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5" r:id="rId2"/>
    <p:sldMasterId id="2147483705" r:id="rId3"/>
  </p:sldMasterIdLst>
  <p:notesMasterIdLst>
    <p:notesMasterId r:id="rId35"/>
  </p:notesMasterIdLst>
  <p:handoutMasterIdLst>
    <p:handoutMasterId r:id="rId36"/>
  </p:handoutMasterIdLst>
  <p:sldIdLst>
    <p:sldId id="483"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76" r:id="rId29"/>
    <p:sldId id="477" r:id="rId30"/>
    <p:sldId id="478" r:id="rId31"/>
    <p:sldId id="479" r:id="rId32"/>
    <p:sldId id="480" r:id="rId33"/>
    <p:sldId id="481"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7127" autoAdjust="0"/>
  </p:normalViewPr>
  <p:slideViewPr>
    <p:cSldViewPr snapToGrid="0" snapToObjects="1">
      <p:cViewPr varScale="1">
        <p:scale>
          <a:sx n="102" d="100"/>
          <a:sy n="102" d="100"/>
        </p:scale>
        <p:origin x="18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dgm:spPr/>
      <dgm:t>
        <a:bodyPr/>
        <a:lstStyle/>
        <a:p>
          <a:r>
            <a:rPr lang="en-US" dirty="0" smtClean="0"/>
            <a:t>No use of topic (essential or otherwise) vocabulary in English or only repeating vocabulary from prompt</a:t>
          </a:r>
          <a:endParaRPr lang="en-US"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custT="1"/>
      <dgm:spPr/>
      <dgm:t>
        <a:bodyPr/>
        <a:lstStyle/>
        <a:p>
          <a:r>
            <a:rPr lang="en-US" sz="1400" dirty="0" smtClean="0"/>
            <a:t>Use of some essential topic vocabulary not from prompt*</a:t>
          </a:r>
          <a:br>
            <a:rPr lang="en-US" sz="1400" dirty="0" smtClean="0"/>
          </a:br>
          <a:r>
            <a:rPr lang="en-US" sz="1400" dirty="0" smtClean="0"/>
            <a:t/>
          </a:r>
          <a:br>
            <a:rPr lang="en-US" sz="1400" dirty="0" smtClean="0"/>
          </a:br>
          <a:r>
            <a:rPr lang="en-US" sz="1400" dirty="0" smtClean="0"/>
            <a:t/>
          </a:r>
          <a:br>
            <a:rPr lang="en-US" sz="1400" dirty="0" smtClean="0"/>
          </a:br>
          <a:r>
            <a:rPr lang="en-US" sz="1200" dirty="0" smtClean="0"/>
            <a:t>*Prompt is broadly defined as any question or comment that students respond to</a:t>
          </a:r>
          <a:endParaRPr lang="en-US" sz="1200"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dgm:spPr/>
      <dgm:t>
        <a:bodyPr/>
        <a:lstStyle/>
        <a:p>
          <a:r>
            <a:rPr lang="en-US" dirty="0" smtClean="0"/>
            <a:t>Mostly accurate use of a variety of topic vocabulary (including essential topic vocab not from prompt and some precise, topic-related words beyond the essential)</a:t>
          </a:r>
          <a:endParaRPr lang="en-US"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dgm:spPr/>
      <dgm:t>
        <a:bodyPr/>
        <a:lstStyle/>
        <a:p>
          <a:r>
            <a:rPr lang="en-US" dirty="0" smtClean="0"/>
            <a:t>Appropriate and accurate use of a variety of precise topic/technical vocabulary (comprised of essential topic vocab not from prompt as well as many words beyond the basic, including at least one technical word)</a:t>
          </a:r>
          <a:endParaRPr lang="en-US"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FAE859EC-3ED0-4705-B211-47C3FBBF5452}">
      <dgm:prSet/>
      <dgm:spPr/>
      <dgm:t>
        <a:bodyPr/>
        <a:lstStyle/>
        <a:p>
          <a:r>
            <a:rPr lang="en-US" dirty="0" smtClean="0"/>
            <a:t>Use of sufficient topic vocabulary (including words from prompt) to make the context clear</a:t>
          </a:r>
          <a:endParaRPr lang="en-US" dirty="0"/>
        </a:p>
      </dgm:t>
    </dgm:pt>
    <dgm:pt modelId="{FE0B357D-4006-4400-BC68-974C41F88A1E}" type="parTrans" cxnId="{EDC896BA-1366-466C-AD64-19A489041E22}">
      <dgm:prSet/>
      <dgm:spPr/>
      <dgm:t>
        <a:bodyPr/>
        <a:lstStyle/>
        <a:p>
          <a:endParaRPr lang="en-US"/>
        </a:p>
      </dgm:t>
    </dgm:pt>
    <dgm:pt modelId="{2800B2B9-A587-4EF2-8D62-7F987828A677}" type="sibTrans" cxnId="{EDC896BA-1366-466C-AD64-19A489041E22}">
      <dgm:prSet/>
      <dgm:spPr/>
      <dgm:t>
        <a:bodyPr/>
        <a:lstStyle/>
        <a:p>
          <a:endParaRPr lang="en-US"/>
        </a:p>
      </dgm:t>
    </dgm:pt>
    <dgm:pt modelId="{9E50E263-E22B-4EF7-B68F-29F5D33FB1DE}">
      <dgm:prSet/>
      <dgm:spPr/>
      <dgm:t>
        <a:bodyPr/>
        <a:lstStyle/>
        <a:p>
          <a:r>
            <a:rPr lang="en-US" dirty="0" smtClean="0"/>
            <a:t>Possible use of imprecise general terms in place of technical (specialized content-specific) vocabulary or deictic referents (e.g., it, that, these) in place of topic words</a:t>
          </a:r>
          <a:endParaRPr lang="en-US" dirty="0"/>
        </a:p>
      </dgm:t>
    </dgm:pt>
    <dgm:pt modelId="{74D3D2A0-8DC9-4DD7-8E09-FB865471992D}" type="parTrans" cxnId="{F0ED0CBC-0458-4BA5-88EC-91E2EB8B3F4D}">
      <dgm:prSet/>
      <dgm:spPr/>
      <dgm:t>
        <a:bodyPr/>
        <a:lstStyle/>
        <a:p>
          <a:endParaRPr lang="en-US"/>
        </a:p>
      </dgm:t>
    </dgm:pt>
    <dgm:pt modelId="{BCCE9296-730B-49D8-A04E-EE444DE2996E}" type="sibTrans" cxnId="{F0ED0CBC-0458-4BA5-88EC-91E2EB8B3F4D}">
      <dgm:prSet/>
      <dgm:spPr/>
      <dgm:t>
        <a:bodyPr/>
        <a:lstStyle/>
        <a:p>
          <a:endParaRPr lang="en-US"/>
        </a:p>
      </dgm:t>
    </dgm:pt>
    <dgm:pt modelId="{361CD0BD-D0BC-4C09-9B07-1981C6F079F7}">
      <dgm:prSet/>
      <dgm:spPr/>
      <dgm:t>
        <a:bodyPr/>
        <a:lstStyle/>
        <a:p>
          <a:r>
            <a:rPr lang="en-US" dirty="0" smtClean="0"/>
            <a:t>Possible use of low- frequency words that enliven the explanation or evoke an image (aka., vivid vocab)</a:t>
          </a:r>
          <a:endParaRPr lang="en-US" dirty="0"/>
        </a:p>
      </dgm:t>
    </dgm:pt>
    <dgm:pt modelId="{AD42BBC7-91D6-4DA4-B352-76D50F76F8A7}" type="parTrans" cxnId="{C971501A-04B0-47DB-8776-03A355272D15}">
      <dgm:prSet/>
      <dgm:spPr/>
      <dgm:t>
        <a:bodyPr/>
        <a:lstStyle/>
        <a:p>
          <a:endParaRPr lang="en-US"/>
        </a:p>
      </dgm:t>
    </dgm:pt>
    <dgm:pt modelId="{C07E6363-471F-4C1F-9E5B-A2D04CAD93ED}" type="sibTrans" cxnId="{C971501A-04B0-47DB-8776-03A355272D15}">
      <dgm:prSet/>
      <dgm:spPr/>
      <dgm:t>
        <a:bodyPr/>
        <a:lstStyle/>
        <a:p>
          <a:endParaRPr lang="en-US"/>
        </a:p>
      </dgm:t>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C971501A-04B0-47DB-8776-03A355272D15}" srcId="{B687D5BC-DE7F-4AF2-98F2-C0B83447C537}" destId="{361CD0BD-D0BC-4C09-9B07-1981C6F079F7}" srcOrd="1" destOrd="0" parTransId="{AD42BBC7-91D6-4DA4-B352-76D50F76F8A7}" sibTransId="{C07E6363-471F-4C1F-9E5B-A2D04CAD93ED}"/>
    <dgm:cxn modelId="{658E40C5-9082-4822-8940-2028226BBC87}" type="presOf" srcId="{B687D5BC-DE7F-4AF2-98F2-C0B83447C537}" destId="{0B2AD7F6-8453-42CC-B7D5-2C9B5475335B}" srcOrd="0" destOrd="0" presId="urn:microsoft.com/office/officeart/2005/8/layout/hList1"/>
    <dgm:cxn modelId="{4470CD7B-3960-4B34-B46E-3524DD0D88C0}" type="presOf" srcId="{8F34F78D-8CCA-470A-AC78-3A79DBF30A6A}" destId="{71CDB0B2-593F-49CA-8621-7255EED05573}" srcOrd="0" destOrd="0" presId="urn:microsoft.com/office/officeart/2005/8/layout/hList1"/>
    <dgm:cxn modelId="{B201B293-9150-4B9E-B310-28AEA6F57E88}" type="presOf" srcId="{E97605BB-7BFD-44EC-AA49-7ED9F5823767}" destId="{DD836702-A47A-47A7-B6B2-0A22E49999A3}" srcOrd="0" destOrd="0" presId="urn:microsoft.com/office/officeart/2005/8/layout/hList1"/>
    <dgm:cxn modelId="{F43155FF-35AE-46A7-8D46-900035739C5F}" srcId="{15456F44-BDD8-4DBF-BF82-965237448DC0}" destId="{E97605BB-7BFD-44EC-AA49-7ED9F5823767}" srcOrd="1" destOrd="0" parTransId="{B73E55C7-4CF3-46E5-9613-FEB42ECFE4E4}" sibTransId="{C742F8D4-F46E-49C2-9AC9-25FD6202DE1C}"/>
    <dgm:cxn modelId="{A43CDDE7-40FA-4530-AB0C-518BD8FD4F56}" type="presOf" srcId="{E31046C1-6265-4092-AB9F-08B4C67C5775}" destId="{13AA5A82-9F36-4272-9D5F-F2FB66ACB3F7}" srcOrd="0" destOrd="0" presId="urn:microsoft.com/office/officeart/2005/8/layout/hList1"/>
    <dgm:cxn modelId="{F0ED0CBC-0458-4BA5-88EC-91E2EB8B3F4D}" srcId="{9D4E9CA2-2CE0-4F74-A91B-AE9A5DF41DD4}" destId="{9E50E263-E22B-4EF7-B68F-29F5D33FB1DE}" srcOrd="2" destOrd="0" parTransId="{74D3D2A0-8DC9-4DD7-8E09-FB865471992D}" sibTransId="{BCCE9296-730B-49D8-A04E-EE444DE2996E}"/>
    <dgm:cxn modelId="{739DC12A-9FFC-46C6-BE5C-A051BDC2780C}" type="presOf" srcId="{361CD0BD-D0BC-4C09-9B07-1981C6F079F7}" destId="{D0037327-1FBF-4921-9BC9-7DE5832048A0}" srcOrd="0" destOrd="1" presId="urn:microsoft.com/office/officeart/2005/8/layout/hList1"/>
    <dgm:cxn modelId="{F13DA502-F7BF-42C7-B3A0-2A49C8305377}" type="presOf" srcId="{0ED07E10-7D3B-4A31-AC2C-0E100D30A01A}" destId="{3F535299-1E67-445B-9625-19C1866775F6}" srcOrd="0" destOrd="0" presId="urn:microsoft.com/office/officeart/2005/8/layout/hList1"/>
    <dgm:cxn modelId="{5FA8331D-AEEB-4723-9E83-38787DFFA7BD}" srcId="{B687D5BC-DE7F-4AF2-98F2-C0B83447C537}" destId="{DEA27419-BD9B-407B-9AF6-2B52D79307B4}" srcOrd="0" destOrd="0" parTransId="{7BB68A71-AB81-413A-890B-7CD2777B8C6E}" sibTransId="{3387AD6C-6B17-4553-ACF2-6BF0D7F2ED60}"/>
    <dgm:cxn modelId="{885E30DC-7B89-4750-8470-BB94605337F1}" type="presOf" srcId="{3582A36E-C6F8-457C-8C10-5AD16D2200B9}" destId="{E2451735-DBD8-4154-AB69-F371E92FE9EA}" srcOrd="0" destOrd="0" presId="urn:microsoft.com/office/officeart/2005/8/layout/hList1"/>
    <dgm:cxn modelId="{32E8EFE5-0C63-41A2-9F2E-7372B0D89552}" type="presOf" srcId="{DEA27419-BD9B-407B-9AF6-2B52D79307B4}" destId="{D0037327-1FBF-4921-9BC9-7DE5832048A0}" srcOrd="0" destOrd="0" presId="urn:microsoft.com/office/officeart/2005/8/layout/hList1"/>
    <dgm:cxn modelId="{203CFC44-5EB5-4AE9-B1EC-BFF06A7857ED}" srcId="{9D4E9CA2-2CE0-4F74-A91B-AE9A5DF41DD4}" destId="{E31046C1-6265-4092-AB9F-08B4C67C5775}" srcOrd="0" destOrd="0" parTransId="{D44150C8-221E-4FE8-BC53-298F05A5B6A3}" sibTransId="{3594CB07-3912-4C77-A398-7A1C9F0C0BDC}"/>
    <dgm:cxn modelId="{2E25E563-A9C8-4FD7-ADA9-10BE354B16F4}" type="presOf" srcId="{FAE859EC-3ED0-4705-B211-47C3FBBF5452}" destId="{13AA5A82-9F36-4272-9D5F-F2FB66ACB3F7}" srcOrd="0" destOrd="1" presId="urn:microsoft.com/office/officeart/2005/8/layout/hList1"/>
    <dgm:cxn modelId="{89EC323C-3C9D-46CE-858E-DCE07287B9D8}" srcId="{15456F44-BDD8-4DBF-BF82-965237448DC0}" destId="{9D4E9CA2-2CE0-4F74-A91B-AE9A5DF41DD4}" srcOrd="2" destOrd="0" parTransId="{38DF1F04-E70A-41ED-AB63-A3D3BCE1F6A9}" sibTransId="{0EEEDFA5-0BD4-4705-8357-7B1B60E7CA8A}"/>
    <dgm:cxn modelId="{95CA85F6-F6EA-4592-ADFF-E288AC9E06C2}" type="presOf" srcId="{9E50E263-E22B-4EF7-B68F-29F5D33FB1DE}" destId="{13AA5A82-9F36-4272-9D5F-F2FB66ACB3F7}" srcOrd="0" destOrd="2" presId="urn:microsoft.com/office/officeart/2005/8/layout/hList1"/>
    <dgm:cxn modelId="{C5A70785-5FB0-4F8C-928E-D92F7BA4CA01}" type="presOf" srcId="{9D4E9CA2-2CE0-4F74-A91B-AE9A5DF41DD4}" destId="{C324C624-7C13-4D8E-8008-D2BA8D56E5DB}" srcOrd="0" destOrd="0" presId="urn:microsoft.com/office/officeart/2005/8/layout/hList1"/>
    <dgm:cxn modelId="{938A5D97-6A52-4B4E-A065-96C9867F9761}" srcId="{15456F44-BDD8-4DBF-BF82-965237448DC0}" destId="{3582A36E-C6F8-457C-8C10-5AD16D2200B9}" srcOrd="0" destOrd="0" parTransId="{B87419DD-C512-474A-A66E-91F844C82E1A}" sibTransId="{D8264993-6354-4162-881B-55BC8897B067}"/>
    <dgm:cxn modelId="{7CE57FE6-E03A-4BB7-AF39-0A2227AA8ABA}" srcId="{15456F44-BDD8-4DBF-BF82-965237448DC0}" destId="{B687D5BC-DE7F-4AF2-98F2-C0B83447C537}" srcOrd="3" destOrd="0" parTransId="{7B5EAF26-812D-49BC-8203-5E1733D87CB1}" sibTransId="{A53522F6-694A-44C4-AFDD-3A0A4FFA41C3}"/>
    <dgm:cxn modelId="{0A1C07B8-CA76-4D48-9741-85880755E4C6}" srcId="{3582A36E-C6F8-457C-8C10-5AD16D2200B9}" destId="{0ED07E10-7D3B-4A31-AC2C-0E100D30A01A}" srcOrd="0" destOrd="0" parTransId="{35A8B04A-9060-4760-8BDF-0F5F1231B332}" sibTransId="{4382C7A2-27A6-422E-B2C5-A12B9D548D78}"/>
    <dgm:cxn modelId="{EDC896BA-1366-466C-AD64-19A489041E22}" srcId="{9D4E9CA2-2CE0-4F74-A91B-AE9A5DF41DD4}" destId="{FAE859EC-3ED0-4705-B211-47C3FBBF5452}" srcOrd="1" destOrd="0" parTransId="{FE0B357D-4006-4400-BC68-974C41F88A1E}" sibTransId="{2800B2B9-A587-4EF2-8D62-7F987828A677}"/>
    <dgm:cxn modelId="{97C3383E-E5E8-4954-A94C-BD9B4AA1C373}" srcId="{E97605BB-7BFD-44EC-AA49-7ED9F5823767}" destId="{8F34F78D-8CCA-470A-AC78-3A79DBF30A6A}" srcOrd="0" destOrd="0" parTransId="{7D4A7F32-9F3B-43CC-988D-E7C8DD69F64B}" sibTransId="{5B520EA4-2BDC-4E29-AFF5-508B217D0274}"/>
    <dgm:cxn modelId="{1C3B2714-D4F6-4372-9D6E-4E7DE4F90DF9}" type="presOf" srcId="{15456F44-BDD8-4DBF-BF82-965237448DC0}" destId="{01B53F69-DF0F-4EFB-A2A2-4AE3AEA05FD6}" srcOrd="0" destOrd="0" presId="urn:microsoft.com/office/officeart/2005/8/layout/hList1"/>
    <dgm:cxn modelId="{897C622D-FAFC-41CD-86D8-2B7EAD9ABE74}" type="presParOf" srcId="{01B53F69-DF0F-4EFB-A2A2-4AE3AEA05FD6}" destId="{080AB051-E020-4830-866A-6DFA9A2E0EFC}" srcOrd="0" destOrd="0" presId="urn:microsoft.com/office/officeart/2005/8/layout/hList1"/>
    <dgm:cxn modelId="{320203D9-5B5D-4CC3-AEF1-FE7499B28EF5}" type="presParOf" srcId="{080AB051-E020-4830-866A-6DFA9A2E0EFC}" destId="{E2451735-DBD8-4154-AB69-F371E92FE9EA}" srcOrd="0" destOrd="0" presId="urn:microsoft.com/office/officeart/2005/8/layout/hList1"/>
    <dgm:cxn modelId="{14B6366F-8C6C-446C-AFFF-EE272CC98B0A}" type="presParOf" srcId="{080AB051-E020-4830-866A-6DFA9A2E0EFC}" destId="{3F535299-1E67-445B-9625-19C1866775F6}" srcOrd="1" destOrd="0" presId="urn:microsoft.com/office/officeart/2005/8/layout/hList1"/>
    <dgm:cxn modelId="{CF0C9006-8088-45A3-81B4-5B3A6B783F34}" type="presParOf" srcId="{01B53F69-DF0F-4EFB-A2A2-4AE3AEA05FD6}" destId="{DE308224-C5E4-449C-9D43-BC3D59578E11}" srcOrd="1" destOrd="0" presId="urn:microsoft.com/office/officeart/2005/8/layout/hList1"/>
    <dgm:cxn modelId="{950150BF-6A20-458F-93AB-E579FAA29995}" type="presParOf" srcId="{01B53F69-DF0F-4EFB-A2A2-4AE3AEA05FD6}" destId="{85251806-C62A-43D7-BFC4-3ADC308C6040}" srcOrd="2" destOrd="0" presId="urn:microsoft.com/office/officeart/2005/8/layout/hList1"/>
    <dgm:cxn modelId="{FDF0718B-E6E5-4FC6-ACA9-423213865257}" type="presParOf" srcId="{85251806-C62A-43D7-BFC4-3ADC308C6040}" destId="{DD836702-A47A-47A7-B6B2-0A22E49999A3}" srcOrd="0" destOrd="0" presId="urn:microsoft.com/office/officeart/2005/8/layout/hList1"/>
    <dgm:cxn modelId="{B4EF68AA-6722-4D7A-8ADD-F311817ADABC}" type="presParOf" srcId="{85251806-C62A-43D7-BFC4-3ADC308C6040}" destId="{71CDB0B2-593F-49CA-8621-7255EED05573}" srcOrd="1" destOrd="0" presId="urn:microsoft.com/office/officeart/2005/8/layout/hList1"/>
    <dgm:cxn modelId="{B8F3C7EA-B074-470B-9718-FD9356108EA1}" type="presParOf" srcId="{01B53F69-DF0F-4EFB-A2A2-4AE3AEA05FD6}" destId="{9BFB6151-2A71-453F-8B53-FF5F410AC282}" srcOrd="3" destOrd="0" presId="urn:microsoft.com/office/officeart/2005/8/layout/hList1"/>
    <dgm:cxn modelId="{980F0B7D-878B-4784-8FAF-444B14C9B963}" type="presParOf" srcId="{01B53F69-DF0F-4EFB-A2A2-4AE3AEA05FD6}" destId="{B2E8A301-837C-49AA-B305-991F718F965F}" srcOrd="4" destOrd="0" presId="urn:microsoft.com/office/officeart/2005/8/layout/hList1"/>
    <dgm:cxn modelId="{3D17B7B3-11BE-46FB-B42D-69B3AF164F6B}" type="presParOf" srcId="{B2E8A301-837C-49AA-B305-991F718F965F}" destId="{C324C624-7C13-4D8E-8008-D2BA8D56E5DB}" srcOrd="0" destOrd="0" presId="urn:microsoft.com/office/officeart/2005/8/layout/hList1"/>
    <dgm:cxn modelId="{27EF1C25-E37C-40E5-9F24-CC4E8CBF240E}" type="presParOf" srcId="{B2E8A301-837C-49AA-B305-991F718F965F}" destId="{13AA5A82-9F36-4272-9D5F-F2FB66ACB3F7}" srcOrd="1" destOrd="0" presId="urn:microsoft.com/office/officeart/2005/8/layout/hList1"/>
    <dgm:cxn modelId="{84DD982B-7C9E-4080-BCE2-8C4B9450B76F}" type="presParOf" srcId="{01B53F69-DF0F-4EFB-A2A2-4AE3AEA05FD6}" destId="{79E030B0-2AB0-46BD-8028-88EF3259D54B}" srcOrd="5" destOrd="0" presId="urn:microsoft.com/office/officeart/2005/8/layout/hList1"/>
    <dgm:cxn modelId="{55B0434B-A535-4193-B5B1-C7CA16DEB4DA}" type="presParOf" srcId="{01B53F69-DF0F-4EFB-A2A2-4AE3AEA05FD6}" destId="{55B7562E-D38C-43FF-9B13-39E4F300BA11}" srcOrd="6" destOrd="0" presId="urn:microsoft.com/office/officeart/2005/8/layout/hList1"/>
    <dgm:cxn modelId="{DF343A84-DA7C-41B1-AA15-5D1004263312}" type="presParOf" srcId="{55B7562E-D38C-43FF-9B13-39E4F300BA11}" destId="{0B2AD7F6-8453-42CC-B7D5-2C9B5475335B}" srcOrd="0" destOrd="0" presId="urn:microsoft.com/office/officeart/2005/8/layout/hList1"/>
    <dgm:cxn modelId="{F37A2AE9-035C-4255-A6AA-798C4786CB26}"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73184"/>
          <a:ext cx="1975942" cy="58468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73184"/>
        <a:ext cx="1975942" cy="584689"/>
      </dsp:txXfrm>
    </dsp:sp>
    <dsp:sp modelId="{3F535299-1E67-445B-9625-19C1866775F6}">
      <dsp:nvSpPr>
        <dsp:cNvPr id="0" name=""/>
        <dsp:cNvSpPr/>
      </dsp:nvSpPr>
      <dsp:spPr>
        <a:xfrm>
          <a:off x="3286" y="657873"/>
          <a:ext cx="1975942" cy="441524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No use of topic (essential or otherwise) vocabulary in English or only repeating vocabulary from prompt</a:t>
          </a:r>
          <a:endParaRPr lang="en-US" sz="1400" kern="1200" dirty="0"/>
        </a:p>
      </dsp:txBody>
      <dsp:txXfrm>
        <a:off x="3286" y="657873"/>
        <a:ext cx="1975942" cy="4415246"/>
      </dsp:txXfrm>
    </dsp:sp>
    <dsp:sp modelId="{DD836702-A47A-47A7-B6B2-0A22E49999A3}">
      <dsp:nvSpPr>
        <dsp:cNvPr id="0" name=""/>
        <dsp:cNvSpPr/>
      </dsp:nvSpPr>
      <dsp:spPr>
        <a:xfrm>
          <a:off x="2255860" y="73184"/>
          <a:ext cx="1975942" cy="58468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73184"/>
        <a:ext cx="1975942" cy="584689"/>
      </dsp:txXfrm>
    </dsp:sp>
    <dsp:sp modelId="{71CDB0B2-593F-49CA-8621-7255EED05573}">
      <dsp:nvSpPr>
        <dsp:cNvPr id="0" name=""/>
        <dsp:cNvSpPr/>
      </dsp:nvSpPr>
      <dsp:spPr>
        <a:xfrm>
          <a:off x="2255860" y="657873"/>
          <a:ext cx="1975942" cy="441524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Use of some essential topic vocabulary not from prompt*</a:t>
          </a:r>
          <a:br>
            <a:rPr lang="en-US" sz="1400" kern="1200" dirty="0" smtClean="0"/>
          </a:br>
          <a:r>
            <a:rPr lang="en-US" sz="1400" kern="1200" dirty="0" smtClean="0"/>
            <a:t/>
          </a:r>
          <a:br>
            <a:rPr lang="en-US" sz="1400" kern="1200" dirty="0" smtClean="0"/>
          </a:br>
          <a:r>
            <a:rPr lang="en-US" sz="1400" kern="1200" dirty="0" smtClean="0"/>
            <a:t/>
          </a:r>
          <a:br>
            <a:rPr lang="en-US" sz="1400" kern="1200" dirty="0" smtClean="0"/>
          </a:br>
          <a:r>
            <a:rPr lang="en-US" sz="1200" kern="1200" dirty="0" smtClean="0"/>
            <a:t>*Prompt is broadly defined as any question or comment that students respond to</a:t>
          </a:r>
          <a:endParaRPr lang="en-US" sz="1200" kern="1200" dirty="0"/>
        </a:p>
      </dsp:txBody>
      <dsp:txXfrm>
        <a:off x="2255860" y="657873"/>
        <a:ext cx="1975942" cy="4415246"/>
      </dsp:txXfrm>
    </dsp:sp>
    <dsp:sp modelId="{C324C624-7C13-4D8E-8008-D2BA8D56E5DB}">
      <dsp:nvSpPr>
        <dsp:cNvPr id="0" name=""/>
        <dsp:cNvSpPr/>
      </dsp:nvSpPr>
      <dsp:spPr>
        <a:xfrm>
          <a:off x="4508435" y="73184"/>
          <a:ext cx="1975942" cy="58468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73184"/>
        <a:ext cx="1975942" cy="584689"/>
      </dsp:txXfrm>
    </dsp:sp>
    <dsp:sp modelId="{13AA5A82-9F36-4272-9D5F-F2FB66ACB3F7}">
      <dsp:nvSpPr>
        <dsp:cNvPr id="0" name=""/>
        <dsp:cNvSpPr/>
      </dsp:nvSpPr>
      <dsp:spPr>
        <a:xfrm>
          <a:off x="4508435" y="657873"/>
          <a:ext cx="1975942" cy="441524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Mostly accurate use of a variety of topic vocabulary (including essential topic vocab not from prompt and some precise, topic-related words beyond the essential)</a:t>
          </a:r>
          <a:endParaRPr lang="en-US" sz="1400" kern="1200" dirty="0"/>
        </a:p>
        <a:p>
          <a:pPr marL="114300" lvl="1" indent="-114300" algn="l" defTabSz="622300">
            <a:lnSpc>
              <a:spcPct val="90000"/>
            </a:lnSpc>
            <a:spcBef>
              <a:spcPct val="0"/>
            </a:spcBef>
            <a:spcAft>
              <a:spcPct val="15000"/>
            </a:spcAft>
            <a:buChar char="••"/>
          </a:pPr>
          <a:r>
            <a:rPr lang="en-US" sz="1400" kern="1200" dirty="0" smtClean="0"/>
            <a:t>Use of sufficient topic vocabulary (including words from prompt) to make the context clear</a:t>
          </a:r>
          <a:endParaRPr lang="en-US" sz="1400" kern="1200" dirty="0"/>
        </a:p>
        <a:p>
          <a:pPr marL="114300" lvl="1" indent="-114300" algn="l" defTabSz="622300">
            <a:lnSpc>
              <a:spcPct val="90000"/>
            </a:lnSpc>
            <a:spcBef>
              <a:spcPct val="0"/>
            </a:spcBef>
            <a:spcAft>
              <a:spcPct val="15000"/>
            </a:spcAft>
            <a:buChar char="••"/>
          </a:pPr>
          <a:r>
            <a:rPr lang="en-US" sz="1400" kern="1200" dirty="0" smtClean="0"/>
            <a:t>Possible use of imprecise general terms in place of technical (specialized content-specific) vocabulary or deictic referents (e.g., it, that, these) in place of topic words</a:t>
          </a:r>
          <a:endParaRPr lang="en-US" sz="1400" kern="1200" dirty="0"/>
        </a:p>
      </dsp:txBody>
      <dsp:txXfrm>
        <a:off x="4508435" y="657873"/>
        <a:ext cx="1975942" cy="4415246"/>
      </dsp:txXfrm>
    </dsp:sp>
    <dsp:sp modelId="{0B2AD7F6-8453-42CC-B7D5-2C9B5475335B}">
      <dsp:nvSpPr>
        <dsp:cNvPr id="0" name=""/>
        <dsp:cNvSpPr/>
      </dsp:nvSpPr>
      <dsp:spPr>
        <a:xfrm>
          <a:off x="6761010" y="73184"/>
          <a:ext cx="1975942" cy="58468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73184"/>
        <a:ext cx="1975942" cy="584689"/>
      </dsp:txXfrm>
    </dsp:sp>
    <dsp:sp modelId="{D0037327-1FBF-4921-9BC9-7DE5832048A0}">
      <dsp:nvSpPr>
        <dsp:cNvPr id="0" name=""/>
        <dsp:cNvSpPr/>
      </dsp:nvSpPr>
      <dsp:spPr>
        <a:xfrm>
          <a:off x="6761010" y="657873"/>
          <a:ext cx="1975942" cy="441524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Appropriate and accurate use of a variety of precise topic/technical vocabulary (comprised of essential topic vocab not from prompt as well as many words beyond the basic, including at least one technical word)</a:t>
          </a:r>
          <a:endParaRPr lang="en-US" sz="1400" kern="1200" dirty="0"/>
        </a:p>
        <a:p>
          <a:pPr marL="114300" lvl="1" indent="-114300" algn="l" defTabSz="622300">
            <a:lnSpc>
              <a:spcPct val="90000"/>
            </a:lnSpc>
            <a:spcBef>
              <a:spcPct val="0"/>
            </a:spcBef>
            <a:spcAft>
              <a:spcPct val="15000"/>
            </a:spcAft>
            <a:buChar char="••"/>
          </a:pPr>
          <a:r>
            <a:rPr lang="en-US" sz="1400" kern="1200" dirty="0" smtClean="0"/>
            <a:t>Possible use of low- frequency words that enliven the explanation or evoke an image (aka., vivid vocab)</a:t>
          </a:r>
          <a:endParaRPr lang="en-US" sz="1400" kern="1200" dirty="0"/>
        </a:p>
      </dsp:txBody>
      <dsp:txXfrm>
        <a:off x="6761010" y="657873"/>
        <a:ext cx="1975942" cy="44152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40969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Boy</a:t>
            </a:r>
          </a:p>
          <a:p>
            <a:r>
              <a:rPr lang="en-US" altLang="en-US" baseline="0" dirty="0" smtClean="0">
                <a:ea typeface="ＭＳ Ｐゴシック" panose="020B0600070205080204" pitchFamily="34" charset="-128"/>
              </a:rPr>
              <a:t>EO/P K: Boy</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Technical vocabulary = add; equals</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vocabulary sophistication of explanations about a personal routine, we can identify and monitor the successive emergence, development and control of language.</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a:t>
            </a:r>
            <a:r>
              <a:rPr lang="en-US" altLang="en-US" sz="2200" dirty="0" smtClean="0">
                <a:ea typeface="ＭＳ Ｐゴシック" panose="020B0600070205080204" pitchFamily="34" charset="-128"/>
              </a:rPr>
              <a:t>grade ELs</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EO/Ps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No EL or EO/P 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 were coded at</a:t>
            </a:r>
            <a:r>
              <a:rPr lang="en-US" altLang="en-US" sz="2200" baseline="0" dirty="0" smtClean="0">
                <a:ea typeface="ＭＳ Ｐゴシック" panose="020B0600070205080204" pitchFamily="34" charset="-128"/>
              </a:rPr>
              <a:t> the Not Evident level for personal routine.</a:t>
            </a:r>
            <a:endParaRPr lang="en-US" altLang="en-US" sz="22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EL or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graders were coded at the Not Evident level.</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Technical vocabulary = cavities; fluoride</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a:t>
            </a:r>
            <a:r>
              <a:rPr lang="en-US" altLang="en-US" sz="2200" baseline="0" dirty="0" smtClean="0">
                <a:ea typeface="ＭＳ Ｐゴシック" panose="020B0600070205080204" pitchFamily="34" charset="-128"/>
              </a:rPr>
              <a:t> </a:t>
            </a:r>
            <a:r>
              <a:rPr lang="en-US" altLang="en-US" sz="2200" dirty="0" smtClean="0">
                <a:ea typeface="ＭＳ Ｐゴシック" panose="020B0600070205080204" pitchFamily="34" charset="-128"/>
              </a:rPr>
              <a:t>at vocabulary sophistication of explanations about an</a:t>
            </a:r>
            <a:r>
              <a:rPr lang="en-US" altLang="en-US" sz="2200" baseline="0" dirty="0" smtClean="0">
                <a:ea typeface="ＭＳ Ｐゴシック" panose="020B0600070205080204" pitchFamily="34" charset="-128"/>
              </a:rPr>
              <a:t> academic task</a:t>
            </a:r>
            <a:r>
              <a:rPr lang="en-US" altLang="en-US" sz="2200" dirty="0" smtClean="0">
                <a:ea typeface="ＭＳ Ｐゴシック" panose="020B0600070205080204" pitchFamily="34" charset="-128"/>
              </a:rPr>
              <a:t>, we can identify and monitor the successive emergence, development and control of language.</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a:t>
            </a:r>
            <a:r>
              <a:rPr lang="en-US" altLang="en-US" sz="2200" dirty="0" smtClean="0">
                <a:ea typeface="ＭＳ Ｐゴシック" panose="020B0600070205080204" pitchFamily="34" charset="-128"/>
              </a:rPr>
              <a:t>grade ELs</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EO/Ps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EO/P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graders were coded at the Not Evident level for the academic task.</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Male</a:t>
            </a:r>
          </a:p>
          <a:p>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No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graders were coded at the Not Evident level.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“Answer” was coded as GAV rather than as topic vocabulary</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Male</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Male</a:t>
            </a:r>
          </a:p>
          <a:p>
            <a:endParaRPr lang="en-US" altLang="en-US" baseline="0" dirty="0" smtClean="0">
              <a:ea typeface="ＭＳ Ｐゴシック" panose="020B0600070205080204" pitchFamily="34" charset="-128"/>
            </a:endParaRPr>
          </a:p>
          <a:p>
            <a:r>
              <a:rPr lang="en-US" altLang="en-US" dirty="0" smtClean="0">
                <a:ea typeface="ＭＳ Ｐゴシック" panose="020B0600070205080204" pitchFamily="34" charset="-128"/>
              </a:rPr>
              <a:t>“Efficient” </a:t>
            </a:r>
            <a:r>
              <a:rPr lang="en-US" altLang="en-US" baseline="0" dirty="0" smtClean="0">
                <a:ea typeface="ＭＳ Ｐゴシック" panose="020B0600070205080204" pitchFamily="34" charset="-128"/>
              </a:rPr>
              <a:t>was coded as GAV rather than as topic vocabulary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For example, if we look at vocabulary sophistication of explanations about a personal routine, we can identify and monitor the successive emergence, development and control of language.</a:t>
            </a:r>
          </a:p>
          <a:p>
            <a:pPr marL="0" lvl="1"/>
            <a:r>
              <a:rPr lang="en-US" altLang="en-US" sz="2200" dirty="0">
                <a:ea typeface="ＭＳ Ｐゴシック" panose="020B0600070205080204" pitchFamily="34" charset="-128"/>
              </a:rPr>
              <a:t>EL kindergarteners</a:t>
            </a: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kindergarteners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No EL kindergarteners</a:t>
            </a:r>
            <a:r>
              <a:rPr lang="en-US" altLang="en-US" sz="2200" baseline="0" dirty="0" smtClean="0">
                <a:ea typeface="ＭＳ Ｐゴシック" panose="020B0600070205080204" pitchFamily="34" charset="-128"/>
              </a:rPr>
              <a:t> were coded at the Controlled level for personal routines</a:t>
            </a:r>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Female</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“Strategy” was coded as GAV rather than as topic vocabulary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Male</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Male</a:t>
            </a:r>
          </a:p>
          <a:p>
            <a:endParaRPr lang="en-US" altLang="en-US" baseline="0" dirty="0" smtClean="0">
              <a:ea typeface="ＭＳ Ｐゴシック" panose="020B0600070205080204" pitchFamily="34" charset="-128"/>
            </a:endParaRPr>
          </a:p>
          <a:p>
            <a:r>
              <a:rPr lang="en-US" altLang="en-US" dirty="0" smtClean="0">
                <a:ea typeface="ＭＳ Ｐゴシック" panose="020B0600070205080204" pitchFamily="34" charset="-128"/>
              </a:rPr>
              <a:t>“Efficient” </a:t>
            </a:r>
            <a:r>
              <a:rPr lang="en-US" altLang="en-US" baseline="0" dirty="0" smtClean="0">
                <a:ea typeface="ＭＳ Ｐゴシック" panose="020B0600070205080204" pitchFamily="34" charset="-128"/>
              </a:rPr>
              <a:t>was coded as GAV rather than as topic vocabulary</a:t>
            </a:r>
            <a:endParaRPr lang="en-US" altLang="en-US"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Technical vocabulary = multiply/multiplication</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a:t>
            </a:r>
            <a:r>
              <a:rPr lang="en-US" altLang="en-US" sz="2200" baseline="0" dirty="0" smtClean="0">
                <a:ea typeface="ＭＳ Ｐゴシック" panose="020B0600070205080204" pitchFamily="34" charset="-128"/>
              </a:rPr>
              <a:t> </a:t>
            </a:r>
            <a:r>
              <a:rPr lang="en-US" altLang="en-US" sz="2200" dirty="0" smtClean="0">
                <a:ea typeface="ＭＳ Ｐゴシック" panose="020B0600070205080204" pitchFamily="34" charset="-128"/>
              </a:rPr>
              <a:t>at vocabulary sophistication of explanations about a personal routine, we can identify and monitor the successive emergence, development and control of language.</a:t>
            </a: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a:t>
            </a:r>
            <a:r>
              <a:rPr lang="en-US" altLang="en-US" sz="2200" dirty="0" smtClean="0">
                <a:ea typeface="ＭＳ Ｐゴシック" panose="020B0600070205080204" pitchFamily="34" charset="-128"/>
              </a:rPr>
              <a:t>grade ELs</a:t>
            </a: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EO/Ps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No EL or EO/P 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graders were coded at</a:t>
            </a:r>
            <a:r>
              <a:rPr lang="en-US" altLang="en-US" sz="2200" baseline="0" dirty="0" smtClean="0">
                <a:ea typeface="ＭＳ Ｐゴシック" panose="020B0600070205080204" pitchFamily="34" charset="-128"/>
              </a:rPr>
              <a:t> the Not Evident level for personal routine.</a:t>
            </a:r>
            <a:endParaRPr lang="en-US" altLang="en-US" sz="22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EL or 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“Important” </a:t>
            </a:r>
            <a:r>
              <a:rPr lang="en-US" altLang="en-US" baseline="0" dirty="0" smtClean="0">
                <a:ea typeface="ＭＳ Ｐゴシック" panose="020B0600070205080204" pitchFamily="34" charset="-128"/>
              </a:rPr>
              <a:t>was coded as GAV rather than as topic vocabulary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“Routine” </a:t>
            </a:r>
            <a:r>
              <a:rPr lang="en-US" altLang="en-US" baseline="0" dirty="0" smtClean="0">
                <a:ea typeface="ＭＳ Ｐゴシック" panose="020B0600070205080204" pitchFamily="34" charset="-128"/>
              </a:rPr>
              <a:t>was coded as GAV rather than as topic vocabulary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Technical vocabulary = saliva; cavities</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Academic</a:t>
            </a:r>
            <a:r>
              <a:rPr lang="en-US" altLang="en-US" baseline="0" dirty="0" smtClean="0">
                <a:ea typeface="ＭＳ Ｐゴシック" panose="020B0600070205080204" pitchFamily="34" charset="-128"/>
              </a:rPr>
              <a:t> task</a:t>
            </a:r>
            <a:endParaRPr lang="en-US" altLang="en-US" dirty="0" smtClean="0">
              <a:ea typeface="ＭＳ Ｐゴシック" panose="020B0600070205080204" pitchFamily="34" charset="-128"/>
            </a:endParaRPr>
          </a:p>
          <a:p>
            <a:pPr marL="0" lvl="1"/>
            <a:r>
              <a:rPr lang="en-US" altLang="en-US" sz="2200" dirty="0">
                <a:ea typeface="ＭＳ Ｐゴシック" panose="020B0600070205080204" pitchFamily="34" charset="-128"/>
              </a:rPr>
              <a:t>5</a:t>
            </a:r>
            <a:r>
              <a:rPr lang="en-US" altLang="en-US" sz="2200" baseline="30000" dirty="0">
                <a:ea typeface="ＭＳ Ｐゴシック" panose="020B0600070205080204" pitchFamily="34" charset="-128"/>
              </a:rPr>
              <a:t>th</a:t>
            </a:r>
            <a:r>
              <a:rPr lang="en-US" altLang="en-US" sz="2200" dirty="0">
                <a:ea typeface="ＭＳ Ｐゴシック" panose="020B0600070205080204" pitchFamily="34" charset="-128"/>
              </a:rPr>
              <a:t> grade ELs</a:t>
            </a:r>
          </a:p>
          <a:p>
            <a:pPr marL="0" lvl="1"/>
            <a:r>
              <a:rPr lang="en-US" altLang="en-US" sz="2200" dirty="0">
                <a:ea typeface="ＭＳ Ｐゴシック" panose="020B0600070205080204" pitchFamily="34" charset="-128"/>
              </a:rPr>
              <a:t>5</a:t>
            </a:r>
            <a:r>
              <a:rPr lang="en-US" altLang="en-US" sz="2200" baseline="30000" dirty="0">
                <a:ea typeface="ＭＳ Ｐゴシック" panose="020B0600070205080204" pitchFamily="34" charset="-128"/>
              </a:rPr>
              <a:t>th</a:t>
            </a:r>
            <a:r>
              <a:rPr lang="en-US" altLang="en-US" sz="2200" dirty="0">
                <a:ea typeface="ＭＳ Ｐゴシック" panose="020B0600070205080204" pitchFamily="34" charset="-128"/>
              </a:rPr>
              <a:t> grade EO/</a:t>
            </a:r>
            <a:r>
              <a:rPr lang="en-US" altLang="en-US" sz="2200" dirty="0" smtClean="0">
                <a:ea typeface="ＭＳ Ｐゴシック" panose="020B0600070205080204" pitchFamily="34" charset="-128"/>
              </a:rPr>
              <a:t>Ps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ea typeface="ＭＳ Ｐゴシック" panose="020B0600070205080204" pitchFamily="34" charset="-128"/>
              </a:rPr>
              <a:t>No EL 5</a:t>
            </a:r>
            <a:r>
              <a:rPr lang="en-US" altLang="en-US" sz="2400" baseline="30000" dirty="0" smtClean="0">
                <a:ea typeface="ＭＳ Ｐゴシック" panose="020B0600070205080204" pitchFamily="34" charset="-128"/>
              </a:rPr>
              <a:t>th</a:t>
            </a:r>
            <a:r>
              <a:rPr lang="en-US" altLang="en-US" sz="2400" dirty="0" smtClean="0">
                <a:ea typeface="ＭＳ Ｐゴシック" panose="020B0600070205080204" pitchFamily="34" charset="-128"/>
              </a:rPr>
              <a:t> graders were coded at the Not Evident level in the academic task</a:t>
            </a:r>
            <a:r>
              <a:rPr lang="en-US" altLang="en-US" sz="2200" dirty="0">
                <a:ea typeface="ＭＳ Ｐゴシック" panose="020B0600070205080204" pitchFamily="34" charset="-128"/>
              </a:rPr>
              <a:t>.</a:t>
            </a:r>
            <a:endParaRPr lang="en-US" altLang="en-US" sz="24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 EL 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graders were coded at the Not Evident level in the academic task</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“Answer” </a:t>
            </a:r>
            <a:r>
              <a:rPr lang="en-US" altLang="en-US" baseline="0" dirty="0" smtClean="0">
                <a:ea typeface="ＭＳ Ｐゴシック" panose="020B0600070205080204" pitchFamily="34" charset="-128"/>
              </a:rPr>
              <a:t>was coded as GAV rather than as topic vocabulary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Multiple word forms based on the route</a:t>
            </a:r>
            <a:r>
              <a:rPr lang="en-US" altLang="en-US" baseline="0" dirty="0" smtClean="0">
                <a:ea typeface="ＭＳ Ｐゴシック" panose="020B0600070205080204" pitchFamily="34" charset="-128"/>
              </a:rPr>
              <a:t> “stack” – verb, adjective/participle, plural noun</a:t>
            </a:r>
          </a:p>
          <a:p>
            <a:endParaRPr lang="en-US" altLang="en-US" baseline="0" dirty="0" smtClean="0">
              <a:ea typeface="ＭＳ Ｐゴシック" panose="020B0600070205080204" pitchFamily="34" charset="-128"/>
            </a:endParaRPr>
          </a:p>
          <a:p>
            <a:r>
              <a:rPr lang="en-US" altLang="en-US" dirty="0" smtClean="0">
                <a:ea typeface="ＭＳ Ｐゴシック" panose="020B0600070205080204" pitchFamily="34" charset="-128"/>
              </a:rPr>
              <a:t>“Efficient” </a:t>
            </a:r>
            <a:r>
              <a:rPr lang="en-US" altLang="en-US" baseline="0" dirty="0" smtClean="0">
                <a:ea typeface="ＭＳ Ｐゴシック" panose="020B0600070205080204" pitchFamily="34" charset="-128"/>
              </a:rPr>
              <a:t>was coded as GAV rather than as topic vocabulary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Technical vocabulary = multiply; equal; divide; pattern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Boy</a:t>
            </a: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No kindergarten EL explanations</a:t>
            </a:r>
            <a:r>
              <a:rPr lang="en-US" altLang="en-US" baseline="0" dirty="0" smtClean="0">
                <a:ea typeface="ＭＳ Ｐゴシック" panose="020B0600070205080204" pitchFamily="34" charset="-128"/>
              </a:rPr>
              <a:t> were coded at the Controlled level.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Technical vocabulary = cavities, fluoride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vocabulary used in the</a:t>
            </a:r>
            <a:r>
              <a:rPr lang="en-US" altLang="en-US" sz="2200" baseline="0" dirty="0" smtClean="0">
                <a:ea typeface="ＭＳ Ｐゴシック" panose="020B0600070205080204" pitchFamily="34" charset="-128"/>
              </a:rPr>
              <a:t> explanation of an academic task</a:t>
            </a:r>
            <a:r>
              <a:rPr lang="en-US" altLang="en-US" sz="2200" dirty="0" smtClean="0">
                <a:ea typeface="ＭＳ Ｐゴシック" panose="020B0600070205080204" pitchFamily="34" charset="-128"/>
              </a:rPr>
              <a:t>, we can monitor the successive emergence, development and control of language used for academics.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EL kindergarteners</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EO/P kindergarteners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 K: Girl</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K: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556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29768" y="206375"/>
            <a:ext cx="8283575" cy="720725"/>
          </a:xfrm>
          <a:prstGeom prst="rect">
            <a:avLst/>
          </a:prstGeom>
        </p:spPr>
        <p:txBody>
          <a:body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Topic Vocabulary</a:t>
            </a:r>
          </a:p>
        </p:txBody>
      </p:sp>
      <p:graphicFrame>
        <p:nvGraphicFramePr>
          <p:cNvPr id="2" name="Diagram 1"/>
          <p:cNvGraphicFramePr/>
          <p:nvPr>
            <p:extLst>
              <p:ext uri="{D42A27DB-BD31-4B8C-83A1-F6EECF244321}">
                <p14:modId xmlns:p14="http://schemas.microsoft.com/office/powerpoint/2010/main" val="4228110954"/>
              </p:ext>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4385" y="6401978"/>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50-52</a:t>
            </a:r>
            <a:endParaRPr lang="en-US" dirty="0">
              <a:solidFill>
                <a:prstClr val="white"/>
              </a:solidFill>
              <a:ea typeface="ＭＳ Ｐゴシック" charset="-128"/>
            </a:endParaRPr>
          </a:p>
        </p:txBody>
      </p:sp>
    </p:spTree>
    <p:extLst>
      <p:ext uri="{BB962C8B-B14F-4D97-AF65-F5344CB8AC3E}">
        <p14:creationId xmlns:p14="http://schemas.microsoft.com/office/powerpoint/2010/main" val="3500936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animEffect transition="in" filter="fade">
                                      <p:cBhvr>
                                        <p:cTn id="7" dur="250"/>
                                        <p:tgtEl>
                                          <p:spTgt spid="2">
                                            <p:graphicEl>
                                              <a:dgm id="{E2451735-DBD8-4154-AB69-F371E92FE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F535299-1E67-445B-9625-19C1866775F6}"/>
                                            </p:graphicEl>
                                          </p:spTgt>
                                        </p:tgtEl>
                                        <p:attrNameLst>
                                          <p:attrName>style.visibility</p:attrName>
                                        </p:attrNameLst>
                                      </p:cBhvr>
                                      <p:to>
                                        <p:strVal val="visible"/>
                                      </p:to>
                                    </p:set>
                                    <p:animEffect transition="in" filter="fade">
                                      <p:cBhvr>
                                        <p:cTn id="12" dur="250"/>
                                        <p:tgtEl>
                                          <p:spTgt spid="2">
                                            <p:graphicEl>
                                              <a:dgm id="{3F535299-1E67-445B-9625-19C1866775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D836702-A47A-47A7-B6B2-0A22E49999A3}"/>
                                            </p:graphicEl>
                                          </p:spTgt>
                                        </p:tgtEl>
                                        <p:attrNameLst>
                                          <p:attrName>style.visibility</p:attrName>
                                        </p:attrNameLst>
                                      </p:cBhvr>
                                      <p:to>
                                        <p:strVal val="visible"/>
                                      </p:to>
                                    </p:set>
                                    <p:animEffect transition="in" filter="fade">
                                      <p:cBhvr>
                                        <p:cTn id="17" dur="250"/>
                                        <p:tgtEl>
                                          <p:spTgt spid="2">
                                            <p:graphicEl>
                                              <a:dgm id="{DD836702-A47A-47A7-B6B2-0A22E4999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1CDB0B2-593F-49CA-8621-7255EED05573}"/>
                                            </p:graphicEl>
                                          </p:spTgt>
                                        </p:tgtEl>
                                        <p:attrNameLst>
                                          <p:attrName>style.visibility</p:attrName>
                                        </p:attrNameLst>
                                      </p:cBhvr>
                                      <p:to>
                                        <p:strVal val="visible"/>
                                      </p:to>
                                    </p:set>
                                    <p:animEffect transition="in" filter="fade">
                                      <p:cBhvr>
                                        <p:cTn id="22" dur="250"/>
                                        <p:tgtEl>
                                          <p:spTgt spid="2">
                                            <p:graphicEl>
                                              <a:dgm id="{71CDB0B2-593F-49CA-8621-7255EED055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C324C624-7C13-4D8E-8008-D2BA8D56E5DB}"/>
                                            </p:graphicEl>
                                          </p:spTgt>
                                        </p:tgtEl>
                                        <p:attrNameLst>
                                          <p:attrName>style.visibility</p:attrName>
                                        </p:attrNameLst>
                                      </p:cBhvr>
                                      <p:to>
                                        <p:strVal val="visible"/>
                                      </p:to>
                                    </p:set>
                                    <p:animEffect transition="in" filter="fade">
                                      <p:cBhvr>
                                        <p:cTn id="27" dur="250"/>
                                        <p:tgtEl>
                                          <p:spTgt spid="2">
                                            <p:graphicEl>
                                              <a:dgm id="{C324C624-7C13-4D8E-8008-D2BA8D56E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3AA5A82-9F36-4272-9D5F-F2FB66ACB3F7}"/>
                                            </p:graphicEl>
                                          </p:spTgt>
                                        </p:tgtEl>
                                        <p:attrNameLst>
                                          <p:attrName>style.visibility</p:attrName>
                                        </p:attrNameLst>
                                      </p:cBhvr>
                                      <p:to>
                                        <p:strVal val="visible"/>
                                      </p:to>
                                    </p:set>
                                    <p:animEffect transition="in" filter="fade">
                                      <p:cBhvr>
                                        <p:cTn id="32" dur="250"/>
                                        <p:tgtEl>
                                          <p:spTgt spid="2">
                                            <p:graphicEl>
                                              <a:dgm id="{13AA5A82-9F36-4272-9D5F-F2FB66ACB3F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B2AD7F6-8453-42CC-B7D5-2C9B5475335B}"/>
                                            </p:graphicEl>
                                          </p:spTgt>
                                        </p:tgtEl>
                                        <p:attrNameLst>
                                          <p:attrName>style.visibility</p:attrName>
                                        </p:attrNameLst>
                                      </p:cBhvr>
                                      <p:to>
                                        <p:strVal val="visible"/>
                                      </p:to>
                                    </p:set>
                                    <p:animEffect transition="in" filter="fade">
                                      <p:cBhvr>
                                        <p:cTn id="37" dur="250"/>
                                        <p:tgtEl>
                                          <p:spTgt spid="2">
                                            <p:graphicEl>
                                              <a:dgm id="{0B2AD7F6-8453-42CC-B7D5-2C9B54753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D0037327-1FBF-4921-9BC9-7DE5832048A0}"/>
                                            </p:graphicEl>
                                          </p:spTgt>
                                        </p:tgtEl>
                                        <p:attrNameLst>
                                          <p:attrName>style.visibility</p:attrName>
                                        </p:attrNameLst>
                                      </p:cBhvr>
                                      <p:to>
                                        <p:strVal val="visible"/>
                                      </p:to>
                                    </p:set>
                                    <p:animEffect transition="in" filter="fade">
                                      <p:cBhvr>
                                        <p:cTn id="42" dur="250"/>
                                        <p:tgtEl>
                                          <p:spTgt spid="2">
                                            <p:graphicEl>
                                              <a:dgm id="{D0037327-1FBF-4921-9BC9-7DE5832048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6" y="2563765"/>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Controlled</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916980" y="1289750"/>
            <a:ext cx="5295900" cy="3344170"/>
          </a:xfrm>
          <a:prstGeom prst="wedgeRoundRectCallout">
            <a:avLst>
              <a:gd name="adj1" fmla="val -5024"/>
              <a:gd name="adj2" fmla="val 7254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n-lt"/>
              </a:rPr>
              <a:t>Developing </a:t>
            </a:r>
            <a:r>
              <a:rPr lang="en-US" altLang="en-US" sz="1800" u="sng" dirty="0" smtClean="0">
                <a:solidFill>
                  <a:prstClr val="black"/>
                </a:solidFill>
                <a:latin typeface="+mn-lt"/>
              </a:rPr>
              <a:t>Vocabulary </a:t>
            </a:r>
            <a:r>
              <a:rPr lang="en-US" altLang="en-US" sz="1800" u="sng" dirty="0">
                <a:solidFill>
                  <a:prstClr val="black"/>
                </a:solidFill>
                <a:latin typeface="+mn-lt"/>
              </a:rPr>
              <a:t>Sophistication (EL)</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800" i="1" dirty="0">
                <a:latin typeface="+mn-lt"/>
              </a:rPr>
              <a:t>OK um to help you use use the cubes, you need to put one set in a straight </a:t>
            </a:r>
            <a:r>
              <a:rPr lang="en-US" sz="1800" b="1" i="1" u="sng" dirty="0">
                <a:latin typeface="+mn-lt"/>
              </a:rPr>
              <a:t>line</a:t>
            </a:r>
            <a:r>
              <a:rPr lang="en-US" sz="1800" i="1" dirty="0">
                <a:latin typeface="+mn-lt"/>
              </a:rPr>
              <a:t> and another set into. And then you have to </a:t>
            </a:r>
            <a:r>
              <a:rPr lang="en-US" sz="1800" b="1" i="1" dirty="0">
                <a:latin typeface="+mn-lt"/>
              </a:rPr>
              <a:t>count</a:t>
            </a:r>
            <a:r>
              <a:rPr lang="en-US" sz="1800" i="1" dirty="0">
                <a:latin typeface="+mn-lt"/>
              </a:rPr>
              <a:t> them. So you can count them easier</a:t>
            </a:r>
            <a:r>
              <a:rPr lang="en-US" sz="1800" i="1" dirty="0" smtClean="0">
                <a:latin typeface="+mn-lt"/>
              </a:rPr>
              <a:t>.</a:t>
            </a:r>
          </a:p>
          <a:p>
            <a:pPr eaLnBrk="1" hangingPunct="1">
              <a:defRPr/>
            </a:pPr>
            <a:endParaRPr lang="en-US" sz="1800" dirty="0">
              <a:latin typeface="+mn-lt"/>
            </a:endParaRPr>
          </a:p>
          <a:p>
            <a:pPr marL="285750" indent="-285750" eaLnBrk="1" hangingPunct="1">
              <a:buFont typeface="Arial"/>
              <a:buChar char="•"/>
              <a:defRPr/>
            </a:pPr>
            <a:r>
              <a:rPr lang="en-US" sz="1800" dirty="0" smtClean="0">
                <a:latin typeface="+mn-lt"/>
              </a:rPr>
              <a:t>Minimal use of </a:t>
            </a:r>
            <a:r>
              <a:rPr lang="en-US" sz="1800" b="1" dirty="0" smtClean="0">
                <a:latin typeface="+mn-lt"/>
              </a:rPr>
              <a:t>essential</a:t>
            </a:r>
            <a:r>
              <a:rPr lang="en-US" sz="1800" dirty="0" smtClean="0">
                <a:latin typeface="+mn-lt"/>
              </a:rPr>
              <a:t> topic vocabulary as well as topic vocabulary </a:t>
            </a:r>
            <a:r>
              <a:rPr lang="en-US" sz="1800" b="1" u="sng" dirty="0" smtClean="0">
                <a:latin typeface="+mn-lt"/>
              </a:rPr>
              <a:t>beyond</a:t>
            </a:r>
            <a:r>
              <a:rPr lang="en-US" sz="1800" b="1" dirty="0" smtClean="0">
                <a:latin typeface="+mn-lt"/>
              </a:rPr>
              <a:t> the essential</a:t>
            </a:r>
            <a:endParaRPr lang="en-US" altLang="en-US" sz="1800" b="1" dirty="0">
              <a:solidFill>
                <a:prstClr val="black"/>
              </a:solidFill>
              <a:latin typeface="+mn-lt"/>
            </a:endParaRPr>
          </a:p>
          <a:p>
            <a:pPr eaLnBrk="1" hangingPunct="1">
              <a:defRPr/>
            </a:pPr>
            <a:endParaRPr lang="en-US" altLang="en-US" sz="1800" dirty="0">
              <a:solidFill>
                <a:prstClr val="black"/>
              </a:solidFill>
              <a:latin typeface="+mn-lt"/>
            </a:endParaRPr>
          </a:p>
        </p:txBody>
      </p:sp>
      <p:sp>
        <p:nvSpPr>
          <p:cNvPr id="16" name="Rounded Rectangular Callout 15"/>
          <p:cNvSpPr>
            <a:spLocks noChangeArrowheads="1"/>
          </p:cNvSpPr>
          <p:nvPr/>
        </p:nvSpPr>
        <p:spPr bwMode="auto">
          <a:xfrm>
            <a:off x="3060245" y="1193800"/>
            <a:ext cx="5486855" cy="3615750"/>
          </a:xfrm>
          <a:prstGeom prst="wedgeRoundRectCallout">
            <a:avLst>
              <a:gd name="adj1" fmla="val -5633"/>
              <a:gd name="adj2" fmla="val 6595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Vocabulary </a:t>
            </a:r>
            <a:r>
              <a:rPr lang="en-US" altLang="en-US" sz="1800" u="sng" dirty="0">
                <a:solidFill>
                  <a:prstClr val="black"/>
                </a:solidFill>
                <a:latin typeface="Calibri" pitchFamily="34" charset="0"/>
              </a:rPr>
              <a:t>Sophistication (EO/P)</a:t>
            </a:r>
            <a:r>
              <a:rPr lang="en-US" altLang="en-US" sz="1800" dirty="0" smtClean="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800" i="1" dirty="0"/>
              <a:t>These cubes help you because you can </a:t>
            </a:r>
            <a:r>
              <a:rPr lang="en-US" sz="1800" b="1" i="1" dirty="0"/>
              <a:t>count</a:t>
            </a:r>
            <a:r>
              <a:rPr lang="en-US" sz="1800" i="1" dirty="0"/>
              <a:t> them. Like </a:t>
            </a:r>
            <a:r>
              <a:rPr lang="en-US" sz="1800" b="1" i="1" dirty="0"/>
              <a:t>one, two, three, four, five,</a:t>
            </a:r>
            <a:r>
              <a:rPr lang="en-US" sz="1800" i="1" dirty="0"/>
              <a:t> well </a:t>
            </a:r>
            <a:r>
              <a:rPr lang="en-US" sz="1800" b="1" i="1" dirty="0"/>
              <a:t>six</a:t>
            </a:r>
            <a:r>
              <a:rPr lang="en-US" sz="1800" i="1" dirty="0"/>
              <a:t>, I mean. </a:t>
            </a:r>
            <a:endParaRPr lang="en-US" sz="1800" i="1" dirty="0" smtClean="0"/>
          </a:p>
          <a:p>
            <a:pPr eaLnBrk="1" hangingPunct="1">
              <a:defRPr/>
            </a:pPr>
            <a:r>
              <a:rPr lang="en-US" sz="1800" dirty="0" smtClean="0"/>
              <a:t>[And </a:t>
            </a:r>
            <a:r>
              <a:rPr lang="en-US" sz="1800" dirty="0"/>
              <a:t>can you tell him why this way helps?] </a:t>
            </a:r>
            <a:endParaRPr lang="en-US" sz="1800" dirty="0" smtClean="0"/>
          </a:p>
          <a:p>
            <a:pPr eaLnBrk="1" hangingPunct="1">
              <a:defRPr/>
            </a:pPr>
            <a:r>
              <a:rPr lang="en-US" sz="1800" i="1" dirty="0" smtClean="0"/>
              <a:t>Because </a:t>
            </a:r>
            <a:r>
              <a:rPr lang="en-US" sz="1800" i="1" dirty="0"/>
              <a:t>it's easier. You can count </a:t>
            </a:r>
            <a:r>
              <a:rPr lang="en-US" sz="1800" b="1" i="1" u="sng" dirty="0"/>
              <a:t>by ones</a:t>
            </a:r>
            <a:r>
              <a:rPr lang="en-US" sz="1800" i="1" dirty="0"/>
              <a:t>. That's harder. But you can count </a:t>
            </a:r>
            <a:r>
              <a:rPr lang="en-US" sz="1800" b="1" i="1" u="sng" dirty="0"/>
              <a:t>by threes</a:t>
            </a:r>
            <a:r>
              <a:rPr lang="en-US" sz="1800" i="1" dirty="0"/>
              <a:t>, that's easier. And </a:t>
            </a:r>
            <a:r>
              <a:rPr lang="en-US" sz="1800" b="1" i="1" dirty="0"/>
              <a:t>ten</a:t>
            </a:r>
            <a:r>
              <a:rPr lang="en-US" sz="1800" i="1" dirty="0"/>
              <a:t> is way easier. </a:t>
            </a:r>
            <a:endParaRPr lang="en-US" sz="1800" i="1" dirty="0" smtClean="0"/>
          </a:p>
          <a:p>
            <a:pPr eaLnBrk="1" hangingPunct="1">
              <a:defRPr/>
            </a:pPr>
            <a:endParaRPr lang="en-US" altLang="en-US" sz="1800" i="1" dirty="0">
              <a:solidFill>
                <a:prstClr val="black"/>
              </a:solidFill>
              <a:latin typeface="Calibri" pitchFamily="34" charset="0"/>
            </a:endParaRPr>
          </a:p>
          <a:p>
            <a:pPr marL="285750" indent="-285750" eaLnBrk="1" hangingPunct="1">
              <a:buFont typeface="Arial"/>
              <a:buChar char="•"/>
              <a:defRPr/>
            </a:pPr>
            <a:r>
              <a:rPr lang="en-US" altLang="en-US" sz="1800" dirty="0" smtClean="0">
                <a:solidFill>
                  <a:prstClr val="black"/>
                </a:solidFill>
                <a:latin typeface="Calibri" pitchFamily="34" charset="0"/>
              </a:rPr>
              <a:t>Use of </a:t>
            </a:r>
            <a:r>
              <a:rPr lang="en-US" altLang="en-US" sz="1800" b="1" dirty="0" smtClean="0">
                <a:solidFill>
                  <a:prstClr val="black"/>
                </a:solidFill>
                <a:latin typeface="Calibri" pitchFamily="34" charset="0"/>
              </a:rPr>
              <a:t>essential</a:t>
            </a:r>
            <a:r>
              <a:rPr lang="en-US" altLang="en-US" sz="1800" dirty="0" smtClean="0">
                <a:solidFill>
                  <a:prstClr val="black"/>
                </a:solidFill>
                <a:latin typeface="Calibri" pitchFamily="34" charset="0"/>
              </a:rPr>
              <a:t> vocabulary and topic vocabulary </a:t>
            </a:r>
            <a:r>
              <a:rPr lang="en-US" altLang="en-US" sz="1800" b="1" u="sng" dirty="0" smtClean="0">
                <a:solidFill>
                  <a:prstClr val="black"/>
                </a:solidFill>
                <a:latin typeface="Calibri" pitchFamily="34" charset="0"/>
              </a:rPr>
              <a:t>beyond</a:t>
            </a:r>
            <a:r>
              <a:rPr lang="en-US" altLang="en-US" sz="1800" b="1" dirty="0" smtClean="0">
                <a:solidFill>
                  <a:prstClr val="black"/>
                </a:solidFill>
                <a:latin typeface="Calibri" pitchFamily="34" charset="0"/>
              </a:rPr>
              <a:t> the essential</a:t>
            </a:r>
            <a:endParaRPr lang="en-US" altLang="en-US" sz="1800" b="1" dirty="0">
              <a:solidFill>
                <a:prstClr val="black"/>
              </a:solidFill>
              <a:latin typeface="Calibri" pitchFamily="34" charset="0"/>
            </a:endParaRPr>
          </a:p>
          <a:p>
            <a:pPr eaLnBrk="1" hangingPunct="1">
              <a:defRPr/>
            </a:pPr>
            <a:endParaRPr lang="en-US" altLang="en-US" sz="1600" i="1" dirty="0" smtClean="0">
              <a:solidFill>
                <a:srgbClr val="FFFFFF"/>
              </a:solidFill>
              <a:latin typeface="Calibri" pitchFamily="34" charset="0"/>
            </a:endParaRPr>
          </a:p>
        </p:txBody>
      </p:sp>
    </p:spTree>
    <p:extLst>
      <p:ext uri="{BB962C8B-B14F-4D97-AF65-F5344CB8AC3E}">
        <p14:creationId xmlns:p14="http://schemas.microsoft.com/office/powerpoint/2010/main" val="4482994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168"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a:solidFill>
                  <a:srgbClr val="EEECE1">
                    <a:lumMod val="25000"/>
                  </a:srgbClr>
                </a:solidFill>
                <a:ea typeface="ＭＳ Ｐゴシック" charset="-128"/>
              </a:rPr>
              <a:t>Controlled</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630310" y="1016000"/>
            <a:ext cx="5779911" cy="3807060"/>
          </a:xfrm>
          <a:prstGeom prst="wedgeRoundRectCallout">
            <a:avLst>
              <a:gd name="adj1" fmla="val 22746"/>
              <a:gd name="adj2" fmla="val 6472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u="sng" dirty="0" smtClean="0">
                <a:solidFill>
                  <a:prstClr val="black"/>
                </a:solidFill>
                <a:latin typeface="Calibri" pitchFamily="34" charset="0"/>
              </a:rPr>
              <a:t>:</a:t>
            </a:r>
          </a:p>
          <a:p>
            <a:pPr eaLnBrk="1" hangingPunct="1">
              <a:defRPr/>
            </a:pPr>
            <a:endParaRPr lang="en-US" altLang="en-US" sz="1800" u="sng" dirty="0">
              <a:solidFill>
                <a:prstClr val="black"/>
              </a:solidFill>
              <a:latin typeface="Calibri" pitchFamily="34" charset="0"/>
            </a:endParaRPr>
          </a:p>
          <a:p>
            <a:pPr eaLnBrk="1" hangingPunct="1">
              <a:defRPr/>
            </a:pPr>
            <a:r>
              <a:rPr lang="en-US" sz="1800" i="1" dirty="0"/>
              <a:t>Because you can </a:t>
            </a:r>
            <a:r>
              <a:rPr lang="en-US" sz="1800" b="1" i="1" u="sng" dirty="0"/>
              <a:t>add</a:t>
            </a:r>
            <a:r>
              <a:rPr lang="en-US" sz="1800" i="1" dirty="0"/>
              <a:t>. If there are </a:t>
            </a:r>
            <a:r>
              <a:rPr lang="en-US" sz="1800" b="1" i="1" dirty="0"/>
              <a:t>four</a:t>
            </a:r>
            <a:r>
              <a:rPr lang="en-US" sz="1800" i="1" dirty="0"/>
              <a:t> </a:t>
            </a:r>
            <a:r>
              <a:rPr lang="en-US" sz="1800" b="1" i="1" u="sng" dirty="0"/>
              <a:t>plus</a:t>
            </a:r>
            <a:r>
              <a:rPr lang="en-US" sz="1800" i="1" dirty="0"/>
              <a:t> </a:t>
            </a:r>
            <a:r>
              <a:rPr lang="en-US" sz="1800" b="1" i="1" dirty="0"/>
              <a:t>three</a:t>
            </a:r>
            <a:r>
              <a:rPr lang="en-US" sz="1800" i="1" dirty="0"/>
              <a:t>, then that </a:t>
            </a:r>
            <a:r>
              <a:rPr lang="en-US" sz="1800" b="1" i="1" u="sng" dirty="0"/>
              <a:t>equals</a:t>
            </a:r>
            <a:r>
              <a:rPr lang="en-US" sz="1800" i="1" dirty="0"/>
              <a:t> </a:t>
            </a:r>
            <a:r>
              <a:rPr lang="en-US" sz="1800" b="1" i="1" dirty="0"/>
              <a:t>seven</a:t>
            </a:r>
            <a:r>
              <a:rPr lang="en-US" sz="1800" i="1" dirty="0"/>
              <a:t>. And then three plus three equals </a:t>
            </a:r>
            <a:r>
              <a:rPr lang="en-US" sz="1800" b="1" i="1" dirty="0"/>
              <a:t>six</a:t>
            </a:r>
            <a:r>
              <a:rPr lang="en-US" sz="1800" i="1" dirty="0"/>
              <a:t>. And if you want to use one in another and you don't know what to do, you need to </a:t>
            </a:r>
            <a:r>
              <a:rPr lang="en-US" sz="1800" b="1" i="1" dirty="0"/>
              <a:t>count</a:t>
            </a:r>
            <a:r>
              <a:rPr lang="en-US" sz="1800" i="1" dirty="0"/>
              <a:t> </a:t>
            </a:r>
            <a:r>
              <a:rPr lang="en-US" sz="1800" b="1" i="1" u="sng" dirty="0"/>
              <a:t>by ones</a:t>
            </a:r>
            <a:r>
              <a:rPr lang="en-US" sz="1800" i="1" dirty="0"/>
              <a:t>. Count </a:t>
            </a:r>
            <a:r>
              <a:rPr lang="en-US" sz="1800" b="1" i="1" u="sng" dirty="0"/>
              <a:t>by twos</a:t>
            </a:r>
            <a:r>
              <a:rPr lang="en-US" sz="1800" i="1" dirty="0"/>
              <a:t>. Two, four, six. </a:t>
            </a:r>
            <a:endParaRPr lang="en-US" sz="1800" i="1" dirty="0" smtClean="0"/>
          </a:p>
          <a:p>
            <a:pPr eaLnBrk="1" hangingPunct="1">
              <a:defRPr/>
            </a:pPr>
            <a:endParaRPr lang="en-US" altLang="en-US" sz="1800" u="sng" dirty="0">
              <a:solidFill>
                <a:prstClr val="black"/>
              </a:solidFill>
              <a:latin typeface="Calibri" pitchFamily="34" charset="0"/>
            </a:endParaRPr>
          </a:p>
          <a:p>
            <a:pPr marL="285750" indent="-285750" eaLnBrk="1" hangingPunct="1">
              <a:buFont typeface="Arial"/>
              <a:buChar char="•"/>
              <a:defRPr/>
            </a:pPr>
            <a:r>
              <a:rPr lang="en-US" altLang="en-US" sz="1800" dirty="0" smtClean="0">
                <a:solidFill>
                  <a:prstClr val="black"/>
                </a:solidFill>
                <a:latin typeface="Calibri" pitchFamily="34" charset="0"/>
              </a:rPr>
              <a:t>Use of two technical words and a variety of topic vocabulary </a:t>
            </a:r>
            <a:r>
              <a:rPr lang="en-US" altLang="en-US" sz="1800" b="1" u="sng" dirty="0" smtClean="0">
                <a:solidFill>
                  <a:prstClr val="black"/>
                </a:solidFill>
                <a:latin typeface="Calibri" pitchFamily="34" charset="0"/>
              </a:rPr>
              <a:t>beyond</a:t>
            </a:r>
            <a:r>
              <a:rPr lang="en-US" altLang="en-US" sz="1800" b="1" dirty="0" smtClean="0">
                <a:solidFill>
                  <a:prstClr val="black"/>
                </a:solidFill>
                <a:latin typeface="Calibri" pitchFamily="34" charset="0"/>
              </a:rPr>
              <a:t> the essential</a:t>
            </a:r>
          </a:p>
          <a:p>
            <a:pPr eaLnBrk="1" hangingPunct="1">
              <a:defRPr/>
            </a:pPr>
            <a:endParaRPr lang="en-US" altLang="en-US" sz="1600" dirty="0">
              <a:solidFill>
                <a:prstClr val="black"/>
              </a:solidFill>
              <a:latin typeface="Calibri"/>
            </a:endParaRPr>
          </a:p>
        </p:txBody>
      </p:sp>
      <p:sp>
        <p:nvSpPr>
          <p:cNvPr id="13" name="Rounded Rectangular Callout 12"/>
          <p:cNvSpPr>
            <a:spLocks noChangeArrowheads="1"/>
          </p:cNvSpPr>
          <p:nvPr/>
        </p:nvSpPr>
        <p:spPr bwMode="auto">
          <a:xfrm>
            <a:off x="2776548" y="1337993"/>
            <a:ext cx="6023378" cy="3582702"/>
          </a:xfrm>
          <a:prstGeom prst="wedgeRoundRectCallout">
            <a:avLst>
              <a:gd name="adj1" fmla="val 17593"/>
              <a:gd name="adj2" fmla="val 6186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dirty="0" smtClean="0">
                <a:solidFill>
                  <a:prstClr val="black"/>
                </a:solidFill>
                <a:latin typeface="Calibri"/>
              </a:rPr>
              <a:t>     </a:t>
            </a:r>
            <a:r>
              <a:rPr lang="en-US" altLang="en-US" sz="1800" u="sng" dirty="0" smtClean="0">
                <a:solidFill>
                  <a:prstClr val="black"/>
                </a:solidFill>
                <a:latin typeface="Calibri"/>
              </a:rPr>
              <a:t>Controlled Vocabulary </a:t>
            </a:r>
            <a:r>
              <a:rPr lang="en-US" altLang="en-US" sz="1800" u="sng" dirty="0">
                <a:solidFill>
                  <a:prstClr val="black"/>
                </a:solidFill>
                <a:latin typeface="Calibri"/>
              </a:rPr>
              <a:t>Sophistication (EO/P)</a:t>
            </a:r>
            <a:r>
              <a:rPr lang="en-US" altLang="en-US" sz="1800" u="sng" dirty="0" smtClean="0">
                <a:solidFill>
                  <a:prstClr val="black"/>
                </a:solidFill>
                <a:latin typeface="Calibri"/>
              </a:rPr>
              <a:t>:</a:t>
            </a:r>
          </a:p>
          <a:p>
            <a:pPr eaLnBrk="1" hangingPunct="1">
              <a:defRPr/>
            </a:pPr>
            <a:endParaRPr lang="en-US" altLang="en-US" sz="1800" u="sng" dirty="0">
              <a:solidFill>
                <a:prstClr val="black"/>
              </a:solidFill>
              <a:latin typeface="Calibri"/>
            </a:endParaRPr>
          </a:p>
          <a:p>
            <a:pPr eaLnBrk="1" hangingPunct="1">
              <a:defRPr/>
            </a:pPr>
            <a:r>
              <a:rPr lang="en-US" sz="1800" i="1" dirty="0"/>
              <a:t>It's because it's less than the other </a:t>
            </a:r>
            <a:r>
              <a:rPr lang="en-US" sz="1800" b="1" i="1" dirty="0"/>
              <a:t>number</a:t>
            </a:r>
            <a:r>
              <a:rPr lang="en-US" sz="1800" i="1" dirty="0"/>
              <a:t>. </a:t>
            </a:r>
            <a:r>
              <a:rPr lang="en-US" sz="1800" b="1" i="1" dirty="0"/>
              <a:t>Two</a:t>
            </a:r>
            <a:r>
              <a:rPr lang="en-US" sz="1800" i="1" dirty="0"/>
              <a:t> </a:t>
            </a:r>
            <a:r>
              <a:rPr lang="en-US" sz="1800" b="1" i="1" u="sng" dirty="0"/>
              <a:t>plus</a:t>
            </a:r>
            <a:r>
              <a:rPr lang="en-US" sz="1800" i="1" dirty="0"/>
              <a:t> two plus two </a:t>
            </a:r>
            <a:r>
              <a:rPr lang="en-US" sz="1800" b="1" i="1" u="sng" dirty="0"/>
              <a:t>equals</a:t>
            </a:r>
            <a:r>
              <a:rPr lang="en-US" sz="1800" i="1" dirty="0"/>
              <a:t> </a:t>
            </a:r>
            <a:r>
              <a:rPr lang="en-US" sz="1800" b="1" i="1" dirty="0"/>
              <a:t>six</a:t>
            </a:r>
            <a:r>
              <a:rPr lang="en-US" sz="1800" i="1" dirty="0"/>
              <a:t>. </a:t>
            </a:r>
            <a:r>
              <a:rPr lang="en-US" sz="1800" b="1" i="1" dirty="0"/>
              <a:t>Three</a:t>
            </a:r>
            <a:r>
              <a:rPr lang="en-US" sz="1800" i="1" dirty="0"/>
              <a:t> plus three equals six. </a:t>
            </a:r>
            <a:endParaRPr lang="en-US" sz="1800" i="1" dirty="0" smtClean="0"/>
          </a:p>
          <a:p>
            <a:pPr eaLnBrk="1" hangingPunct="1">
              <a:defRPr/>
            </a:pPr>
            <a:r>
              <a:rPr lang="en-US" sz="1800" dirty="0" smtClean="0"/>
              <a:t>[Can </a:t>
            </a:r>
            <a:r>
              <a:rPr lang="en-US" sz="1800" dirty="0"/>
              <a:t>you tell him what to do to find out how many there are?] </a:t>
            </a:r>
            <a:endParaRPr lang="en-US" sz="1800" dirty="0" smtClean="0"/>
          </a:p>
          <a:p>
            <a:pPr eaLnBrk="1" hangingPunct="1">
              <a:defRPr/>
            </a:pPr>
            <a:r>
              <a:rPr lang="en-US" sz="1800" b="1" i="1" dirty="0" smtClean="0"/>
              <a:t>Count</a:t>
            </a:r>
            <a:r>
              <a:rPr lang="en-US" sz="1800" i="1" dirty="0" smtClean="0"/>
              <a:t> </a:t>
            </a:r>
            <a:r>
              <a:rPr lang="en-US" sz="1800" i="1" dirty="0"/>
              <a:t>them. </a:t>
            </a:r>
            <a:endParaRPr lang="en-US" sz="1800" i="1" dirty="0" smtClean="0"/>
          </a:p>
          <a:p>
            <a:pPr eaLnBrk="1" hangingPunct="1">
              <a:defRPr/>
            </a:pPr>
            <a:endParaRPr lang="en-US" altLang="en-US" sz="1800" i="1" u="sng" dirty="0">
              <a:solidFill>
                <a:prstClr val="black"/>
              </a:solidFill>
              <a:latin typeface="Calibri"/>
            </a:endParaRPr>
          </a:p>
          <a:p>
            <a:pPr marL="285750" indent="-285750" eaLnBrk="1" hangingPunct="1">
              <a:buFont typeface="Arial"/>
              <a:buChar char="•"/>
              <a:defRPr/>
            </a:pPr>
            <a:r>
              <a:rPr lang="en-US" altLang="en-US" sz="1800" dirty="0" smtClean="0">
                <a:solidFill>
                  <a:prstClr val="black"/>
                </a:solidFill>
                <a:latin typeface="Calibri"/>
              </a:rPr>
              <a:t>Use of topic vocabulary </a:t>
            </a:r>
            <a:r>
              <a:rPr lang="en-US" altLang="en-US" sz="1800" b="1" u="sng" dirty="0" smtClean="0">
                <a:solidFill>
                  <a:prstClr val="black"/>
                </a:solidFill>
                <a:latin typeface="Calibri"/>
              </a:rPr>
              <a:t>beyond</a:t>
            </a:r>
            <a:r>
              <a:rPr lang="en-US" altLang="en-US" sz="1800" b="1" dirty="0" smtClean="0">
                <a:solidFill>
                  <a:prstClr val="black"/>
                </a:solidFill>
                <a:latin typeface="Calibri"/>
              </a:rPr>
              <a:t> the essential</a:t>
            </a:r>
            <a:r>
              <a:rPr lang="en-US" altLang="en-US" sz="1800" dirty="0" smtClean="0">
                <a:solidFill>
                  <a:prstClr val="black"/>
                </a:solidFill>
                <a:latin typeface="Calibri"/>
              </a:rPr>
              <a:t>, including one technical word</a:t>
            </a:r>
            <a:endParaRPr lang="en-US" altLang="en-US" sz="1800" dirty="0">
              <a:solidFill>
                <a:prstClr val="black"/>
              </a:solidFill>
              <a:latin typeface="Calibri"/>
            </a:endParaRPr>
          </a:p>
        </p:txBody>
      </p:sp>
      <p:pic>
        <p:nvPicPr>
          <p:cNvPr id="4" name="Vocab_K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0144" y="5903172"/>
            <a:ext cx="374904" cy="374904"/>
          </a:xfrm>
          <a:prstGeom prst="rect">
            <a:avLst/>
          </a:prstGeom>
        </p:spPr>
      </p:pic>
    </p:spTree>
    <p:extLst>
      <p:ext uri="{BB962C8B-B14F-4D97-AF65-F5344CB8AC3E}">
        <p14:creationId xmlns:p14="http://schemas.microsoft.com/office/powerpoint/2010/main" val="5685391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withEffect">
                                  <p:stCondLst>
                                    <p:cond delay="0"/>
                                  </p:stCondLst>
                                  <p:childTnLst>
                                    <p:cmd type="call" cmd="playFrom(0.0)">
                                      <p:cBhvr>
                                        <p:cTn id="15" dur="20297"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9" name="Rounded Rectangular Callout 18"/>
          <p:cNvSpPr>
            <a:spLocks noChangeArrowheads="1"/>
          </p:cNvSpPr>
          <p:nvPr/>
        </p:nvSpPr>
        <p:spPr bwMode="auto">
          <a:xfrm>
            <a:off x="6416491" y="2809665"/>
            <a:ext cx="1239379"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Vocabulary Sophistication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Oh, you don't know? First just get another </a:t>
            </a:r>
            <a:r>
              <a:rPr lang="en-US" sz="400" b="1" i="1" dirty="0"/>
              <a:t>toothbrush</a:t>
            </a:r>
            <a:r>
              <a:rPr lang="en-US" sz="400" i="1" dirty="0"/>
              <a:t>. If the toothbrush is dry, just put </a:t>
            </a:r>
            <a:r>
              <a:rPr lang="en-US" sz="400" b="1" i="1" u="sng" dirty="0"/>
              <a:t>water</a:t>
            </a:r>
            <a:r>
              <a:rPr lang="en-US" sz="400" i="1" dirty="0"/>
              <a:t> on it. And then put the </a:t>
            </a:r>
            <a:r>
              <a:rPr lang="en-US" sz="400" b="1" i="1" dirty="0"/>
              <a:t>toothpaste</a:t>
            </a:r>
            <a:r>
              <a:rPr lang="en-US" sz="400" i="1" dirty="0"/>
              <a:t> but put a little bit of water. Don't put a lot. Then the toothpaste will be gone. And then just </a:t>
            </a:r>
            <a:r>
              <a:rPr lang="en-US" sz="400" b="1" i="1" dirty="0"/>
              <a:t>brushing</a:t>
            </a:r>
            <a:r>
              <a:rPr lang="en-US" sz="400" i="1" dirty="0"/>
              <a:t> the teeth. Then like get your hands on the </a:t>
            </a:r>
            <a:r>
              <a:rPr lang="en-US" sz="400" b="1" i="1" u="sng" dirty="0"/>
              <a:t>sink</a:t>
            </a:r>
            <a:r>
              <a:rPr lang="en-US" sz="400" i="1" dirty="0"/>
              <a:t>. Go like this and then </a:t>
            </a:r>
            <a:r>
              <a:rPr lang="en-US" sz="400" b="1" i="1" u="sng" dirty="0"/>
              <a:t>spit</a:t>
            </a:r>
            <a:r>
              <a:rPr lang="en-US" sz="400" i="1" dirty="0"/>
              <a:t> it out fast. And then you could </a:t>
            </a:r>
            <a:r>
              <a:rPr lang="en-US" sz="400" b="1" i="1" u="sng" dirty="0"/>
              <a:t>floss</a:t>
            </a:r>
            <a:r>
              <a:rPr lang="en-US" sz="400" i="1" dirty="0"/>
              <a:t> after or you could just leave it alone. And you should do it because it's a </a:t>
            </a:r>
            <a:r>
              <a:rPr lang="en-US" sz="400" b="1" i="1" u="sng" dirty="0"/>
              <a:t>healthy</a:t>
            </a:r>
            <a:r>
              <a:rPr lang="en-US" sz="400" i="1" dirty="0"/>
              <a:t> way for you to not have </a:t>
            </a:r>
            <a:r>
              <a:rPr lang="en-US" sz="400" b="1" i="1" u="sng" dirty="0"/>
              <a:t>cavities</a:t>
            </a:r>
            <a:r>
              <a:rPr lang="en-US" sz="400" i="1" dirty="0"/>
              <a:t>. </a:t>
            </a:r>
            <a:endParaRPr lang="en-US" altLang="en-US" sz="400" i="1" u="sng" dirty="0">
              <a:solidFill>
                <a:prstClr val="black"/>
              </a:solidFill>
              <a:latin typeface="Calibri" pitchFamily="34" charset="0"/>
            </a:endParaRP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topic vocabulary </a:t>
            </a:r>
            <a:r>
              <a:rPr lang="en-US" altLang="en-US" sz="400" b="1" u="sng" dirty="0">
                <a:solidFill>
                  <a:prstClr val="black"/>
                </a:solidFill>
                <a:latin typeface="Calibri" pitchFamily="34" charset="0"/>
              </a:rPr>
              <a:t>beyond</a:t>
            </a:r>
            <a:r>
              <a:rPr lang="en-US" altLang="en-US" sz="400" b="1" dirty="0">
                <a:solidFill>
                  <a:prstClr val="black"/>
                </a:solidFill>
                <a:latin typeface="Calibri" pitchFamily="34" charset="0"/>
              </a:rPr>
              <a:t> the essential</a:t>
            </a:r>
            <a:r>
              <a:rPr lang="en-US" altLang="en-US" sz="400" dirty="0">
                <a:solidFill>
                  <a:prstClr val="black"/>
                </a:solidFill>
                <a:latin typeface="Calibri" pitchFamily="34" charset="0"/>
              </a:rPr>
              <a:t>, including </a:t>
            </a:r>
            <a:r>
              <a:rPr lang="en-US" altLang="en-US" sz="400" b="1" dirty="0">
                <a:solidFill>
                  <a:prstClr val="black"/>
                </a:solidFill>
                <a:latin typeface="Calibri" pitchFamily="34" charset="0"/>
              </a:rPr>
              <a:t>technical vocabulary </a:t>
            </a:r>
            <a:endParaRPr lang="en-US" altLang="en-US" sz="400" b="1" dirty="0">
              <a:solidFill>
                <a:prstClr val="black"/>
              </a:solidFill>
              <a:latin typeface="Calibri" pitchFamily="34" charset="0"/>
              <a:cs typeface="Arial" pitchFamily="34" charset="0"/>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6" name="Rounded Rectangular Callout 15"/>
          <p:cNvSpPr>
            <a:spLocks noChangeArrowheads="1"/>
          </p:cNvSpPr>
          <p:nvPr/>
        </p:nvSpPr>
        <p:spPr bwMode="auto">
          <a:xfrm>
            <a:off x="6537733" y="3079092"/>
            <a:ext cx="1152144" cy="113077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Vocabulary Sophistication (EO/P):</a:t>
            </a:r>
          </a:p>
          <a:p>
            <a:pPr eaLnBrk="1" hangingPunct="1">
              <a:defRPr/>
            </a:pPr>
            <a:endParaRPr lang="en-US" altLang="en-US" sz="400" u="sng" dirty="0">
              <a:solidFill>
                <a:prstClr val="black"/>
              </a:solidFill>
              <a:latin typeface="Calibri"/>
            </a:endParaRPr>
          </a:p>
          <a:p>
            <a:pPr eaLnBrk="1" hangingPunct="1">
              <a:defRPr/>
            </a:pPr>
            <a:r>
              <a:rPr lang="en-US" sz="400" i="1" dirty="0"/>
              <a:t>You should do it because it's a lot better for your teeth and the </a:t>
            </a:r>
            <a:r>
              <a:rPr lang="en-US" sz="400" b="1" i="1" u="sng" dirty="0"/>
              <a:t>fluoride</a:t>
            </a:r>
            <a:r>
              <a:rPr lang="en-US" sz="400" i="1" dirty="0"/>
              <a:t> will make it stronger. And when you </a:t>
            </a:r>
            <a:r>
              <a:rPr lang="en-US" sz="400" b="1" i="1" dirty="0"/>
              <a:t>brush</a:t>
            </a:r>
            <a:r>
              <a:rPr lang="en-US" sz="400" i="1" dirty="0"/>
              <a:t> your teeth, you're supposed to get your </a:t>
            </a:r>
            <a:r>
              <a:rPr lang="en-US" sz="400" b="1" i="1" dirty="0"/>
              <a:t>toothbrush</a:t>
            </a:r>
            <a:r>
              <a:rPr lang="en-US" sz="400" i="1" dirty="0"/>
              <a:t>, put the </a:t>
            </a:r>
            <a:r>
              <a:rPr lang="en-US" sz="400" b="1" i="1" dirty="0"/>
              <a:t>toothpaste</a:t>
            </a:r>
            <a:r>
              <a:rPr lang="en-US" sz="400" i="1" dirty="0"/>
              <a:t> on, clean it, try to </a:t>
            </a:r>
            <a:r>
              <a:rPr lang="en-US" sz="400" b="1" i="1" u="sng" dirty="0"/>
              <a:t>whiten</a:t>
            </a:r>
            <a:r>
              <a:rPr lang="en-US" sz="400" i="1" dirty="0"/>
              <a:t> it as much as you can, and use your </a:t>
            </a:r>
            <a:r>
              <a:rPr lang="en-US" sz="400" b="1" i="1" u="sng" dirty="0"/>
              <a:t>mouthwash</a:t>
            </a:r>
            <a:r>
              <a:rPr lang="en-US" sz="400" i="1" dirty="0"/>
              <a:t>. And then you have to </a:t>
            </a:r>
            <a:r>
              <a:rPr lang="en-US" sz="400" b="1" i="1" u="sng" dirty="0"/>
              <a:t>floss</a:t>
            </a:r>
            <a:r>
              <a:rPr lang="en-US" sz="400" i="1" dirty="0"/>
              <a:t>.</a:t>
            </a:r>
            <a:r>
              <a:rPr lang="en-US" sz="400" dirty="0"/>
              <a:t>  </a:t>
            </a: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topic vocabulary </a:t>
            </a:r>
            <a:r>
              <a:rPr lang="en-US" altLang="en-US" sz="400" b="1" u="sng" dirty="0">
                <a:solidFill>
                  <a:prstClr val="black"/>
                </a:solidFill>
                <a:latin typeface="Calibri"/>
              </a:rPr>
              <a:t>beyond</a:t>
            </a:r>
            <a:r>
              <a:rPr lang="en-US" altLang="en-US" sz="400" b="1" dirty="0">
                <a:solidFill>
                  <a:prstClr val="black"/>
                </a:solidFill>
                <a:latin typeface="Calibri"/>
              </a:rPr>
              <a:t> the essential</a:t>
            </a:r>
            <a:r>
              <a:rPr lang="en-US" altLang="en-US" sz="400" dirty="0">
                <a:solidFill>
                  <a:prstClr val="black"/>
                </a:solidFill>
                <a:latin typeface="Calibri"/>
              </a:rPr>
              <a:t>, including </a:t>
            </a:r>
            <a:r>
              <a:rPr lang="en-US" altLang="en-US" sz="400" b="1" dirty="0">
                <a:solidFill>
                  <a:prstClr val="black"/>
                </a:solidFill>
                <a:latin typeface="Calibri"/>
              </a:rPr>
              <a:t>technical vocabulary</a:t>
            </a:r>
            <a:endParaRPr lang="en-US" altLang="en-US" sz="400" b="1" u="sng" dirty="0">
              <a:solidFill>
                <a:prstClr val="black"/>
              </a:solidFill>
              <a:latin typeface="Calibri"/>
            </a:endParaRPr>
          </a:p>
        </p:txBody>
      </p:sp>
      <p:sp>
        <p:nvSpPr>
          <p:cNvPr id="4" name="Rectangle 3"/>
          <p:cNvSpPr/>
          <p:nvPr/>
        </p:nvSpPr>
        <p:spPr>
          <a:xfrm>
            <a:off x="532946" y="1096159"/>
            <a:ext cx="7624328" cy="1200329"/>
          </a:xfrm>
          <a:prstGeom prst="rect">
            <a:avLst/>
          </a:prstGeom>
        </p:spPr>
        <p:txBody>
          <a:bodyPr wrap="square">
            <a:spAutoFit/>
          </a:bodyPr>
          <a:lstStyle/>
          <a:p>
            <a:pPr marL="285750" indent="-285750">
              <a:buFont typeface="Arial"/>
              <a:buChar char="•"/>
            </a:pPr>
            <a:r>
              <a:rPr lang="en-US" dirty="0">
                <a:solidFill>
                  <a:prstClr val="black"/>
                </a:solidFill>
                <a:ea typeface="ＭＳ Ｐゴシック" charset="-128"/>
              </a:rPr>
              <a:t>Along the progression, children’s word choices moved from including only basic topic-related vocabulary to increasing technical (including specialized/content-specific) vocabulary and vivid vocabulary words, which enliven an explanation or evoke an </a:t>
            </a:r>
            <a:r>
              <a:rPr lang="en-US" dirty="0" smtClean="0">
                <a:solidFill>
                  <a:prstClr val="black"/>
                </a:solidFill>
                <a:ea typeface="ＭＳ Ｐゴシック" charset="-128"/>
              </a:rPr>
              <a:t>image </a:t>
            </a:r>
            <a:endParaRPr lang="en-US" dirty="0">
              <a:solidFill>
                <a:prstClr val="black"/>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3164903" y="3737211"/>
            <a:ext cx="1239379"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(EL)</a:t>
            </a:r>
            <a:r>
              <a:rPr lang="en-US" altLang="en-US" sz="400" dirty="0">
                <a:solidFill>
                  <a:prstClr val="black"/>
                </a:solidFill>
                <a:latin typeface="Calibri"/>
              </a:rPr>
              <a:t>:</a:t>
            </a:r>
          </a:p>
          <a:p>
            <a:pPr eaLnBrk="1" hangingPunct="1">
              <a:defRPr/>
            </a:pPr>
            <a:endParaRPr lang="en-US" altLang="en-US" sz="400" dirty="0">
              <a:solidFill>
                <a:prstClr val="black"/>
              </a:solidFill>
              <a:latin typeface="Calibri"/>
            </a:endParaRPr>
          </a:p>
          <a:p>
            <a:pPr eaLnBrk="1" hangingPunct="1">
              <a:defRPr/>
            </a:pPr>
            <a:r>
              <a:rPr lang="en-US" sz="400" i="1" dirty="0"/>
              <a:t>You first get the </a:t>
            </a:r>
            <a:r>
              <a:rPr lang="en-US" sz="400" b="1" i="1" dirty="0"/>
              <a:t>brush</a:t>
            </a:r>
            <a:r>
              <a:rPr lang="en-US" sz="400" i="1" dirty="0"/>
              <a:t>. You put  something on it. And then you put it on your </a:t>
            </a:r>
            <a:r>
              <a:rPr lang="en-US" sz="400" b="1" i="1" dirty="0"/>
              <a:t>mouth</a:t>
            </a:r>
            <a:r>
              <a:rPr lang="en-US" sz="400" i="1" dirty="0"/>
              <a:t>. You </a:t>
            </a:r>
            <a:r>
              <a:rPr lang="en-US" sz="400" b="1" i="1" dirty="0"/>
              <a:t>brush</a:t>
            </a:r>
            <a:r>
              <a:rPr lang="en-US" sz="400" i="1" dirty="0"/>
              <a:t> your teeth. And then I say because it's to stay nice and </a:t>
            </a:r>
            <a:r>
              <a:rPr lang="en-US" sz="400" b="1" i="1" dirty="0"/>
              <a:t>clean</a:t>
            </a:r>
            <a:r>
              <a:rPr lang="en-US" sz="400" i="1" dirty="0"/>
              <a:t>. It's important to do do your teeth and clean them. And then when you eat in the morning and it's all night, you do it again. To clean your teeth. </a:t>
            </a:r>
          </a:p>
          <a:p>
            <a:pPr eaLnBrk="1" hangingPunct="1">
              <a:defRPr/>
            </a:pPr>
            <a:endParaRPr lang="en-US" sz="400" dirty="0"/>
          </a:p>
          <a:p>
            <a:pPr eaLnBrk="1" hangingPunct="1">
              <a:defRPr/>
            </a:pPr>
            <a:r>
              <a:rPr lang="en-US" sz="400" dirty="0" smtClean="0"/>
              <a:t>·  No </a:t>
            </a:r>
            <a:r>
              <a:rPr lang="en-US" sz="400" dirty="0"/>
              <a:t>use </a:t>
            </a:r>
            <a:r>
              <a:rPr lang="en-US" sz="400" dirty="0" smtClean="0"/>
              <a:t>of topic </a:t>
            </a:r>
            <a:r>
              <a:rPr lang="en-US" sz="400" dirty="0"/>
              <a:t>vocabulary </a:t>
            </a:r>
            <a:r>
              <a:rPr lang="en-US" sz="400" b="1" dirty="0"/>
              <a:t>beyond the essential</a:t>
            </a:r>
            <a:endParaRPr lang="en-US" altLang="en-US" sz="400" b="1" dirty="0">
              <a:solidFill>
                <a:prstClr val="black"/>
              </a:solidFill>
              <a:latin typeface="Calibri"/>
            </a:endParaRPr>
          </a:p>
        </p:txBody>
      </p:sp>
      <p:sp>
        <p:nvSpPr>
          <p:cNvPr id="18" name="Rounded Rectangular Callout 17"/>
          <p:cNvSpPr>
            <a:spLocks noChangeArrowheads="1"/>
          </p:cNvSpPr>
          <p:nvPr/>
        </p:nvSpPr>
        <p:spPr bwMode="auto">
          <a:xfrm>
            <a:off x="3308583" y="4091233"/>
            <a:ext cx="1176952" cy="1131457"/>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He should, because then whatever he eats, other people beside him, I don't think they'll want to sit next to him. And whenever he talks, the other people will faint. Maybe not faint, but like. </a:t>
            </a:r>
          </a:p>
          <a:p>
            <a:pPr eaLnBrk="1" hangingPunct="1">
              <a:defRPr/>
            </a:pPr>
            <a:r>
              <a:rPr lang="en-US" sz="400" dirty="0"/>
              <a:t>[And can you explain how he has to clean his teeth?]  </a:t>
            </a:r>
          </a:p>
          <a:p>
            <a:pPr eaLnBrk="1" hangingPunct="1">
              <a:defRPr/>
            </a:pPr>
            <a:r>
              <a:rPr lang="en-US" sz="400" i="1" dirty="0"/>
              <a:t>With a </a:t>
            </a:r>
            <a:r>
              <a:rPr lang="en-US" sz="400" b="1" i="1" dirty="0"/>
              <a:t>toothbrush</a:t>
            </a:r>
            <a:r>
              <a:rPr lang="en-US" sz="400" i="1" dirty="0"/>
              <a:t> and clean his teeth. </a:t>
            </a: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minimal </a:t>
            </a:r>
            <a:r>
              <a:rPr lang="en-US" altLang="en-US" sz="400" b="1" dirty="0">
                <a:solidFill>
                  <a:prstClr val="black"/>
                </a:solidFill>
                <a:latin typeface="Calibri" pitchFamily="34" charset="0"/>
              </a:rPr>
              <a:t>essential</a:t>
            </a:r>
            <a:r>
              <a:rPr lang="en-US" altLang="en-US" sz="400" dirty="0">
                <a:solidFill>
                  <a:prstClr val="black"/>
                </a:solidFill>
                <a:latin typeface="Calibri" pitchFamily="34" charset="0"/>
              </a:rPr>
              <a:t> topic vocabulary, and no topic vocabulary </a:t>
            </a:r>
            <a:r>
              <a:rPr lang="en-US" altLang="en-US" sz="400" b="1" dirty="0">
                <a:solidFill>
                  <a:prstClr val="black"/>
                </a:solidFill>
                <a:latin typeface="Calibri" pitchFamily="34" charset="0"/>
              </a:rPr>
              <a:t>beyond the essential</a:t>
            </a:r>
          </a:p>
        </p:txBody>
      </p:sp>
      <p:sp>
        <p:nvSpPr>
          <p:cNvPr id="12" name="Rounded Rectangular Callout 11"/>
          <p:cNvSpPr>
            <a:spLocks noChangeArrowheads="1"/>
          </p:cNvSpPr>
          <p:nvPr/>
        </p:nvSpPr>
        <p:spPr bwMode="auto">
          <a:xfrm>
            <a:off x="4791978" y="3141346"/>
            <a:ext cx="1239283" cy="121316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He should do it because if he doesn't knows how to clean his teeth, sometimes his teeth may be </a:t>
            </a:r>
            <a:r>
              <a:rPr lang="en-US" sz="400" b="1" i="1" u="sng" dirty="0"/>
              <a:t>dirty</a:t>
            </a:r>
            <a:r>
              <a:rPr lang="en-US" sz="400" i="1" dirty="0"/>
              <a:t>. And then you can tell him to put the </a:t>
            </a:r>
            <a:r>
              <a:rPr lang="en-US" sz="400" b="1" i="1" dirty="0"/>
              <a:t>toothpaste</a:t>
            </a:r>
            <a:r>
              <a:rPr lang="en-US" sz="400" i="1" dirty="0"/>
              <a:t> and how to </a:t>
            </a:r>
            <a:r>
              <a:rPr lang="en-US" sz="400" b="1" i="1" dirty="0"/>
              <a:t>brush</a:t>
            </a:r>
            <a:r>
              <a:rPr lang="en-US" sz="400" i="1" dirty="0"/>
              <a:t> his </a:t>
            </a:r>
            <a:r>
              <a:rPr lang="en-US" sz="400" b="1" i="1" u="sng" dirty="0"/>
              <a:t>tooth</a:t>
            </a:r>
            <a:r>
              <a:rPr lang="en-US" sz="400" i="1" dirty="0"/>
              <a:t>. And  you have to tell him to brush on top, side to side, and bottom, side to side and brush his </a:t>
            </a:r>
            <a:r>
              <a:rPr lang="en-US" sz="400" b="1" i="1" u="sng" dirty="0"/>
              <a:t>tongue</a:t>
            </a:r>
            <a:r>
              <a:rPr lang="en-US" sz="400" i="1" dirty="0"/>
              <a:t>. And get </a:t>
            </a:r>
            <a:r>
              <a:rPr lang="en-US" sz="400" b="1" i="1" u="sng" dirty="0"/>
              <a:t>water</a:t>
            </a:r>
            <a:r>
              <a:rPr lang="en-US" sz="400" i="1" dirty="0"/>
              <a:t> and put in his </a:t>
            </a:r>
            <a:r>
              <a:rPr lang="en-US" sz="400" b="1" i="1" dirty="0"/>
              <a:t>mouth</a:t>
            </a:r>
            <a:r>
              <a:rPr lang="en-US" sz="400" i="1" dirty="0"/>
              <a:t> and </a:t>
            </a:r>
            <a:r>
              <a:rPr lang="en-US" sz="400" b="1" i="1" u="sng" dirty="0"/>
              <a:t>spit</a:t>
            </a:r>
            <a:r>
              <a:rPr lang="en-US" sz="400" i="1" dirty="0"/>
              <a:t> it out. </a:t>
            </a: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smtClean="0">
                <a:latin typeface="Calibri" pitchFamily="34" charset="0"/>
              </a:rPr>
              <a:t>·  Use </a:t>
            </a:r>
            <a:r>
              <a:rPr lang="en-US" altLang="en-US" sz="400" dirty="0">
                <a:latin typeface="Calibri" pitchFamily="34" charset="0"/>
              </a:rPr>
              <a:t>of </a:t>
            </a:r>
            <a:r>
              <a:rPr lang="en-US" altLang="en-US" sz="400" b="1" dirty="0">
                <a:latin typeface="Calibri" pitchFamily="34" charset="0"/>
              </a:rPr>
              <a:t>essential</a:t>
            </a:r>
            <a:r>
              <a:rPr lang="en-US" altLang="en-US" sz="400" dirty="0">
                <a:latin typeface="Calibri" pitchFamily="34" charset="0"/>
              </a:rPr>
              <a:t> topic vocabulary as well as topic vocabulary </a:t>
            </a:r>
            <a:r>
              <a:rPr lang="en-US" altLang="en-US" sz="400" b="1" u="sng" dirty="0">
                <a:latin typeface="Calibri" pitchFamily="34" charset="0"/>
              </a:rPr>
              <a:t>beyond</a:t>
            </a:r>
            <a:r>
              <a:rPr lang="en-US" altLang="en-US" sz="400" b="1" dirty="0">
                <a:latin typeface="Calibri" pitchFamily="34" charset="0"/>
              </a:rPr>
              <a:t> the essential</a:t>
            </a:r>
            <a:endParaRPr lang="en-US" altLang="en-US" sz="400" b="1" i="1" dirty="0">
              <a:solidFill>
                <a:prstClr val="black"/>
              </a:solidFill>
              <a:latin typeface="Calibri" pitchFamily="34" charset="0"/>
            </a:endParaRPr>
          </a:p>
          <a:p>
            <a:pPr eaLnBrk="1" hangingPunct="1">
              <a:defRPr/>
            </a:pPr>
            <a:endParaRPr lang="en-US" altLang="en-US" sz="400" i="1" dirty="0">
              <a:solidFill>
                <a:prstClr val="black"/>
              </a:solidFill>
              <a:latin typeface="Calibri"/>
            </a:endParaRPr>
          </a:p>
        </p:txBody>
      </p:sp>
      <p:sp>
        <p:nvSpPr>
          <p:cNvPr id="15" name="Rounded Rectangular Callout 14"/>
          <p:cNvSpPr>
            <a:spLocks noChangeArrowheads="1"/>
          </p:cNvSpPr>
          <p:nvPr/>
        </p:nvSpPr>
        <p:spPr bwMode="auto">
          <a:xfrm>
            <a:off x="4935562" y="3621969"/>
            <a:ext cx="1152144" cy="140328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You put </a:t>
            </a:r>
            <a:r>
              <a:rPr lang="en-US" sz="400" b="1" i="1" dirty="0"/>
              <a:t>toothpaste</a:t>
            </a:r>
            <a:r>
              <a:rPr lang="en-US" sz="400" i="1" dirty="0"/>
              <a:t> on a </a:t>
            </a:r>
            <a:r>
              <a:rPr lang="en-US" sz="400" b="1" i="1" dirty="0"/>
              <a:t>toothbrush</a:t>
            </a:r>
            <a:r>
              <a:rPr lang="en-US" sz="400" i="1" dirty="0"/>
              <a:t>. And you put it under the </a:t>
            </a:r>
            <a:r>
              <a:rPr lang="en-US" sz="400" b="1" i="1" u="sng" dirty="0"/>
              <a:t>sink</a:t>
            </a:r>
            <a:r>
              <a:rPr lang="en-US" sz="400" i="1" dirty="0"/>
              <a:t> </a:t>
            </a:r>
            <a:r>
              <a:rPr lang="en-US" sz="400" b="1" i="1" u="sng" dirty="0"/>
              <a:t>water</a:t>
            </a:r>
            <a:r>
              <a:rPr lang="en-US" sz="400" i="1" dirty="0"/>
              <a:t> any water for a few seconds, and you </a:t>
            </a:r>
            <a:r>
              <a:rPr lang="en-US" sz="400" b="1" i="1" dirty="0"/>
              <a:t>brush</a:t>
            </a:r>
            <a:r>
              <a:rPr lang="en-US" sz="400" i="1" dirty="0"/>
              <a:t> your teeth all the sides each part of your teeth on it. When you're done, you just brush under the water and wait until everything's done from it. And you get some water and you drink it but not all the way. You </a:t>
            </a:r>
            <a:r>
              <a:rPr lang="en-US" sz="400" b="1" i="1" u="sng" dirty="0"/>
              <a:t>spit</a:t>
            </a:r>
            <a:r>
              <a:rPr lang="en-US" sz="400" i="1" dirty="0"/>
              <a:t> it out and it cleans your teeth. </a:t>
            </a:r>
          </a:p>
          <a:p>
            <a:pPr eaLnBrk="1" hangingPunct="1">
              <a:defRPr/>
            </a:pPr>
            <a:r>
              <a:rPr lang="en-US" sz="400" dirty="0"/>
              <a:t>[Can you tell your friend why he should do it?] </a:t>
            </a:r>
          </a:p>
          <a:p>
            <a:pPr eaLnBrk="1" hangingPunct="1">
              <a:defRPr/>
            </a:pPr>
            <a:r>
              <a:rPr lang="en-US" sz="400" i="1" dirty="0"/>
              <a:t>To keep your teeth </a:t>
            </a:r>
            <a:r>
              <a:rPr lang="en-US" sz="400" b="1" i="1" u="sng" dirty="0"/>
              <a:t>healthy</a:t>
            </a:r>
            <a:r>
              <a:rPr lang="en-US" sz="400" i="1" dirty="0"/>
              <a:t> and </a:t>
            </a:r>
            <a:r>
              <a:rPr lang="en-US" sz="400" b="1" i="1" u="sng" dirty="0"/>
              <a:t>white</a:t>
            </a:r>
            <a:r>
              <a:rPr lang="en-US" sz="400" i="1" dirty="0"/>
              <a:t> and clean. </a:t>
            </a:r>
            <a:endParaRPr lang="en-US" altLang="en-US" sz="400" i="1" dirty="0">
              <a:solidFill>
                <a:prstClr val="black"/>
              </a:solidFill>
              <a:latin typeface="Calibri" pitchFamily="34" charset="0"/>
            </a:endParaRPr>
          </a:p>
          <a:p>
            <a:pPr eaLnBrk="1" hangingPunct="1">
              <a:defRPr/>
            </a:pPr>
            <a:endParaRPr lang="en-US" altLang="en-US" sz="400" i="1" dirty="0">
              <a:solidFill>
                <a:srgbClr val="FFFFFF"/>
              </a:solidFill>
              <a:latin typeface="Calibri" pitchFamily="34" charset="0"/>
            </a:endParaRPr>
          </a:p>
          <a:p>
            <a:pPr eaLnBrk="1" hangingPunct="1">
              <a:defRPr/>
            </a:pPr>
            <a:r>
              <a:rPr lang="en-US" altLang="en-US" sz="400" dirty="0">
                <a:latin typeface="Calibri" pitchFamily="34" charset="0"/>
              </a:rPr>
              <a:t>Use of </a:t>
            </a:r>
            <a:r>
              <a:rPr lang="en-US" altLang="en-US" sz="400" b="1" dirty="0">
                <a:latin typeface="Calibri" pitchFamily="34" charset="0"/>
              </a:rPr>
              <a:t>essential</a:t>
            </a:r>
            <a:r>
              <a:rPr lang="en-US" altLang="en-US" sz="400" dirty="0">
                <a:latin typeface="Calibri" pitchFamily="34" charset="0"/>
              </a:rPr>
              <a:t> topic vocabulary as well as topic vocabulary </a:t>
            </a:r>
            <a:r>
              <a:rPr lang="en-US" altLang="en-US" sz="400" b="1" u="sng" dirty="0">
                <a:latin typeface="Calibri" pitchFamily="34" charset="0"/>
              </a:rPr>
              <a:t>beyond</a:t>
            </a:r>
            <a:r>
              <a:rPr lang="en-US" altLang="en-US" sz="400" b="1" dirty="0">
                <a:latin typeface="Calibri" pitchFamily="34" charset="0"/>
              </a:rPr>
              <a:t> the essential</a:t>
            </a:r>
          </a:p>
        </p:txBody>
      </p:sp>
    </p:spTree>
    <p:extLst>
      <p:ext uri="{BB962C8B-B14F-4D97-AF65-F5344CB8AC3E}">
        <p14:creationId xmlns:p14="http://schemas.microsoft.com/office/powerpoint/2010/main" val="187049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3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3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0" grpId="0" animBg="1"/>
      <p:bldP spid="18"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Topic Vocabulary</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2" name="TextBox 11"/>
          <p:cNvSpPr txBox="1"/>
          <p:nvPr/>
        </p:nvSpPr>
        <p:spPr>
          <a:xfrm>
            <a:off x="4437260" y="2577109"/>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9697444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  Emerging       </a:t>
            </a:r>
            <a:r>
              <a:rPr lang="en-US" altLang="en-US"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2810933" y="1372090"/>
            <a:ext cx="5734756" cy="3548606"/>
          </a:xfrm>
          <a:prstGeom prst="wedgeRoundRectCallout">
            <a:avLst>
              <a:gd name="adj1" fmla="val -31269"/>
              <a:gd name="adj2" fmla="val 6264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Emerging Vocabulary </a:t>
            </a:r>
            <a:r>
              <a:rPr lang="en-US" altLang="en-US" sz="1800" u="sng" dirty="0">
                <a:solidFill>
                  <a:prstClr val="black"/>
                </a:solidFill>
                <a:latin typeface="+mn-lt"/>
              </a:rPr>
              <a:t>Sophistication (EL)</a:t>
            </a:r>
            <a:r>
              <a:rPr lang="en-US" altLang="en-US" sz="1800" dirty="0" smtClean="0">
                <a:solidFill>
                  <a:prstClr val="black"/>
                </a:solidFill>
                <a:latin typeface="+mn-lt"/>
              </a:rPr>
              <a:t>:</a:t>
            </a:r>
          </a:p>
          <a:p>
            <a:pPr eaLnBrk="1" hangingPunct="1">
              <a:defRPr/>
            </a:pPr>
            <a:endParaRPr lang="en-US" altLang="en-US" sz="2000" dirty="0">
              <a:solidFill>
                <a:prstClr val="black"/>
              </a:solidFill>
              <a:latin typeface="+mn-lt"/>
            </a:endParaRPr>
          </a:p>
          <a:p>
            <a:pPr eaLnBrk="1" hangingPunct="1">
              <a:defRPr/>
            </a:pPr>
            <a:r>
              <a:rPr lang="en-US" sz="2000" i="1" dirty="0">
                <a:latin typeface="+mn-lt"/>
              </a:rPr>
              <a:t>You first get the </a:t>
            </a:r>
            <a:r>
              <a:rPr lang="en-US" sz="2000" b="1" i="1" dirty="0">
                <a:latin typeface="+mn-lt"/>
              </a:rPr>
              <a:t>brush</a:t>
            </a:r>
            <a:r>
              <a:rPr lang="en-US" sz="2000" i="1" dirty="0">
                <a:latin typeface="+mn-lt"/>
              </a:rPr>
              <a:t>. You put  something on it. And then you put it on your </a:t>
            </a:r>
            <a:r>
              <a:rPr lang="en-US" sz="2000" b="1" i="1" dirty="0">
                <a:latin typeface="+mn-lt"/>
              </a:rPr>
              <a:t>mouth</a:t>
            </a:r>
            <a:r>
              <a:rPr lang="en-US" sz="2000" i="1" dirty="0">
                <a:latin typeface="+mn-lt"/>
              </a:rPr>
              <a:t>. You </a:t>
            </a:r>
            <a:r>
              <a:rPr lang="en-US" sz="2000" b="1" i="1" dirty="0">
                <a:latin typeface="+mn-lt"/>
              </a:rPr>
              <a:t>brush</a:t>
            </a:r>
            <a:r>
              <a:rPr lang="en-US" sz="2000" i="1" dirty="0">
                <a:latin typeface="+mn-lt"/>
              </a:rPr>
              <a:t> your teeth. And then I say because it's to stay nice and </a:t>
            </a:r>
            <a:r>
              <a:rPr lang="en-US" sz="2000" b="1" i="1" dirty="0">
                <a:latin typeface="+mn-lt"/>
              </a:rPr>
              <a:t>clean</a:t>
            </a:r>
            <a:r>
              <a:rPr lang="en-US" sz="2000" i="1" dirty="0">
                <a:latin typeface="+mn-lt"/>
              </a:rPr>
              <a:t>. It's important to do do your teeth and clean them. And then when you eat in the morning and it's all night, you do it again. To clean your teeth. </a:t>
            </a:r>
            <a:endParaRPr lang="en-US" sz="2000" i="1" dirty="0" smtClean="0">
              <a:latin typeface="+mn-lt"/>
            </a:endParaRPr>
          </a:p>
          <a:p>
            <a:pPr eaLnBrk="1" hangingPunct="1">
              <a:defRPr/>
            </a:pPr>
            <a:endParaRPr lang="en-US" sz="2000" dirty="0">
              <a:latin typeface="+mn-lt"/>
            </a:endParaRPr>
          </a:p>
          <a:p>
            <a:pPr marL="342900" indent="-342900" eaLnBrk="1" hangingPunct="1">
              <a:buFont typeface="Arial"/>
              <a:buChar char="•"/>
              <a:defRPr/>
            </a:pPr>
            <a:r>
              <a:rPr lang="en-US" sz="1800" i="1" dirty="0">
                <a:latin typeface="+mn-lt"/>
              </a:rPr>
              <a:t> </a:t>
            </a:r>
            <a:r>
              <a:rPr lang="en-US" sz="1800" dirty="0">
                <a:latin typeface="+mn-lt"/>
              </a:rPr>
              <a:t>Only </a:t>
            </a:r>
            <a:r>
              <a:rPr lang="en-US" sz="1800" b="1" dirty="0">
                <a:latin typeface="+mn-lt"/>
              </a:rPr>
              <a:t>essential</a:t>
            </a:r>
            <a:r>
              <a:rPr lang="en-US" sz="1800" dirty="0">
                <a:latin typeface="+mn-lt"/>
              </a:rPr>
              <a:t> topic </a:t>
            </a:r>
            <a:r>
              <a:rPr lang="en-US" sz="1800" dirty="0" smtClean="0">
                <a:latin typeface="+mn-lt"/>
              </a:rPr>
              <a:t>vocabulary</a:t>
            </a:r>
            <a:endParaRPr lang="en-US" altLang="en-US" sz="1800" i="1" u="sng" dirty="0">
              <a:solidFill>
                <a:prstClr val="black"/>
              </a:solidFill>
              <a:latin typeface="+mn-lt"/>
            </a:endParaRPr>
          </a:p>
        </p:txBody>
      </p:sp>
      <p:sp>
        <p:nvSpPr>
          <p:cNvPr id="10" name="Rounded Rectangular Callout 9"/>
          <p:cNvSpPr>
            <a:spLocks noChangeArrowheads="1"/>
          </p:cNvSpPr>
          <p:nvPr/>
        </p:nvSpPr>
        <p:spPr bwMode="auto">
          <a:xfrm>
            <a:off x="2810933" y="1310759"/>
            <a:ext cx="5734756" cy="3240604"/>
          </a:xfrm>
          <a:prstGeom prst="wedgeRoundRectCallout">
            <a:avLst>
              <a:gd name="adj1" fmla="val -26871"/>
              <a:gd name="adj2" fmla="val 75258"/>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solidFill>
                  <a:prstClr val="black"/>
                </a:solidFill>
                <a:latin typeface="+mn-lt"/>
              </a:rPr>
              <a:t>Emerging </a:t>
            </a:r>
            <a:r>
              <a:rPr lang="en-US" altLang="en-US" sz="1700" u="sng" dirty="0" smtClean="0">
                <a:solidFill>
                  <a:prstClr val="black"/>
                </a:solidFill>
                <a:latin typeface="+mn-lt"/>
              </a:rPr>
              <a:t>Vocabulary </a:t>
            </a:r>
            <a:r>
              <a:rPr lang="en-US" altLang="en-US" sz="1700" u="sng" dirty="0">
                <a:solidFill>
                  <a:prstClr val="black"/>
                </a:solidFill>
                <a:latin typeface="+mn-lt"/>
              </a:rPr>
              <a:t>Sophistication (</a:t>
            </a:r>
            <a:r>
              <a:rPr lang="en-US" altLang="en-US" sz="1700" u="sng" dirty="0" smtClean="0">
                <a:solidFill>
                  <a:prstClr val="black"/>
                </a:solidFill>
                <a:latin typeface="+mn-lt"/>
              </a:rPr>
              <a:t>EO/P)</a:t>
            </a:r>
            <a:r>
              <a:rPr lang="en-US" altLang="en-US" sz="1700" dirty="0" smtClean="0">
                <a:solidFill>
                  <a:prstClr val="black"/>
                </a:solidFill>
                <a:latin typeface="+mn-lt"/>
              </a:rPr>
              <a:t>:</a:t>
            </a:r>
          </a:p>
          <a:p>
            <a:pPr eaLnBrk="1" hangingPunct="1">
              <a:defRPr/>
            </a:pPr>
            <a:endParaRPr lang="en-US" altLang="en-US" sz="1700" dirty="0" smtClean="0">
              <a:solidFill>
                <a:prstClr val="black"/>
              </a:solidFill>
              <a:latin typeface="+mn-lt"/>
            </a:endParaRPr>
          </a:p>
          <a:p>
            <a:pPr eaLnBrk="1" hangingPunct="1">
              <a:defRPr/>
            </a:pPr>
            <a:r>
              <a:rPr lang="en-US" sz="1700" i="1" dirty="0">
                <a:latin typeface="+mn-lt"/>
              </a:rPr>
              <a:t>He should, because then whatever he eats, other people beside him, I don't think they'll want to sit next to him. And whenever he talks, the other people will faint. Maybe not faint, but like. </a:t>
            </a:r>
            <a:endParaRPr lang="en-US" sz="1700" i="1" dirty="0" smtClean="0">
              <a:latin typeface="+mn-lt"/>
            </a:endParaRPr>
          </a:p>
          <a:p>
            <a:pPr eaLnBrk="1" hangingPunct="1">
              <a:defRPr/>
            </a:pPr>
            <a:r>
              <a:rPr lang="en-US" sz="1700" dirty="0" smtClean="0">
                <a:latin typeface="+mn-lt"/>
              </a:rPr>
              <a:t>[</a:t>
            </a:r>
            <a:r>
              <a:rPr lang="en-US" sz="1700" dirty="0">
                <a:latin typeface="+mn-lt"/>
              </a:rPr>
              <a:t>And can you explain how he has to clean his teeth?]  </a:t>
            </a:r>
            <a:endParaRPr lang="en-US" sz="1700" dirty="0" smtClean="0">
              <a:latin typeface="+mn-lt"/>
            </a:endParaRPr>
          </a:p>
          <a:p>
            <a:pPr eaLnBrk="1" hangingPunct="1">
              <a:defRPr/>
            </a:pPr>
            <a:r>
              <a:rPr lang="en-US" sz="1700" i="1" dirty="0" smtClean="0">
                <a:latin typeface="+mn-lt"/>
              </a:rPr>
              <a:t>With </a:t>
            </a:r>
            <a:r>
              <a:rPr lang="en-US" sz="1700" i="1" dirty="0">
                <a:latin typeface="+mn-lt"/>
              </a:rPr>
              <a:t>a </a:t>
            </a:r>
            <a:r>
              <a:rPr lang="en-US" sz="1700" b="1" i="1" dirty="0">
                <a:latin typeface="+mn-lt"/>
              </a:rPr>
              <a:t>toothbrush</a:t>
            </a:r>
            <a:r>
              <a:rPr lang="en-US" sz="1700" i="1" dirty="0">
                <a:latin typeface="+mn-lt"/>
              </a:rPr>
              <a:t> and clean his teeth. </a:t>
            </a:r>
            <a:endParaRPr lang="en-US" sz="1700" i="1" dirty="0" smtClean="0">
              <a:latin typeface="+mn-lt"/>
            </a:endParaRPr>
          </a:p>
          <a:p>
            <a:pPr eaLnBrk="1" hangingPunct="1">
              <a:defRPr/>
            </a:pPr>
            <a:endParaRPr lang="en-US" altLang="en-US" sz="1700" i="1" dirty="0">
              <a:solidFill>
                <a:prstClr val="black"/>
              </a:solidFill>
              <a:latin typeface="+mn-lt"/>
            </a:endParaRPr>
          </a:p>
          <a:p>
            <a:pPr marL="342900" indent="-342900" eaLnBrk="1" hangingPunct="1">
              <a:buFont typeface="Arial"/>
              <a:buChar char="•"/>
              <a:defRPr/>
            </a:pPr>
            <a:r>
              <a:rPr lang="en-US" sz="1800" i="1" dirty="0">
                <a:latin typeface="+mn-lt"/>
              </a:rPr>
              <a:t> </a:t>
            </a:r>
            <a:r>
              <a:rPr lang="en-US" sz="1800" dirty="0">
                <a:latin typeface="+mn-lt"/>
              </a:rPr>
              <a:t>Only </a:t>
            </a:r>
            <a:r>
              <a:rPr lang="en-US" sz="1800" b="1" dirty="0">
                <a:latin typeface="+mn-lt"/>
              </a:rPr>
              <a:t>essential</a:t>
            </a:r>
            <a:r>
              <a:rPr lang="en-US" sz="1800" dirty="0">
                <a:latin typeface="+mn-lt"/>
              </a:rPr>
              <a:t> topic vocabulary</a:t>
            </a:r>
            <a:endParaRPr lang="en-US" altLang="en-US" sz="1800" i="1" u="sng" dirty="0">
              <a:solidFill>
                <a:prstClr val="black"/>
              </a:solidFill>
              <a:latin typeface="+mn-lt"/>
            </a:endParaRPr>
          </a:p>
        </p:txBody>
      </p:sp>
    </p:spTree>
    <p:extLst>
      <p:ext uri="{BB962C8B-B14F-4D97-AF65-F5344CB8AC3E}">
        <p14:creationId xmlns:p14="http://schemas.microsoft.com/office/powerpoint/2010/main" val="3626439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b="1" dirty="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916979" y="1089028"/>
            <a:ext cx="5798396" cy="3761051"/>
          </a:xfrm>
          <a:prstGeom prst="wedgeRoundRectCallout">
            <a:avLst>
              <a:gd name="adj1" fmla="val -7812"/>
              <a:gd name="adj2" fmla="val 6412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n-lt"/>
              </a:rPr>
              <a:t>Developing </a:t>
            </a:r>
            <a:r>
              <a:rPr lang="en-US" altLang="en-US" sz="1800" u="sng" dirty="0" smtClean="0">
                <a:solidFill>
                  <a:prstClr val="black"/>
                </a:solidFill>
                <a:latin typeface="+mn-lt"/>
              </a:rPr>
              <a:t>Vocabulary </a:t>
            </a:r>
            <a:r>
              <a:rPr lang="en-US" altLang="en-US" sz="1800" u="sng" dirty="0">
                <a:solidFill>
                  <a:prstClr val="black"/>
                </a:solidFill>
                <a:latin typeface="+mn-lt"/>
              </a:rPr>
              <a:t>Sophistication (EL)</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800" i="1" dirty="0">
                <a:latin typeface="+mn-lt"/>
              </a:rPr>
              <a:t>He should do it because if he doesn't knows how to clean his teeth, sometimes his teeth may be </a:t>
            </a:r>
            <a:r>
              <a:rPr lang="en-US" sz="1800" b="1" i="1" dirty="0">
                <a:latin typeface="+mn-lt"/>
              </a:rPr>
              <a:t>dirty</a:t>
            </a:r>
            <a:r>
              <a:rPr lang="en-US" sz="1800" i="1" dirty="0">
                <a:latin typeface="+mn-lt"/>
              </a:rPr>
              <a:t>. And then you can tell him to put the </a:t>
            </a:r>
            <a:r>
              <a:rPr lang="en-US" sz="1800" b="1" i="1" dirty="0">
                <a:latin typeface="+mn-lt"/>
              </a:rPr>
              <a:t>toothpaste</a:t>
            </a:r>
            <a:r>
              <a:rPr lang="en-US" sz="1800" i="1" dirty="0">
                <a:latin typeface="+mn-lt"/>
              </a:rPr>
              <a:t> and how to </a:t>
            </a:r>
            <a:r>
              <a:rPr lang="en-US" sz="1800" b="1" i="1" dirty="0">
                <a:latin typeface="+mn-lt"/>
              </a:rPr>
              <a:t>brush</a:t>
            </a:r>
            <a:r>
              <a:rPr lang="en-US" sz="1800" i="1" dirty="0">
                <a:latin typeface="+mn-lt"/>
              </a:rPr>
              <a:t> his </a:t>
            </a:r>
            <a:r>
              <a:rPr lang="en-US" sz="1800" b="1" i="1" dirty="0">
                <a:latin typeface="+mn-lt"/>
              </a:rPr>
              <a:t>tooth</a:t>
            </a:r>
            <a:r>
              <a:rPr lang="en-US" sz="1800" i="1" dirty="0">
                <a:latin typeface="+mn-lt"/>
              </a:rPr>
              <a:t>. </a:t>
            </a:r>
            <a:r>
              <a:rPr lang="en-US" sz="1800" i="1" dirty="0" smtClean="0">
                <a:latin typeface="+mn-lt"/>
              </a:rPr>
              <a:t>And </a:t>
            </a:r>
            <a:r>
              <a:rPr lang="en-US" sz="1800" i="1" dirty="0">
                <a:latin typeface="+mn-lt"/>
              </a:rPr>
              <a:t>you have to tell him to brush on top, side to side, and bottom, side to side and brush his </a:t>
            </a:r>
            <a:r>
              <a:rPr lang="en-US" sz="1800" b="1" i="1" u="sng" dirty="0">
                <a:latin typeface="+mn-lt"/>
              </a:rPr>
              <a:t>tongue</a:t>
            </a:r>
            <a:r>
              <a:rPr lang="en-US" sz="1800" i="1" dirty="0">
                <a:latin typeface="+mn-lt"/>
              </a:rPr>
              <a:t>. And get </a:t>
            </a:r>
            <a:r>
              <a:rPr lang="en-US" sz="1800" b="1" i="1" dirty="0">
                <a:latin typeface="+mn-lt"/>
              </a:rPr>
              <a:t>water</a:t>
            </a:r>
            <a:r>
              <a:rPr lang="en-US" sz="1800" i="1" dirty="0">
                <a:latin typeface="+mn-lt"/>
              </a:rPr>
              <a:t> and put in his </a:t>
            </a:r>
            <a:r>
              <a:rPr lang="en-US" sz="1800" b="1" i="1" dirty="0">
                <a:latin typeface="+mn-lt"/>
              </a:rPr>
              <a:t>mouth</a:t>
            </a:r>
            <a:r>
              <a:rPr lang="en-US" sz="1800" i="1" dirty="0">
                <a:latin typeface="+mn-lt"/>
              </a:rPr>
              <a:t> and </a:t>
            </a:r>
            <a:r>
              <a:rPr lang="en-US" sz="1800" b="1" i="1" u="sng" dirty="0">
                <a:latin typeface="+mn-lt"/>
              </a:rPr>
              <a:t>spit</a:t>
            </a:r>
            <a:r>
              <a:rPr lang="en-US" sz="1800" i="1" dirty="0">
                <a:latin typeface="+mn-lt"/>
              </a:rPr>
              <a:t> it out.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a:buChar char="•"/>
              <a:defRPr/>
            </a:pPr>
            <a:r>
              <a:rPr lang="en-US" altLang="en-US" sz="1800" dirty="0">
                <a:latin typeface="+mn-lt"/>
              </a:rPr>
              <a:t>Use of </a:t>
            </a:r>
            <a:r>
              <a:rPr lang="en-US" altLang="en-US" sz="1800" b="1" dirty="0">
                <a:latin typeface="+mn-lt"/>
              </a:rPr>
              <a:t>essential</a:t>
            </a:r>
            <a:r>
              <a:rPr lang="en-US" altLang="en-US" sz="1800" dirty="0">
                <a:latin typeface="+mn-lt"/>
              </a:rPr>
              <a:t> topic vocabulary as well as topic vocabulary </a:t>
            </a:r>
            <a:r>
              <a:rPr lang="en-US" altLang="en-US" sz="1800" b="1" u="sng" dirty="0">
                <a:latin typeface="+mn-lt"/>
              </a:rPr>
              <a:t>beyond</a:t>
            </a:r>
            <a:r>
              <a:rPr lang="en-US" altLang="en-US" sz="1800" b="1" dirty="0">
                <a:latin typeface="+mn-lt"/>
              </a:rPr>
              <a:t> the </a:t>
            </a:r>
            <a:r>
              <a:rPr lang="en-US" altLang="en-US" sz="1800" b="1" dirty="0" smtClean="0">
                <a:latin typeface="+mn-lt"/>
              </a:rPr>
              <a:t>essential</a:t>
            </a:r>
            <a:endParaRPr lang="en-US" altLang="en-US" sz="1800" b="1" i="1" dirty="0" smtClean="0">
              <a:solidFill>
                <a:prstClr val="black"/>
              </a:solidFill>
              <a:latin typeface="+mn-lt"/>
            </a:endParaRPr>
          </a:p>
          <a:p>
            <a:pPr eaLnBrk="1" hangingPunct="1">
              <a:defRPr/>
            </a:pPr>
            <a:endParaRPr lang="en-US" altLang="en-US" sz="1800" i="1" dirty="0">
              <a:solidFill>
                <a:prstClr val="black"/>
              </a:solidFill>
              <a:latin typeface="+mn-lt"/>
            </a:endParaRPr>
          </a:p>
        </p:txBody>
      </p:sp>
      <p:sp>
        <p:nvSpPr>
          <p:cNvPr id="16" name="Rounded Rectangular Callout 15"/>
          <p:cNvSpPr>
            <a:spLocks noChangeArrowheads="1"/>
          </p:cNvSpPr>
          <p:nvPr/>
        </p:nvSpPr>
        <p:spPr bwMode="auto">
          <a:xfrm>
            <a:off x="3121044" y="1089028"/>
            <a:ext cx="5380761" cy="3761051"/>
          </a:xfrm>
          <a:prstGeom prst="wedgeRoundRectCallout">
            <a:avLst>
              <a:gd name="adj1" fmla="val -4850"/>
              <a:gd name="adj2" fmla="val 63624"/>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mn-lt"/>
              </a:rPr>
              <a:t>Developing Vocabulary </a:t>
            </a:r>
            <a:r>
              <a:rPr lang="en-US" altLang="en-US" sz="1600" u="sng" dirty="0">
                <a:solidFill>
                  <a:prstClr val="black"/>
                </a:solidFill>
                <a:latin typeface="+mn-lt"/>
              </a:rPr>
              <a:t>Sophistication (EO/P)</a:t>
            </a:r>
            <a:r>
              <a:rPr lang="en-US" altLang="en-US" sz="1600" dirty="0" smtClean="0">
                <a:solidFill>
                  <a:prstClr val="black"/>
                </a:solidFill>
                <a:latin typeface="+mn-lt"/>
              </a:rPr>
              <a:t>:</a:t>
            </a:r>
          </a:p>
          <a:p>
            <a:pPr eaLnBrk="1" hangingPunct="1">
              <a:defRPr/>
            </a:pPr>
            <a:endParaRPr lang="en-US" altLang="en-US" sz="1600" dirty="0">
              <a:solidFill>
                <a:prstClr val="black"/>
              </a:solidFill>
              <a:latin typeface="+mn-lt"/>
            </a:endParaRPr>
          </a:p>
          <a:p>
            <a:pPr eaLnBrk="1" hangingPunct="1">
              <a:defRPr/>
            </a:pPr>
            <a:r>
              <a:rPr lang="en-US" sz="1600" i="1" dirty="0">
                <a:latin typeface="+mn-lt"/>
              </a:rPr>
              <a:t>You put </a:t>
            </a:r>
            <a:r>
              <a:rPr lang="en-US" sz="1600" b="1" i="1" dirty="0">
                <a:latin typeface="+mn-lt"/>
              </a:rPr>
              <a:t>toothpaste</a:t>
            </a:r>
            <a:r>
              <a:rPr lang="en-US" sz="1600" i="1" dirty="0">
                <a:latin typeface="+mn-lt"/>
              </a:rPr>
              <a:t> on a </a:t>
            </a:r>
            <a:r>
              <a:rPr lang="en-US" sz="1600" b="1" i="1" dirty="0">
                <a:latin typeface="+mn-lt"/>
              </a:rPr>
              <a:t>toothbrush</a:t>
            </a:r>
            <a:r>
              <a:rPr lang="en-US" sz="1600" i="1" dirty="0">
                <a:latin typeface="+mn-lt"/>
              </a:rPr>
              <a:t>. And you put it under the </a:t>
            </a:r>
            <a:r>
              <a:rPr lang="en-US" sz="1600" b="1" i="1" u="sng" dirty="0">
                <a:latin typeface="+mn-lt"/>
              </a:rPr>
              <a:t>sink</a:t>
            </a:r>
            <a:r>
              <a:rPr lang="en-US" sz="1600" i="1" dirty="0">
                <a:latin typeface="+mn-lt"/>
              </a:rPr>
              <a:t> </a:t>
            </a:r>
            <a:r>
              <a:rPr lang="en-US" sz="1600" b="1" i="1" dirty="0" smtClean="0">
                <a:latin typeface="+mn-lt"/>
              </a:rPr>
              <a:t>water</a:t>
            </a:r>
            <a:r>
              <a:rPr lang="en-US" sz="1600" i="1" dirty="0" smtClean="0">
                <a:latin typeface="+mn-lt"/>
              </a:rPr>
              <a:t>, </a:t>
            </a:r>
            <a:r>
              <a:rPr lang="en-US" sz="1600" i="1" dirty="0">
                <a:latin typeface="+mn-lt"/>
              </a:rPr>
              <a:t>any water for a few seconds, and you </a:t>
            </a:r>
            <a:r>
              <a:rPr lang="en-US" sz="1600" b="1" i="1" dirty="0">
                <a:latin typeface="+mn-lt"/>
              </a:rPr>
              <a:t>brush</a:t>
            </a:r>
            <a:r>
              <a:rPr lang="en-US" sz="1600" i="1" dirty="0">
                <a:latin typeface="+mn-lt"/>
              </a:rPr>
              <a:t> your teeth all the sides each part of your teeth on it. When you're done, you just brush under the water and wait until everything's done from it. And you get some water and you drink it but not all the way. You </a:t>
            </a:r>
            <a:r>
              <a:rPr lang="en-US" sz="1600" b="1" i="1" u="sng" dirty="0">
                <a:latin typeface="+mn-lt"/>
              </a:rPr>
              <a:t>spit</a:t>
            </a:r>
            <a:r>
              <a:rPr lang="en-US" sz="1600" i="1" dirty="0">
                <a:latin typeface="+mn-lt"/>
              </a:rPr>
              <a:t> it out and it cleans your teeth. </a:t>
            </a:r>
            <a:endParaRPr lang="en-US" sz="1600" i="1" dirty="0" smtClean="0">
              <a:latin typeface="+mn-lt"/>
            </a:endParaRPr>
          </a:p>
          <a:p>
            <a:pPr eaLnBrk="1" hangingPunct="1">
              <a:defRPr/>
            </a:pPr>
            <a:r>
              <a:rPr lang="en-US" sz="1600" dirty="0" smtClean="0">
                <a:latin typeface="+mn-lt"/>
              </a:rPr>
              <a:t>[</a:t>
            </a:r>
            <a:r>
              <a:rPr lang="en-US" sz="1600" dirty="0">
                <a:latin typeface="+mn-lt"/>
              </a:rPr>
              <a:t>Can you tell your friend why he should do it?] </a:t>
            </a:r>
            <a:endParaRPr lang="en-US" sz="1600" dirty="0" smtClean="0">
              <a:latin typeface="+mn-lt"/>
            </a:endParaRPr>
          </a:p>
          <a:p>
            <a:pPr eaLnBrk="1" hangingPunct="1">
              <a:defRPr/>
            </a:pPr>
            <a:r>
              <a:rPr lang="en-US" sz="1600" i="1" dirty="0" smtClean="0">
                <a:latin typeface="+mn-lt"/>
              </a:rPr>
              <a:t>To </a:t>
            </a:r>
            <a:r>
              <a:rPr lang="en-US" sz="1600" i="1" dirty="0">
                <a:latin typeface="+mn-lt"/>
              </a:rPr>
              <a:t>keep your teeth </a:t>
            </a:r>
            <a:r>
              <a:rPr lang="en-US" sz="1600" b="1" i="1" u="sng" dirty="0">
                <a:latin typeface="+mn-lt"/>
              </a:rPr>
              <a:t>healthy</a:t>
            </a:r>
            <a:r>
              <a:rPr lang="en-US" sz="1600" i="1" dirty="0">
                <a:latin typeface="+mn-lt"/>
              </a:rPr>
              <a:t> and </a:t>
            </a:r>
            <a:r>
              <a:rPr lang="en-US" sz="1600" b="1" i="1" u="sng" dirty="0">
                <a:latin typeface="+mn-lt"/>
              </a:rPr>
              <a:t>white</a:t>
            </a:r>
            <a:r>
              <a:rPr lang="en-US" sz="1600" i="1" dirty="0">
                <a:latin typeface="+mn-lt"/>
              </a:rPr>
              <a:t> and </a:t>
            </a:r>
            <a:r>
              <a:rPr lang="en-US" sz="1600" i="1" dirty="0" smtClean="0">
                <a:latin typeface="+mn-lt"/>
              </a:rPr>
              <a:t>clean. </a:t>
            </a:r>
            <a:endParaRPr lang="en-US" altLang="en-US" sz="1600" i="1" dirty="0">
              <a:solidFill>
                <a:prstClr val="black"/>
              </a:solidFill>
              <a:latin typeface="+mn-lt"/>
            </a:endParaRPr>
          </a:p>
          <a:p>
            <a:pPr eaLnBrk="1" hangingPunct="1">
              <a:defRPr/>
            </a:pPr>
            <a:endParaRPr lang="en-US" altLang="en-US" sz="1600" i="1" dirty="0" smtClean="0">
              <a:solidFill>
                <a:srgbClr val="FFFFFF"/>
              </a:solidFill>
              <a:latin typeface="+mn-lt"/>
            </a:endParaRPr>
          </a:p>
          <a:p>
            <a:pPr marL="285750" indent="-285750" eaLnBrk="1" hangingPunct="1">
              <a:buFont typeface="Arial"/>
              <a:buChar char="•"/>
              <a:defRPr/>
            </a:pPr>
            <a:r>
              <a:rPr lang="en-US" altLang="en-US" sz="1600" dirty="0" smtClean="0">
                <a:latin typeface="+mn-lt"/>
              </a:rPr>
              <a:t>Use of </a:t>
            </a:r>
            <a:r>
              <a:rPr lang="en-US" altLang="en-US" sz="1600" b="1" dirty="0" smtClean="0">
                <a:latin typeface="+mn-lt"/>
              </a:rPr>
              <a:t>essential</a:t>
            </a:r>
            <a:r>
              <a:rPr lang="en-US" altLang="en-US" sz="1600" dirty="0" smtClean="0">
                <a:latin typeface="+mn-lt"/>
              </a:rPr>
              <a:t> topic vocabulary as well as topic vocabulary </a:t>
            </a:r>
            <a:r>
              <a:rPr lang="en-US" altLang="en-US" sz="1600" b="1" u="sng" dirty="0" smtClean="0">
                <a:latin typeface="+mn-lt"/>
              </a:rPr>
              <a:t>beyond</a:t>
            </a:r>
            <a:r>
              <a:rPr lang="en-US" altLang="en-US" sz="1600" b="1" dirty="0" smtClean="0">
                <a:latin typeface="+mn-lt"/>
              </a:rPr>
              <a:t> the essential</a:t>
            </a:r>
          </a:p>
        </p:txBody>
      </p:sp>
    </p:spTree>
    <p:extLst>
      <p:ext uri="{BB962C8B-B14F-4D97-AF65-F5344CB8AC3E}">
        <p14:creationId xmlns:p14="http://schemas.microsoft.com/office/powerpoint/2010/main" val="7473031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Topic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Vocabulary</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826634" y="1097279"/>
            <a:ext cx="5462372" cy="3739291"/>
          </a:xfrm>
          <a:prstGeom prst="wedgeRoundRectCallout">
            <a:avLst>
              <a:gd name="adj1" fmla="val 29496"/>
              <a:gd name="adj2" fmla="val 6522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mn-lt"/>
              </a:rPr>
              <a:t>Controlled Vocabulary Sophistication </a:t>
            </a:r>
            <a:r>
              <a:rPr lang="en-US" altLang="en-US" sz="1600" u="sng" dirty="0">
                <a:solidFill>
                  <a:prstClr val="black"/>
                </a:solidFill>
                <a:latin typeface="+mn-lt"/>
              </a:rPr>
              <a:t>(EL)</a:t>
            </a:r>
            <a:r>
              <a:rPr lang="en-US" altLang="en-US" sz="1600" u="sng" dirty="0" smtClean="0">
                <a:solidFill>
                  <a:prstClr val="black"/>
                </a:solidFill>
                <a:latin typeface="+mn-lt"/>
              </a:rPr>
              <a:t>:</a:t>
            </a:r>
          </a:p>
          <a:p>
            <a:pPr eaLnBrk="1" hangingPunct="1">
              <a:defRPr/>
            </a:pPr>
            <a:endParaRPr lang="en-US" altLang="en-US" sz="1600" u="sng" dirty="0">
              <a:solidFill>
                <a:prstClr val="black"/>
              </a:solidFill>
              <a:latin typeface="+mn-lt"/>
            </a:endParaRPr>
          </a:p>
          <a:p>
            <a:pPr eaLnBrk="1" hangingPunct="1">
              <a:defRPr/>
            </a:pPr>
            <a:r>
              <a:rPr lang="en-US" sz="1600" i="1" dirty="0">
                <a:latin typeface="+mn-lt"/>
              </a:rPr>
              <a:t>Oh, you don't know? First just get another </a:t>
            </a:r>
            <a:r>
              <a:rPr lang="en-US" sz="1600" b="1" i="1" dirty="0">
                <a:latin typeface="+mn-lt"/>
              </a:rPr>
              <a:t>toothbrush</a:t>
            </a:r>
            <a:r>
              <a:rPr lang="en-US" sz="1600" i="1" dirty="0">
                <a:latin typeface="+mn-lt"/>
              </a:rPr>
              <a:t>. If the toothbrush is dry, just put </a:t>
            </a:r>
            <a:r>
              <a:rPr lang="en-US" sz="1600" b="1" i="1" dirty="0">
                <a:latin typeface="+mn-lt"/>
              </a:rPr>
              <a:t>water</a:t>
            </a:r>
            <a:r>
              <a:rPr lang="en-US" sz="1600" i="1" dirty="0">
                <a:latin typeface="+mn-lt"/>
              </a:rPr>
              <a:t> on it. And then put the </a:t>
            </a:r>
            <a:r>
              <a:rPr lang="en-US" sz="1600" b="1" i="1" dirty="0">
                <a:latin typeface="+mn-lt"/>
              </a:rPr>
              <a:t>toothpaste</a:t>
            </a:r>
            <a:r>
              <a:rPr lang="en-US" sz="1600" i="1" dirty="0">
                <a:latin typeface="+mn-lt"/>
              </a:rPr>
              <a:t> but put a little bit of water. Don't put a lot. Then the toothpaste will be gone. And then just </a:t>
            </a:r>
            <a:r>
              <a:rPr lang="en-US" sz="1600" b="1" i="1" dirty="0">
                <a:latin typeface="+mn-lt"/>
              </a:rPr>
              <a:t>brushing</a:t>
            </a:r>
            <a:r>
              <a:rPr lang="en-US" sz="1600" i="1" dirty="0">
                <a:latin typeface="+mn-lt"/>
              </a:rPr>
              <a:t> the teeth. Then like get your hands on the </a:t>
            </a:r>
            <a:r>
              <a:rPr lang="en-US" sz="1600" b="1" i="1" u="sng" dirty="0">
                <a:latin typeface="+mn-lt"/>
              </a:rPr>
              <a:t>sink</a:t>
            </a:r>
            <a:r>
              <a:rPr lang="en-US" sz="1600" i="1" dirty="0">
                <a:latin typeface="+mn-lt"/>
              </a:rPr>
              <a:t>. Go like this and then </a:t>
            </a:r>
            <a:r>
              <a:rPr lang="en-US" sz="1600" b="1" i="1" u="sng" dirty="0">
                <a:latin typeface="+mn-lt"/>
              </a:rPr>
              <a:t>spit</a:t>
            </a:r>
            <a:r>
              <a:rPr lang="en-US" sz="1600" i="1" dirty="0">
                <a:latin typeface="+mn-lt"/>
              </a:rPr>
              <a:t> it out fast. And then you could </a:t>
            </a:r>
            <a:r>
              <a:rPr lang="en-US" sz="1600" b="1" i="1" u="sng" dirty="0">
                <a:latin typeface="+mn-lt"/>
              </a:rPr>
              <a:t>floss</a:t>
            </a:r>
            <a:r>
              <a:rPr lang="en-US" sz="1600" i="1" dirty="0">
                <a:latin typeface="+mn-lt"/>
              </a:rPr>
              <a:t> after or you could just leave it alone. And you should do it because it's a </a:t>
            </a:r>
            <a:r>
              <a:rPr lang="en-US" sz="1600" b="1" i="1" u="sng" dirty="0">
                <a:latin typeface="+mn-lt"/>
              </a:rPr>
              <a:t>healthy</a:t>
            </a:r>
            <a:r>
              <a:rPr lang="en-US" sz="1600" i="1" dirty="0">
                <a:latin typeface="+mn-lt"/>
              </a:rPr>
              <a:t> way for you to not have </a:t>
            </a:r>
            <a:r>
              <a:rPr lang="en-US" sz="1600" b="1" i="1" u="sng" dirty="0">
                <a:latin typeface="+mn-lt"/>
              </a:rPr>
              <a:t>cavities</a:t>
            </a:r>
            <a:r>
              <a:rPr lang="en-US" sz="1600" i="1" dirty="0">
                <a:latin typeface="+mn-lt"/>
              </a:rPr>
              <a:t>. </a:t>
            </a:r>
            <a:endParaRPr lang="en-US" altLang="en-US" sz="1600" i="1" u="sng" dirty="0" smtClean="0">
              <a:solidFill>
                <a:prstClr val="black"/>
              </a:solidFill>
              <a:latin typeface="+mn-lt"/>
            </a:endParaRPr>
          </a:p>
          <a:p>
            <a:pPr eaLnBrk="1" hangingPunct="1">
              <a:defRPr/>
            </a:pPr>
            <a:endParaRPr lang="en-US" altLang="en-US" sz="1400" i="1" dirty="0" smtClean="0">
              <a:solidFill>
                <a:prstClr val="black"/>
              </a:solidFill>
              <a:latin typeface="+mn-lt"/>
            </a:endParaRPr>
          </a:p>
          <a:p>
            <a:pPr marL="285750" indent="-285750" eaLnBrk="1" hangingPunct="1">
              <a:buFont typeface="Arial"/>
              <a:buChar char="•"/>
              <a:defRPr/>
            </a:pPr>
            <a:r>
              <a:rPr lang="en-US" altLang="en-US" sz="1600" dirty="0" smtClean="0">
                <a:solidFill>
                  <a:prstClr val="black"/>
                </a:solidFill>
                <a:latin typeface="+mn-lt"/>
              </a:rPr>
              <a:t>Use of topic vocabulary </a:t>
            </a:r>
            <a:r>
              <a:rPr lang="en-US" altLang="en-US" sz="1600" b="1" u="sng" dirty="0" smtClean="0">
                <a:solidFill>
                  <a:prstClr val="black"/>
                </a:solidFill>
                <a:latin typeface="+mn-lt"/>
              </a:rPr>
              <a:t>beyond</a:t>
            </a:r>
            <a:r>
              <a:rPr lang="en-US" altLang="en-US" sz="1600" b="1" dirty="0" smtClean="0">
                <a:solidFill>
                  <a:prstClr val="black"/>
                </a:solidFill>
                <a:latin typeface="+mn-lt"/>
              </a:rPr>
              <a:t> the essential</a:t>
            </a:r>
            <a:r>
              <a:rPr lang="en-US" altLang="en-US" sz="1600" dirty="0" smtClean="0">
                <a:solidFill>
                  <a:prstClr val="black"/>
                </a:solidFill>
                <a:latin typeface="+mn-lt"/>
              </a:rPr>
              <a:t>, including technical vocabulary </a:t>
            </a:r>
            <a:endParaRPr lang="en-US" altLang="en-US" sz="1400" dirty="0">
              <a:solidFill>
                <a:prstClr val="black"/>
              </a:solidFill>
              <a:latin typeface="+mn-lt"/>
              <a:cs typeface="Arial" pitchFamily="34" charset="0"/>
            </a:endParaRPr>
          </a:p>
        </p:txBody>
      </p:sp>
      <p:sp>
        <p:nvSpPr>
          <p:cNvPr id="13" name="Rounded Rectangular Callout 12"/>
          <p:cNvSpPr>
            <a:spLocks noChangeArrowheads="1"/>
          </p:cNvSpPr>
          <p:nvPr/>
        </p:nvSpPr>
        <p:spPr bwMode="auto">
          <a:xfrm>
            <a:off x="2906499" y="1097278"/>
            <a:ext cx="5812489" cy="3982721"/>
          </a:xfrm>
          <a:prstGeom prst="wedgeRoundRectCallout">
            <a:avLst>
              <a:gd name="adj1" fmla="val 18960"/>
              <a:gd name="adj2" fmla="val 5792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n-lt"/>
              </a:rPr>
              <a:t>Controlled </a:t>
            </a:r>
            <a:r>
              <a:rPr lang="en-US" altLang="en-US" sz="1800" u="sng" dirty="0" smtClean="0">
                <a:solidFill>
                  <a:prstClr val="black"/>
                </a:solidFill>
                <a:latin typeface="+mn-lt"/>
              </a:rPr>
              <a:t>Vocabulary </a:t>
            </a:r>
            <a:r>
              <a:rPr lang="en-US" altLang="en-US" sz="1800" u="sng" dirty="0">
                <a:solidFill>
                  <a:prstClr val="black"/>
                </a:solidFill>
                <a:latin typeface="+mn-lt"/>
              </a:rPr>
              <a:t>Sophistication (EO/P)</a:t>
            </a:r>
            <a:r>
              <a:rPr lang="en-US" altLang="en-US" sz="1800" u="sng" dirty="0" smtClean="0">
                <a:solidFill>
                  <a:prstClr val="black"/>
                </a:solidFill>
                <a:latin typeface="+mn-lt"/>
              </a:rPr>
              <a:t>:</a:t>
            </a:r>
          </a:p>
          <a:p>
            <a:pPr eaLnBrk="1" hangingPunct="1">
              <a:defRPr/>
            </a:pPr>
            <a:endParaRPr lang="en-US" altLang="en-US" sz="1800" u="sng" dirty="0">
              <a:solidFill>
                <a:prstClr val="black"/>
              </a:solidFill>
              <a:latin typeface="+mn-lt"/>
            </a:endParaRPr>
          </a:p>
          <a:p>
            <a:pPr eaLnBrk="1" hangingPunct="1">
              <a:defRPr/>
            </a:pPr>
            <a:r>
              <a:rPr lang="en-US" sz="1800" i="1" dirty="0">
                <a:latin typeface="+mn-lt"/>
              </a:rPr>
              <a:t>You should do it because it's a lot better for your teeth and the </a:t>
            </a:r>
            <a:r>
              <a:rPr lang="en-US" sz="1800" b="1" i="1" u="sng" dirty="0">
                <a:latin typeface="+mn-lt"/>
              </a:rPr>
              <a:t>fluoride</a:t>
            </a:r>
            <a:r>
              <a:rPr lang="en-US" sz="1800" i="1" dirty="0">
                <a:latin typeface="+mn-lt"/>
              </a:rPr>
              <a:t> will make it stronger. And when you </a:t>
            </a:r>
            <a:r>
              <a:rPr lang="en-US" sz="1800" b="1" i="1" dirty="0">
                <a:latin typeface="+mn-lt"/>
              </a:rPr>
              <a:t>brush</a:t>
            </a:r>
            <a:r>
              <a:rPr lang="en-US" sz="1800" i="1" dirty="0">
                <a:latin typeface="+mn-lt"/>
              </a:rPr>
              <a:t> your teeth, you're supposed to get your </a:t>
            </a:r>
            <a:r>
              <a:rPr lang="en-US" sz="1800" b="1" i="1" dirty="0">
                <a:latin typeface="+mn-lt"/>
              </a:rPr>
              <a:t>toothbrush</a:t>
            </a:r>
            <a:r>
              <a:rPr lang="en-US" sz="1800" i="1" dirty="0">
                <a:latin typeface="+mn-lt"/>
              </a:rPr>
              <a:t>, put the </a:t>
            </a:r>
            <a:r>
              <a:rPr lang="en-US" sz="1800" b="1" i="1" dirty="0">
                <a:latin typeface="+mn-lt"/>
              </a:rPr>
              <a:t>toothpaste</a:t>
            </a:r>
            <a:r>
              <a:rPr lang="en-US" sz="1800" i="1" dirty="0">
                <a:latin typeface="+mn-lt"/>
              </a:rPr>
              <a:t> on, clean it, try to </a:t>
            </a:r>
            <a:r>
              <a:rPr lang="en-US" sz="1800" b="1" i="1" u="sng" dirty="0">
                <a:latin typeface="+mn-lt"/>
              </a:rPr>
              <a:t>whiten</a:t>
            </a:r>
            <a:r>
              <a:rPr lang="en-US" sz="1800" i="1" dirty="0">
                <a:latin typeface="+mn-lt"/>
              </a:rPr>
              <a:t> it as much as you can, and use your </a:t>
            </a:r>
            <a:r>
              <a:rPr lang="en-US" sz="1800" b="1" i="1" u="sng" dirty="0">
                <a:latin typeface="+mn-lt"/>
              </a:rPr>
              <a:t>mouthwash</a:t>
            </a:r>
            <a:r>
              <a:rPr lang="en-US" sz="1800" i="1" dirty="0">
                <a:latin typeface="+mn-lt"/>
              </a:rPr>
              <a:t>. And then you have to </a:t>
            </a:r>
            <a:r>
              <a:rPr lang="en-US" sz="1800" b="1" i="1" u="sng" dirty="0">
                <a:latin typeface="+mn-lt"/>
              </a:rPr>
              <a:t>floss</a:t>
            </a:r>
            <a:r>
              <a:rPr lang="en-US" sz="1800" i="1" dirty="0">
                <a:latin typeface="+mn-lt"/>
              </a:rPr>
              <a:t>.</a:t>
            </a:r>
            <a:r>
              <a:rPr lang="en-US" sz="1800" dirty="0">
                <a:latin typeface="+mn-lt"/>
              </a:rPr>
              <a:t>  </a:t>
            </a:r>
            <a:endParaRPr lang="en-US" sz="1800" dirty="0" smtClean="0">
              <a:latin typeface="+mn-lt"/>
            </a:endParaRPr>
          </a:p>
          <a:p>
            <a:pPr eaLnBrk="1" hangingPunct="1">
              <a:defRPr/>
            </a:pPr>
            <a:endParaRPr lang="en-US" altLang="en-US" sz="1800" u="sng" dirty="0">
              <a:solidFill>
                <a:prstClr val="black"/>
              </a:solidFill>
              <a:latin typeface="+mn-lt"/>
            </a:endParaRPr>
          </a:p>
          <a:p>
            <a:pPr marL="342900" indent="-342900" eaLnBrk="1" hangingPunct="1">
              <a:buFont typeface="Arial"/>
              <a:buChar char="•"/>
              <a:defRPr/>
            </a:pPr>
            <a:r>
              <a:rPr lang="en-US" altLang="en-US" sz="1800" dirty="0" smtClean="0">
                <a:solidFill>
                  <a:prstClr val="black"/>
                </a:solidFill>
                <a:latin typeface="+mn-lt"/>
              </a:rPr>
              <a:t>Use of topic vocabulary </a:t>
            </a:r>
            <a:r>
              <a:rPr lang="en-US" altLang="en-US" sz="1800" b="1" u="sng" dirty="0" smtClean="0">
                <a:solidFill>
                  <a:prstClr val="black"/>
                </a:solidFill>
                <a:latin typeface="+mn-lt"/>
              </a:rPr>
              <a:t>beyond</a:t>
            </a:r>
            <a:r>
              <a:rPr lang="en-US" altLang="en-US" sz="1800" b="1" dirty="0" smtClean="0">
                <a:solidFill>
                  <a:prstClr val="black"/>
                </a:solidFill>
                <a:latin typeface="+mn-lt"/>
              </a:rPr>
              <a:t> the essential</a:t>
            </a:r>
            <a:r>
              <a:rPr lang="en-US" altLang="en-US" sz="1800" dirty="0" smtClean="0">
                <a:solidFill>
                  <a:prstClr val="black"/>
                </a:solidFill>
                <a:latin typeface="+mn-lt"/>
              </a:rPr>
              <a:t>, including technical vocabulary</a:t>
            </a:r>
            <a:endParaRPr lang="en-US" altLang="en-US" sz="1800" u="sng" dirty="0">
              <a:solidFill>
                <a:prstClr val="black"/>
              </a:solidFill>
              <a:latin typeface="+mn-lt"/>
            </a:endParaRPr>
          </a:p>
        </p:txBody>
      </p:sp>
      <p:pic>
        <p:nvPicPr>
          <p:cNvPr id="3" name="Vocab_3rd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86715" y="5916006"/>
            <a:ext cx="374904" cy="374904"/>
          </a:xfrm>
          <a:prstGeom prst="rect">
            <a:avLst/>
          </a:prstGeom>
        </p:spPr>
      </p:pic>
    </p:spTree>
    <p:extLst>
      <p:ext uri="{BB962C8B-B14F-4D97-AF65-F5344CB8AC3E}">
        <p14:creationId xmlns:p14="http://schemas.microsoft.com/office/powerpoint/2010/main" val="2895526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withEffect">
                                  <p:stCondLst>
                                    <p:cond delay="0"/>
                                  </p:stCondLst>
                                  <p:childTnLst>
                                    <p:cmd type="call" cmd="playFrom(0.0)">
                                      <p:cBhvr>
                                        <p:cTn id="15" dur="29299"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0" name="Rectangle 3"/>
          <p:cNvSpPr>
            <a:spLocks noChangeArrowheads="1"/>
          </p:cNvSpPr>
          <p:nvPr/>
        </p:nvSpPr>
        <p:spPr bwMode="auto">
          <a:xfrm>
            <a:off x="872290"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4732138" y="3254571"/>
            <a:ext cx="1151837" cy="109041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We can use the cubes by using our fingers. And we could use them for we could get better our </a:t>
            </a:r>
            <a:r>
              <a:rPr lang="en-US" sz="400" b="1" i="1" dirty="0"/>
              <a:t>counting</a:t>
            </a:r>
            <a:r>
              <a:rPr lang="en-US" sz="400" i="1" dirty="0"/>
              <a:t> and having more </a:t>
            </a:r>
            <a:r>
              <a:rPr lang="en-US" sz="400" b="1" i="1" dirty="0"/>
              <a:t>numbers</a:t>
            </a:r>
            <a:r>
              <a:rPr lang="en-US" sz="400" i="1" dirty="0"/>
              <a:t> in your head. And they could help you counting sometimes if you don't know you could get some teachers something else for you could find out which number is it. And it could help you </a:t>
            </a:r>
            <a:r>
              <a:rPr lang="en-US" sz="400" b="1" i="1" u="sng" dirty="0"/>
              <a:t>subtract</a:t>
            </a:r>
            <a:r>
              <a:rPr lang="en-US" sz="400" i="1" dirty="0"/>
              <a:t> and take away.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minimal topic vocabulary </a:t>
            </a:r>
            <a:r>
              <a:rPr lang="en-US" altLang="en-US" sz="400" b="1" dirty="0">
                <a:solidFill>
                  <a:prstClr val="black"/>
                </a:solidFill>
                <a:latin typeface="Calibri" pitchFamily="34" charset="0"/>
              </a:rPr>
              <a:t>beyond the essential</a:t>
            </a:r>
          </a:p>
        </p:txBody>
      </p:sp>
      <p:sp>
        <p:nvSpPr>
          <p:cNvPr id="13" name="Rounded Rectangular Callout 12"/>
          <p:cNvSpPr>
            <a:spLocks noChangeArrowheads="1"/>
          </p:cNvSpPr>
          <p:nvPr/>
        </p:nvSpPr>
        <p:spPr bwMode="auto">
          <a:xfrm>
            <a:off x="6285198" y="2566736"/>
            <a:ext cx="1278425" cy="1889519"/>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Vocabulary Sophistication (EL):</a:t>
            </a:r>
          </a:p>
          <a:p>
            <a:pPr eaLnBrk="1" hangingPunct="1">
              <a:defRPr/>
            </a:pPr>
            <a:endParaRPr lang="en-US" altLang="en-US" sz="400" dirty="0">
              <a:solidFill>
                <a:prstClr val="black"/>
              </a:solidFill>
              <a:latin typeface="Calibri"/>
            </a:endParaRPr>
          </a:p>
          <a:p>
            <a:pPr eaLnBrk="1" hangingPunct="1">
              <a:defRPr/>
            </a:pPr>
            <a:r>
              <a:rPr lang="en-US" sz="400" i="1" dirty="0"/>
              <a:t>A easy way is to </a:t>
            </a:r>
            <a:r>
              <a:rPr lang="en-US" sz="400" b="1" i="1" u="sng" dirty="0"/>
              <a:t>connect</a:t>
            </a:r>
            <a:r>
              <a:rPr lang="en-US" sz="400" i="1" dirty="0"/>
              <a:t> all the red ones. Wait, </a:t>
            </a:r>
            <a:r>
              <a:rPr lang="en-US" sz="400" b="1" i="1" dirty="0"/>
              <a:t>1, 2, 3, 4, 5, 6, 7, 8, 9, 10</a:t>
            </a:r>
            <a:r>
              <a:rPr lang="en-US" sz="400" i="1" dirty="0"/>
              <a:t>. A easy way is to connect them, the </a:t>
            </a:r>
            <a:r>
              <a:rPr lang="en-US" sz="400" b="1" i="1" u="sng" dirty="0"/>
              <a:t>row</a:t>
            </a:r>
            <a:r>
              <a:rPr lang="en-US" sz="400" i="1" dirty="0"/>
              <a:t>, each color and whatever the </a:t>
            </a:r>
            <a:r>
              <a:rPr lang="en-US" sz="400" b="1" i="1" dirty="0"/>
              <a:t>number</a:t>
            </a:r>
            <a:r>
              <a:rPr lang="en-US" sz="400" i="1" dirty="0"/>
              <a:t> that the first color has, I think it, the others colors could have the other one, the same amount. So this one had 10, but I accidentally put a white one, but if I were to, there's a red one left, so if I would have put the red one where the white one goes, and take the white one out, there would've been 10 still. So you need to find out how much colors there are in </a:t>
            </a:r>
            <a:r>
              <a:rPr lang="en-US" sz="400" b="1" i="1" u="sng" dirty="0"/>
              <a:t>total</a:t>
            </a:r>
            <a:r>
              <a:rPr lang="en-US" sz="400" i="1" dirty="0"/>
              <a:t>. Then you </a:t>
            </a:r>
            <a:r>
              <a:rPr lang="en-US" sz="400" b="1" i="1" u="sng" dirty="0"/>
              <a:t>multiply</a:t>
            </a:r>
            <a:r>
              <a:rPr lang="en-US" sz="400" i="1" dirty="0"/>
              <a:t> </a:t>
            </a:r>
            <a:r>
              <a:rPr lang="en-US" sz="400" b="1" i="1" u="sng" dirty="0"/>
              <a:t>by tens</a:t>
            </a:r>
            <a:r>
              <a:rPr lang="en-US" sz="400" i="1" dirty="0"/>
              <a:t>, so </a:t>
            </a:r>
            <a:r>
              <a:rPr lang="en-US" sz="400" b="1" i="1" dirty="0"/>
              <a:t>10, 20, 30, 40, 50</a:t>
            </a:r>
            <a:r>
              <a:rPr lang="en-US" sz="400" i="1" dirty="0"/>
              <a:t>. </a:t>
            </a:r>
          </a:p>
          <a:p>
            <a:pPr eaLnBrk="1" hangingPunct="1">
              <a:defRPr/>
            </a:pPr>
            <a:r>
              <a:rPr lang="en-US" sz="400" i="1" dirty="0"/>
              <a:t>[And why does using the cubes this way help him?] </a:t>
            </a:r>
          </a:p>
          <a:p>
            <a:pPr eaLnBrk="1" hangingPunct="1">
              <a:defRPr/>
            </a:pPr>
            <a:r>
              <a:rPr lang="en-US" sz="400" i="1" dirty="0"/>
              <a:t>It helps us so it doesn't fall off, and so it doesn't get mixed. And so you could stick it up or sideways, so it doesn't get mixed up with the other colors. So you don't </a:t>
            </a:r>
            <a:r>
              <a:rPr lang="en-US" sz="400" b="1" i="1" dirty="0"/>
              <a:t>count</a:t>
            </a:r>
            <a:r>
              <a:rPr lang="en-US" sz="400" i="1" dirty="0"/>
              <a:t> them wrong by accident. </a:t>
            </a:r>
          </a:p>
          <a:p>
            <a:pPr eaLnBrk="1" hangingPunct="1">
              <a:defRPr/>
            </a:pPr>
            <a:endParaRPr lang="en-US" altLang="en-US" sz="400" dirty="0">
              <a:solidFill>
                <a:prstClr val="black"/>
              </a:solidFill>
              <a:latin typeface="Calibri"/>
            </a:endParaRPr>
          </a:p>
          <a:p>
            <a:pPr eaLnBrk="1" hangingPunct="1">
              <a:defRPr/>
            </a:pPr>
            <a:r>
              <a:rPr lang="en-US" altLang="en-US" sz="400" dirty="0">
                <a:solidFill>
                  <a:prstClr val="black"/>
                </a:solidFill>
                <a:latin typeface="Calibri"/>
              </a:rPr>
              <a:t>Use of topic vocabulary </a:t>
            </a:r>
            <a:r>
              <a:rPr lang="en-US" altLang="en-US" sz="400" b="1" u="sng" dirty="0">
                <a:solidFill>
                  <a:prstClr val="black"/>
                </a:solidFill>
                <a:latin typeface="Calibri"/>
              </a:rPr>
              <a:t>beyond</a:t>
            </a:r>
            <a:r>
              <a:rPr lang="en-US" altLang="en-US" sz="400" b="1" dirty="0">
                <a:solidFill>
                  <a:prstClr val="black"/>
                </a:solidFill>
                <a:latin typeface="Calibri"/>
              </a:rPr>
              <a:t> the essential</a:t>
            </a:r>
            <a:r>
              <a:rPr lang="en-US" altLang="en-US" sz="400" dirty="0">
                <a:solidFill>
                  <a:prstClr val="black"/>
                </a:solidFill>
                <a:latin typeface="Calibri"/>
              </a:rPr>
              <a:t>, including </a:t>
            </a:r>
            <a:r>
              <a:rPr lang="en-US" altLang="en-US" sz="400" b="1" dirty="0">
                <a:solidFill>
                  <a:prstClr val="black"/>
                </a:solidFill>
                <a:latin typeface="Calibri"/>
              </a:rPr>
              <a:t>technical</a:t>
            </a:r>
            <a:r>
              <a:rPr lang="en-US" altLang="en-US" sz="400" dirty="0">
                <a:solidFill>
                  <a:prstClr val="black"/>
                </a:solidFill>
                <a:latin typeface="Calibri"/>
              </a:rPr>
              <a:t> vocabulary</a:t>
            </a:r>
          </a:p>
        </p:txBody>
      </p:sp>
      <p:sp>
        <p:nvSpPr>
          <p:cNvPr id="15" name="Rounded Rectangular Callout 14"/>
          <p:cNvSpPr>
            <a:spLocks noChangeArrowheads="1"/>
          </p:cNvSpPr>
          <p:nvPr/>
        </p:nvSpPr>
        <p:spPr bwMode="auto">
          <a:xfrm>
            <a:off x="4849726" y="3543300"/>
            <a:ext cx="1152144" cy="1216261"/>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(EO/P)</a:t>
            </a:r>
            <a:r>
              <a:rPr lang="en-US" altLang="en-US" sz="400" dirty="0">
                <a:solidFill>
                  <a:prstClr val="black"/>
                </a:solidFill>
                <a:latin typeface="Calibri" pitchFamily="34" charset="0"/>
              </a:rPr>
              <a:t>:</a:t>
            </a:r>
          </a:p>
          <a:p>
            <a:pPr eaLnBrk="1" hangingPunct="1">
              <a:defRPr/>
            </a:pPr>
            <a:r>
              <a:rPr lang="en-US" sz="400" i="1" dirty="0"/>
              <a:t>If you know how to </a:t>
            </a:r>
            <a:r>
              <a:rPr lang="en-US" sz="400" b="1" i="1" dirty="0"/>
              <a:t>count</a:t>
            </a:r>
            <a:r>
              <a:rPr lang="en-US" sz="400" i="1" dirty="0"/>
              <a:t> </a:t>
            </a:r>
            <a:r>
              <a:rPr lang="en-US" sz="400" b="1" i="1" u="sng" dirty="0"/>
              <a:t>by tens</a:t>
            </a:r>
            <a:r>
              <a:rPr lang="en-US" sz="400" i="1" dirty="0"/>
              <a:t>, you can put </a:t>
            </a:r>
            <a:r>
              <a:rPr lang="en-US" sz="400" b="1" i="1" dirty="0"/>
              <a:t>ten</a:t>
            </a:r>
            <a:r>
              <a:rPr lang="en-US" sz="400" i="1" dirty="0"/>
              <a:t> </a:t>
            </a:r>
            <a:r>
              <a:rPr lang="en-US" sz="400" b="1" i="1" dirty="0"/>
              <a:t>blocks</a:t>
            </a:r>
            <a:r>
              <a:rPr lang="en-US" sz="400" i="1" dirty="0"/>
              <a:t>. You can put ten of those blocks and make a one strip, and then you keep on making them until you are until you run out. And then you go </a:t>
            </a:r>
            <a:r>
              <a:rPr lang="en-US" sz="400" b="1" i="1" dirty="0"/>
              <a:t>ten, twenty, thirty, forty, fifty</a:t>
            </a:r>
            <a:r>
              <a:rPr lang="en-US" sz="400" i="1" dirty="0"/>
              <a:t>. </a:t>
            </a:r>
          </a:p>
          <a:p>
            <a:pPr eaLnBrk="1" hangingPunct="1">
              <a:defRPr/>
            </a:pPr>
            <a:r>
              <a:rPr lang="en-US" sz="400" i="1" dirty="0"/>
              <a:t>[Researcher: And can you tell her why that way helps?] </a:t>
            </a:r>
          </a:p>
          <a:p>
            <a:pPr eaLnBrk="1" hangingPunct="1">
              <a:defRPr/>
            </a:pPr>
            <a:r>
              <a:rPr lang="en-US" sz="400" i="1" dirty="0"/>
              <a:t>It's easy because you can just go ten, twenty, thirty, forty, fifty and not have to </a:t>
            </a:r>
            <a:r>
              <a:rPr lang="en-US" sz="400" b="1" i="1" u="sng" dirty="0"/>
              <a:t>add</a:t>
            </a:r>
            <a:r>
              <a:rPr lang="en-US" sz="400" i="1" dirty="0"/>
              <a:t> some other numbers. And so that's my easy strategy.</a:t>
            </a:r>
          </a:p>
          <a:p>
            <a:pPr eaLnBrk="1" hangingPunct="1">
              <a:defRPr/>
            </a:pPr>
            <a:endParaRPr lang="en-US" sz="400" dirty="0"/>
          </a:p>
          <a:p>
            <a:pPr eaLnBrk="1" hangingPunct="1">
              <a:defRPr/>
            </a:pPr>
            <a:r>
              <a:rPr lang="en-US" sz="400" dirty="0"/>
              <a:t>Use of topic vocabulary </a:t>
            </a:r>
            <a:r>
              <a:rPr lang="en-US" sz="400" b="1" u="sng" dirty="0"/>
              <a:t>beyond</a:t>
            </a:r>
            <a:r>
              <a:rPr lang="en-US" sz="400" b="1" dirty="0"/>
              <a:t> the essential </a:t>
            </a:r>
            <a:endParaRPr lang="en-US" altLang="en-US" sz="400" b="1" dirty="0">
              <a:solidFill>
                <a:prstClr val="black"/>
              </a:solidFill>
              <a:latin typeface="Calibri" pitchFamily="34" charset="0"/>
            </a:endParaRPr>
          </a:p>
        </p:txBody>
      </p:sp>
      <p:sp>
        <p:nvSpPr>
          <p:cNvPr id="16" name="Rounded Rectangular Callout 15"/>
          <p:cNvSpPr>
            <a:spLocks noChangeArrowheads="1"/>
          </p:cNvSpPr>
          <p:nvPr/>
        </p:nvSpPr>
        <p:spPr bwMode="auto">
          <a:xfrm>
            <a:off x="6411478" y="3075384"/>
            <a:ext cx="1227571" cy="148445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Vocabulary Sophistication (EO/P):</a:t>
            </a:r>
          </a:p>
          <a:p>
            <a:pPr eaLnBrk="1" hangingPunct="1">
              <a:defRPr/>
            </a:pPr>
            <a:endParaRPr lang="en-US" altLang="en-US" sz="400" u="sng" dirty="0">
              <a:solidFill>
                <a:prstClr val="black"/>
              </a:solidFill>
              <a:latin typeface="Calibri"/>
            </a:endParaRPr>
          </a:p>
          <a:p>
            <a:pPr eaLnBrk="1" hangingPunct="1">
              <a:defRPr/>
            </a:pPr>
            <a:r>
              <a:rPr lang="en-US" sz="400" i="1" dirty="0"/>
              <a:t>We can stick them together or just put them in clumps like I did. And then </a:t>
            </a:r>
            <a:r>
              <a:rPr lang="en-US" sz="400" b="1" i="1" dirty="0"/>
              <a:t>count</a:t>
            </a:r>
            <a:r>
              <a:rPr lang="en-US" sz="400" i="1" dirty="0"/>
              <a:t> them. And once you have how many your </a:t>
            </a:r>
            <a:r>
              <a:rPr lang="en-US" sz="400" b="1" i="1" dirty="0"/>
              <a:t>number</a:t>
            </a:r>
            <a:r>
              <a:rPr lang="en-US" sz="400" i="1" dirty="0"/>
              <a:t>, </a:t>
            </a:r>
            <a:r>
              <a:rPr lang="en-US" sz="400" b="1" i="1" u="sng" dirty="0"/>
              <a:t>multiply</a:t>
            </a:r>
            <a:r>
              <a:rPr lang="en-US" sz="400" i="1" dirty="0"/>
              <a:t> that number </a:t>
            </a:r>
            <a:r>
              <a:rPr lang="en-US" sz="400" b="1" i="1" u="sng" dirty="0"/>
              <a:t>by two </a:t>
            </a:r>
            <a:r>
              <a:rPr lang="en-US" sz="400" i="1" dirty="0"/>
              <a:t>and you'll get the answer. </a:t>
            </a:r>
          </a:p>
          <a:p>
            <a:pPr eaLnBrk="1" hangingPunct="1">
              <a:defRPr/>
            </a:pPr>
            <a:r>
              <a:rPr lang="en-US" sz="400" i="1" dirty="0"/>
              <a:t>[Why does using that way help him?] </a:t>
            </a:r>
          </a:p>
          <a:p>
            <a:pPr eaLnBrk="1" hangingPunct="1">
              <a:defRPr/>
            </a:pPr>
            <a:r>
              <a:rPr lang="en-US" sz="400" i="1" dirty="0"/>
              <a:t>Because twos is a very efficient </a:t>
            </a:r>
            <a:r>
              <a:rPr lang="en-US" sz="400" b="1" i="1" u="sng" dirty="0"/>
              <a:t>multiplication</a:t>
            </a:r>
            <a:r>
              <a:rPr lang="en-US" sz="400" i="1" dirty="0"/>
              <a:t> number and it's really easy because you just push them into groups. </a:t>
            </a:r>
            <a:endParaRPr lang="en-US" altLang="en-US" sz="400" i="1" u="sng" dirty="0">
              <a:solidFill>
                <a:prstClr val="black"/>
              </a:solidFill>
              <a:latin typeface="Calibri"/>
            </a:endParaRP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topic vocabulary </a:t>
            </a:r>
            <a:r>
              <a:rPr lang="en-US" altLang="en-US" sz="400" b="1" u="sng" dirty="0">
                <a:solidFill>
                  <a:prstClr val="black"/>
                </a:solidFill>
                <a:latin typeface="Calibri"/>
              </a:rPr>
              <a:t>beyond</a:t>
            </a:r>
            <a:r>
              <a:rPr lang="en-US" altLang="en-US" sz="400" b="1" dirty="0">
                <a:solidFill>
                  <a:prstClr val="black"/>
                </a:solidFill>
                <a:latin typeface="Calibri"/>
              </a:rPr>
              <a:t> the essential</a:t>
            </a:r>
            <a:r>
              <a:rPr lang="en-US" altLang="en-US" sz="400" dirty="0">
                <a:solidFill>
                  <a:prstClr val="black"/>
                </a:solidFill>
                <a:latin typeface="Calibri"/>
              </a:rPr>
              <a:t>, including</a:t>
            </a:r>
            <a:r>
              <a:rPr lang="en-US" altLang="en-US" sz="400" b="1" dirty="0">
                <a:solidFill>
                  <a:prstClr val="black"/>
                </a:solidFill>
                <a:latin typeface="Calibri"/>
              </a:rPr>
              <a:t> technical </a:t>
            </a:r>
            <a:r>
              <a:rPr lang="en-US" altLang="en-US" sz="400" dirty="0">
                <a:solidFill>
                  <a:prstClr val="black"/>
                </a:solidFill>
                <a:latin typeface="Calibri"/>
              </a:rPr>
              <a:t>vocabulary</a:t>
            </a:r>
          </a:p>
        </p:txBody>
      </p:sp>
      <p:sp>
        <p:nvSpPr>
          <p:cNvPr id="17" name="Rounded Rectangular Callout 16"/>
          <p:cNvSpPr>
            <a:spLocks noChangeArrowheads="1"/>
          </p:cNvSpPr>
          <p:nvPr/>
        </p:nvSpPr>
        <p:spPr bwMode="auto">
          <a:xfrm>
            <a:off x="1757528" y="4456256"/>
            <a:ext cx="1152144" cy="874868"/>
          </a:xfrm>
          <a:prstGeom prst="wedgeRoundRectCallout">
            <a:avLst>
              <a:gd name="adj1" fmla="val -2319"/>
              <a:gd name="adj2" fmla="val 47005"/>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Vocabulary Sophistication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To find out how many there are, first you have to find out if they're the same color or not. And how many are there altogether. And when you find out how many there're altogether then you find your answer and it's more easier this way because you don't need to be all stressed out. </a:t>
            </a:r>
            <a:endParaRPr lang="en-US" altLang="en-US" sz="400" i="1" dirty="0">
              <a:solidFill>
                <a:prstClr val="black"/>
              </a:solidFill>
              <a:latin typeface="Calibri" pitchFamily="34" charset="0"/>
            </a:endParaRP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No use of </a:t>
            </a:r>
            <a:r>
              <a:rPr lang="en-US" altLang="en-US" sz="400" b="1" dirty="0">
                <a:solidFill>
                  <a:prstClr val="black"/>
                </a:solidFill>
                <a:latin typeface="Calibri" pitchFamily="34" charset="0"/>
              </a:rPr>
              <a:t>essential</a:t>
            </a:r>
            <a:r>
              <a:rPr lang="en-US" altLang="en-US" sz="400" dirty="0">
                <a:solidFill>
                  <a:prstClr val="black"/>
                </a:solidFill>
                <a:latin typeface="Calibri" pitchFamily="34" charset="0"/>
              </a:rPr>
              <a:t> vocabulary</a:t>
            </a:r>
          </a:p>
        </p:txBody>
      </p:sp>
      <p:sp>
        <p:nvSpPr>
          <p:cNvPr id="19" name="Rectangle 18"/>
          <p:cNvSpPr/>
          <p:nvPr/>
        </p:nvSpPr>
        <p:spPr>
          <a:xfrm>
            <a:off x="532946" y="1096159"/>
            <a:ext cx="7624328" cy="1200329"/>
          </a:xfrm>
          <a:prstGeom prst="rect">
            <a:avLst/>
          </a:prstGeom>
        </p:spPr>
        <p:txBody>
          <a:bodyPr wrap="square">
            <a:spAutoFit/>
          </a:bodyPr>
          <a:lstStyle/>
          <a:p>
            <a:pPr marL="285750" indent="-285750">
              <a:buFont typeface="Arial"/>
              <a:buChar char="•"/>
            </a:pPr>
            <a:r>
              <a:rPr lang="en-US" dirty="0">
                <a:solidFill>
                  <a:prstClr val="black"/>
                </a:solidFill>
                <a:ea typeface="ＭＳ Ｐゴシック" charset="-128"/>
              </a:rPr>
              <a:t>Along the progression, children’s word choices moved from including only basic topic-related vocabulary to increasing technical (including specialized/content-specific) vocabulary and vivid vocabulary words, which enliven an explanation or evoke an image </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3232415" y="3883968"/>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(EL)</a:t>
            </a:r>
            <a:r>
              <a:rPr lang="en-US" altLang="en-US" sz="400" dirty="0">
                <a:solidFill>
                  <a:prstClr val="black"/>
                </a:solidFill>
                <a:latin typeface="Calibri"/>
              </a:rPr>
              <a:t>:</a:t>
            </a:r>
          </a:p>
          <a:p>
            <a:pPr eaLnBrk="1" hangingPunct="1">
              <a:defRPr/>
            </a:pPr>
            <a:endParaRPr lang="en-US" altLang="en-US" sz="400" dirty="0">
              <a:solidFill>
                <a:prstClr val="black"/>
              </a:solidFill>
              <a:latin typeface="Calibri"/>
            </a:endParaRPr>
          </a:p>
          <a:p>
            <a:pPr eaLnBrk="1" hangingPunct="1">
              <a:defRPr/>
            </a:pPr>
            <a:r>
              <a:rPr lang="en-US" sz="400" i="1" dirty="0"/>
              <a:t>By learning and </a:t>
            </a:r>
            <a:r>
              <a:rPr lang="en-US" sz="400" b="1" i="1" dirty="0"/>
              <a:t>counting</a:t>
            </a:r>
            <a:r>
              <a:rPr lang="en-US" sz="400" i="1" dirty="0"/>
              <a:t> more easily. I can show him how he could put them and how he could </a:t>
            </a:r>
            <a:r>
              <a:rPr lang="en-US" sz="400" b="1" i="1" dirty="0"/>
              <a:t>count</a:t>
            </a:r>
            <a:r>
              <a:rPr lang="en-US" sz="400" i="1" dirty="0"/>
              <a:t>. And how he could get to the </a:t>
            </a:r>
            <a:r>
              <a:rPr lang="en-US" sz="400" b="1" i="1" dirty="0"/>
              <a:t>numbers</a:t>
            </a:r>
            <a:r>
              <a:rPr lang="en-US" sz="400" i="1" dirty="0"/>
              <a:t> higher. </a:t>
            </a:r>
          </a:p>
          <a:p>
            <a:pPr eaLnBrk="1" hangingPunct="1">
              <a:defRPr/>
            </a:pPr>
            <a:endParaRPr lang="en-US" altLang="en-US" sz="400" dirty="0">
              <a:solidFill>
                <a:prstClr val="black"/>
              </a:solidFill>
              <a:latin typeface="Calibri"/>
            </a:endParaRPr>
          </a:p>
          <a:p>
            <a:pPr eaLnBrk="1" hangingPunct="1">
              <a:defRPr/>
            </a:pPr>
            <a:r>
              <a:rPr lang="en-US" altLang="en-US" sz="400" dirty="0" smtClean="0">
                <a:solidFill>
                  <a:prstClr val="black"/>
                </a:solidFill>
                <a:latin typeface="Calibri"/>
              </a:rPr>
              <a:t>·  Use </a:t>
            </a:r>
            <a:r>
              <a:rPr lang="en-US" altLang="en-US" sz="400" dirty="0">
                <a:solidFill>
                  <a:prstClr val="black"/>
                </a:solidFill>
                <a:latin typeface="Calibri"/>
              </a:rPr>
              <a:t>of </a:t>
            </a:r>
            <a:r>
              <a:rPr lang="en-US" altLang="en-US" sz="400" b="1" dirty="0">
                <a:solidFill>
                  <a:prstClr val="black"/>
                </a:solidFill>
                <a:latin typeface="Calibri"/>
              </a:rPr>
              <a:t>essential</a:t>
            </a:r>
            <a:r>
              <a:rPr lang="en-US" altLang="en-US" sz="400" dirty="0">
                <a:solidFill>
                  <a:prstClr val="black"/>
                </a:solidFill>
                <a:latin typeface="Calibri"/>
              </a:rPr>
              <a:t> topic vocabulary</a:t>
            </a:r>
          </a:p>
        </p:txBody>
      </p:sp>
      <p:sp>
        <p:nvSpPr>
          <p:cNvPr id="18" name="Rounded Rectangular Callout 17"/>
          <p:cNvSpPr>
            <a:spLocks noChangeArrowheads="1"/>
          </p:cNvSpPr>
          <p:nvPr/>
        </p:nvSpPr>
        <p:spPr bwMode="auto">
          <a:xfrm>
            <a:off x="3338811" y="4052712"/>
            <a:ext cx="1152144" cy="126029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(EO/P):</a:t>
            </a:r>
          </a:p>
          <a:p>
            <a:pPr eaLnBrk="1" hangingPunct="1">
              <a:defRPr/>
            </a:pPr>
            <a:endParaRPr lang="en-US" altLang="en-US" sz="400" i="1" dirty="0">
              <a:solidFill>
                <a:prstClr val="black"/>
              </a:solidFill>
              <a:latin typeface="Calibri"/>
            </a:endParaRPr>
          </a:p>
          <a:p>
            <a:pPr eaLnBrk="1" hangingPunct="1">
              <a:defRPr/>
            </a:pPr>
            <a:r>
              <a:rPr lang="en-US" sz="400" i="1" dirty="0"/>
              <a:t>I think you should just take </a:t>
            </a:r>
            <a:r>
              <a:rPr lang="en-US" sz="400" b="1" i="1" dirty="0"/>
              <a:t>four</a:t>
            </a:r>
            <a:r>
              <a:rPr lang="en-US" sz="400" i="1" dirty="0"/>
              <a:t> fingers and move </a:t>
            </a:r>
            <a:r>
              <a:rPr lang="en-US" sz="400" b="1" i="1" dirty="0"/>
              <a:t>two</a:t>
            </a:r>
            <a:r>
              <a:rPr lang="en-US" sz="400" i="1" dirty="0"/>
              <a:t> out, move two out, move two out, and count the twos as you're moving them out. It's really efficient that way since you just have to do </a:t>
            </a:r>
            <a:r>
              <a:rPr lang="en-US" sz="400" b="1" i="1" dirty="0"/>
              <a:t>twenty-five </a:t>
            </a:r>
            <a:r>
              <a:rPr lang="en-US" sz="400" i="1" dirty="0"/>
              <a:t>poles instead of gathering </a:t>
            </a:r>
            <a:r>
              <a:rPr lang="en-US" sz="400" b="1" i="1" dirty="0"/>
              <a:t>five</a:t>
            </a:r>
            <a:r>
              <a:rPr lang="en-US" sz="400" i="1" dirty="0"/>
              <a:t> and doing </a:t>
            </a:r>
            <a:r>
              <a:rPr lang="en-US" sz="400" b="1" i="1" dirty="0"/>
              <a:t>ten</a:t>
            </a:r>
            <a:r>
              <a:rPr lang="en-US" sz="400" i="1" dirty="0"/>
              <a:t>. So it's more efficient that way. And you can just pull two out with really easy but if say some are stuck together, then you can't pull five or ten out. And it would take too long to pull five or ten out since you can't hold ten in a hand if your hand is too small. </a:t>
            </a:r>
          </a:p>
          <a:p>
            <a:pPr eaLnBrk="1" hangingPunct="1">
              <a:defRPr/>
            </a:pPr>
            <a:endParaRPr lang="en-US" altLang="en-US" sz="400" i="1" dirty="0">
              <a:solidFill>
                <a:prstClr val="black"/>
              </a:solidFill>
              <a:latin typeface="Calibri"/>
            </a:endParaRPr>
          </a:p>
          <a:p>
            <a:pPr eaLnBrk="1" hangingPunct="1">
              <a:defRPr/>
            </a:pPr>
            <a:r>
              <a:rPr lang="en-US" altLang="en-US" sz="400" dirty="0">
                <a:solidFill>
                  <a:prstClr val="black"/>
                </a:solidFill>
                <a:latin typeface="Calibri"/>
              </a:rPr>
              <a:t>Use of </a:t>
            </a:r>
            <a:r>
              <a:rPr lang="en-US" altLang="en-US" sz="400" b="1" dirty="0">
                <a:solidFill>
                  <a:prstClr val="black"/>
                </a:solidFill>
                <a:latin typeface="Calibri"/>
              </a:rPr>
              <a:t>essential</a:t>
            </a:r>
            <a:r>
              <a:rPr lang="en-US" altLang="en-US" sz="400" dirty="0">
                <a:solidFill>
                  <a:prstClr val="black"/>
                </a:solidFill>
                <a:latin typeface="Calibri"/>
              </a:rPr>
              <a:t> topic vocabulary</a:t>
            </a:r>
          </a:p>
        </p:txBody>
      </p:sp>
    </p:spTree>
    <p:extLst>
      <p:ext uri="{BB962C8B-B14F-4D97-AF65-F5344CB8AC3E}">
        <p14:creationId xmlns:p14="http://schemas.microsoft.com/office/powerpoint/2010/main" val="1644435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3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1" end="11"/>
                                            </p:txEl>
                                          </p:spTgt>
                                        </p:tgtEl>
                                        <p:attrNameLst>
                                          <p:attrName>style.visibility</p:attrName>
                                        </p:attrNameLst>
                                      </p:cBhvr>
                                      <p:to>
                                        <p:strVal val="visible"/>
                                      </p:to>
                                    </p:set>
                                    <p:animEffect transition="in" filter="fade">
                                      <p:cBhvr>
                                        <p:cTn id="10" dur="300"/>
                                        <p:tgtEl>
                                          <p:spTgt spid="19460">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3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3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0"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ounded Rectangular Callout 9"/>
          <p:cNvSpPr>
            <a:spLocks noChangeArrowheads="1"/>
          </p:cNvSpPr>
          <p:nvPr/>
        </p:nvSpPr>
        <p:spPr bwMode="auto">
          <a:xfrm>
            <a:off x="2723079" y="1724025"/>
            <a:ext cx="5722421" cy="3196670"/>
          </a:xfrm>
          <a:prstGeom prst="wedgeRoundRectCallout">
            <a:avLst>
              <a:gd name="adj1" fmla="val -53281"/>
              <a:gd name="adj2" fmla="val 64996"/>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No Evidence of Vocabulary </a:t>
            </a:r>
            <a:r>
              <a:rPr lang="en-US" altLang="en-US" sz="1800" u="sng" dirty="0">
                <a:solidFill>
                  <a:prstClr val="black"/>
                </a:solidFill>
                <a:latin typeface="+mn-lt"/>
              </a:rPr>
              <a:t>Sophistication </a:t>
            </a:r>
            <a:r>
              <a:rPr lang="en-US" altLang="en-US" sz="1800" u="sng" dirty="0" smtClean="0">
                <a:solidFill>
                  <a:prstClr val="black"/>
                </a:solidFill>
                <a:latin typeface="+mn-lt"/>
              </a:rPr>
              <a:t>(EL)</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800" i="1" dirty="0">
                <a:latin typeface="+mn-lt"/>
              </a:rPr>
              <a:t>To find out how many there are, first you have to find out if they're the same color or not. And how many are there altogether. And when you find out how many there're altogether then you find your answer and it's more easier this way because you don't need to be all stressed out. </a:t>
            </a:r>
            <a:endParaRPr lang="en-US" altLang="en-US" sz="1800" i="1" dirty="0" smtClean="0">
              <a:solidFill>
                <a:prstClr val="black"/>
              </a:solidFill>
              <a:latin typeface="+mn-lt"/>
            </a:endParaRPr>
          </a:p>
          <a:p>
            <a:pPr eaLnBrk="1" hangingPunct="1">
              <a:defRPr/>
            </a:pPr>
            <a:endParaRPr lang="en-US" altLang="en-US" sz="1800" dirty="0" smtClean="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No use of topic</a:t>
            </a:r>
            <a:r>
              <a:rPr lang="en-US" altLang="en-US" sz="1800" b="1" dirty="0" smtClean="0">
                <a:solidFill>
                  <a:prstClr val="black"/>
                </a:solidFill>
                <a:latin typeface="+mn-lt"/>
              </a:rPr>
              <a:t> </a:t>
            </a:r>
            <a:r>
              <a:rPr lang="en-US" altLang="en-US" sz="1800" dirty="0" smtClean="0">
                <a:solidFill>
                  <a:prstClr val="black"/>
                </a:solidFill>
                <a:latin typeface="+mn-lt"/>
              </a:rPr>
              <a:t>vocabulary</a:t>
            </a:r>
            <a:endParaRPr lang="en-US" altLang="en-US" sz="1800" dirty="0">
              <a:solidFill>
                <a:prstClr val="black"/>
              </a:solidFill>
              <a:latin typeface="+mn-lt"/>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4985776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3" y="2569901"/>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2642125" y="1866901"/>
            <a:ext cx="5429429" cy="2929140"/>
          </a:xfrm>
          <a:prstGeom prst="wedgeRoundRectCallout">
            <a:avLst>
              <a:gd name="adj1" fmla="val -27231"/>
              <a:gd name="adj2" fmla="val 695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Emerging Vocabulary </a:t>
            </a:r>
            <a:r>
              <a:rPr lang="en-US" altLang="en-US" sz="2000" u="sng" dirty="0">
                <a:solidFill>
                  <a:prstClr val="black"/>
                </a:solidFill>
                <a:latin typeface="+mn-lt"/>
              </a:rPr>
              <a:t>Sophistication (EL)</a:t>
            </a:r>
            <a:r>
              <a:rPr lang="en-US" altLang="en-US" sz="2000" dirty="0" smtClean="0">
                <a:solidFill>
                  <a:prstClr val="black"/>
                </a:solidFill>
                <a:latin typeface="+mn-lt"/>
              </a:rPr>
              <a:t>:</a:t>
            </a:r>
          </a:p>
          <a:p>
            <a:pPr eaLnBrk="1" hangingPunct="1">
              <a:defRPr/>
            </a:pPr>
            <a:endParaRPr lang="en-US" altLang="en-US" sz="2000" dirty="0">
              <a:solidFill>
                <a:prstClr val="black"/>
              </a:solidFill>
              <a:latin typeface="+mn-lt"/>
            </a:endParaRPr>
          </a:p>
          <a:p>
            <a:pPr eaLnBrk="1" hangingPunct="1">
              <a:defRPr/>
            </a:pPr>
            <a:r>
              <a:rPr lang="en-US" sz="2000" i="1" dirty="0">
                <a:latin typeface="+mn-lt"/>
              </a:rPr>
              <a:t>By learning and </a:t>
            </a:r>
            <a:r>
              <a:rPr lang="en-US" sz="2000" b="1" i="1" dirty="0">
                <a:latin typeface="+mn-lt"/>
              </a:rPr>
              <a:t>counting</a:t>
            </a:r>
            <a:r>
              <a:rPr lang="en-US" sz="2000" i="1" dirty="0">
                <a:latin typeface="+mn-lt"/>
              </a:rPr>
              <a:t> more easily. I can show him how he could put them and how he could </a:t>
            </a:r>
            <a:r>
              <a:rPr lang="en-US" sz="2000" b="1" i="1" dirty="0">
                <a:latin typeface="+mn-lt"/>
              </a:rPr>
              <a:t>count</a:t>
            </a:r>
            <a:r>
              <a:rPr lang="en-US" sz="2000" i="1" dirty="0">
                <a:latin typeface="+mn-lt"/>
              </a:rPr>
              <a:t>. And how he could get to the </a:t>
            </a:r>
            <a:r>
              <a:rPr lang="en-US" sz="2000" b="1" i="1" dirty="0">
                <a:latin typeface="+mn-lt"/>
              </a:rPr>
              <a:t>numbers</a:t>
            </a:r>
            <a:r>
              <a:rPr lang="en-US" sz="2000" i="1" dirty="0">
                <a:latin typeface="+mn-lt"/>
              </a:rPr>
              <a:t> higher. </a:t>
            </a:r>
            <a:endParaRPr lang="en-US" sz="2000" i="1" dirty="0" smtClean="0">
              <a:latin typeface="+mn-lt"/>
            </a:endParaRPr>
          </a:p>
          <a:p>
            <a:pPr eaLnBrk="1" hangingPunct="1">
              <a:defRPr/>
            </a:pPr>
            <a:endParaRPr lang="en-US" altLang="en-US" sz="2000" dirty="0">
              <a:solidFill>
                <a:prstClr val="black"/>
              </a:solidFill>
              <a:latin typeface="+mn-lt"/>
            </a:endParaRPr>
          </a:p>
          <a:p>
            <a:pPr eaLnBrk="1" hangingPunct="1">
              <a:buFont typeface="Arial" pitchFamily="34" charset="0"/>
              <a:buChar char="•"/>
              <a:defRPr/>
            </a:pPr>
            <a:r>
              <a:rPr lang="en-US" altLang="en-US" sz="2000" dirty="0">
                <a:solidFill>
                  <a:prstClr val="black"/>
                </a:solidFill>
                <a:latin typeface="+mn-lt"/>
              </a:rPr>
              <a:t>Only </a:t>
            </a:r>
            <a:r>
              <a:rPr lang="en-US" altLang="en-US" sz="2000" b="1" dirty="0">
                <a:solidFill>
                  <a:prstClr val="black"/>
                </a:solidFill>
                <a:latin typeface="+mn-lt"/>
              </a:rPr>
              <a:t>essential </a:t>
            </a:r>
            <a:r>
              <a:rPr lang="en-US" altLang="en-US" sz="2000" dirty="0">
                <a:solidFill>
                  <a:prstClr val="black"/>
                </a:solidFill>
                <a:latin typeface="+mn-lt"/>
              </a:rPr>
              <a:t>topic vocabulary</a:t>
            </a:r>
            <a:endParaRPr lang="en-US" sz="2000" i="1" dirty="0">
              <a:solidFill>
                <a:prstClr val="black"/>
              </a:solidFill>
              <a:latin typeface="+mn-lt"/>
            </a:endParaRPr>
          </a:p>
          <a:p>
            <a:pPr eaLnBrk="1" hangingPunct="1">
              <a:defRPr/>
            </a:pPr>
            <a:endParaRPr lang="en-US" altLang="en-US" sz="1600" i="1" dirty="0">
              <a:solidFill>
                <a:prstClr val="black"/>
              </a:solidFill>
              <a:latin typeface="+mn-lt"/>
            </a:endParaRPr>
          </a:p>
        </p:txBody>
      </p:sp>
      <p:sp>
        <p:nvSpPr>
          <p:cNvPr id="10" name="Rounded Rectangular Callout 9"/>
          <p:cNvSpPr>
            <a:spLocks noChangeArrowheads="1"/>
          </p:cNvSpPr>
          <p:nvPr/>
        </p:nvSpPr>
        <p:spPr bwMode="auto">
          <a:xfrm>
            <a:off x="2642127" y="1275645"/>
            <a:ext cx="5429428" cy="3740856"/>
          </a:xfrm>
          <a:prstGeom prst="wedgeRoundRectCallout">
            <a:avLst>
              <a:gd name="adj1" fmla="val -23735"/>
              <a:gd name="adj2" fmla="val 59663"/>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mn-lt"/>
              </a:rPr>
              <a:t>Emerging </a:t>
            </a:r>
            <a:r>
              <a:rPr lang="en-US" altLang="en-US" sz="1600" u="sng" dirty="0" smtClean="0">
                <a:solidFill>
                  <a:prstClr val="black"/>
                </a:solidFill>
                <a:latin typeface="+mn-lt"/>
              </a:rPr>
              <a:t>Vocabulary </a:t>
            </a:r>
            <a:r>
              <a:rPr lang="en-US" altLang="en-US" sz="1600" u="sng" dirty="0">
                <a:solidFill>
                  <a:prstClr val="black"/>
                </a:solidFill>
                <a:latin typeface="+mn-lt"/>
              </a:rPr>
              <a:t>Sophistication (</a:t>
            </a:r>
            <a:r>
              <a:rPr lang="en-US" altLang="en-US" sz="1600" u="sng" dirty="0" smtClean="0">
                <a:solidFill>
                  <a:prstClr val="black"/>
                </a:solidFill>
                <a:latin typeface="+mn-lt"/>
              </a:rPr>
              <a:t>EO/P):</a:t>
            </a:r>
          </a:p>
          <a:p>
            <a:pPr eaLnBrk="1" hangingPunct="1">
              <a:defRPr/>
            </a:pPr>
            <a:endParaRPr lang="en-US" altLang="en-US" sz="1600" i="1" dirty="0" smtClean="0">
              <a:solidFill>
                <a:prstClr val="black"/>
              </a:solidFill>
              <a:latin typeface="+mn-lt"/>
            </a:endParaRPr>
          </a:p>
          <a:p>
            <a:pPr eaLnBrk="1" hangingPunct="1">
              <a:defRPr/>
            </a:pPr>
            <a:r>
              <a:rPr lang="en-US" sz="1600" i="1" dirty="0">
                <a:latin typeface="+mn-lt"/>
              </a:rPr>
              <a:t>I think you should just take </a:t>
            </a:r>
            <a:r>
              <a:rPr lang="en-US" sz="1600" b="1" i="1" dirty="0">
                <a:latin typeface="+mn-lt"/>
              </a:rPr>
              <a:t>four</a:t>
            </a:r>
            <a:r>
              <a:rPr lang="en-US" sz="1600" i="1" dirty="0">
                <a:latin typeface="+mn-lt"/>
              </a:rPr>
              <a:t> fingers and move </a:t>
            </a:r>
            <a:r>
              <a:rPr lang="en-US" sz="1600" b="1" i="1" dirty="0">
                <a:latin typeface="+mn-lt"/>
              </a:rPr>
              <a:t>two</a:t>
            </a:r>
            <a:r>
              <a:rPr lang="en-US" sz="1600" i="1" dirty="0">
                <a:latin typeface="+mn-lt"/>
              </a:rPr>
              <a:t> out, move two out, move two out, and </a:t>
            </a:r>
            <a:r>
              <a:rPr lang="en-US" sz="1600" b="1" i="1" dirty="0">
                <a:latin typeface="+mn-lt"/>
              </a:rPr>
              <a:t>count</a:t>
            </a:r>
            <a:r>
              <a:rPr lang="en-US" sz="1600" i="1" dirty="0">
                <a:latin typeface="+mn-lt"/>
              </a:rPr>
              <a:t> the twos as you're moving them out. It's really efficient that way since you just have to do </a:t>
            </a:r>
            <a:r>
              <a:rPr lang="en-US" sz="1600" b="1" i="1" dirty="0">
                <a:latin typeface="+mn-lt"/>
              </a:rPr>
              <a:t>twenty-five </a:t>
            </a:r>
            <a:r>
              <a:rPr lang="en-US" sz="1600" i="1" dirty="0">
                <a:latin typeface="+mn-lt"/>
              </a:rPr>
              <a:t>poles instead of gathering </a:t>
            </a:r>
            <a:r>
              <a:rPr lang="en-US" sz="1600" b="1" i="1" dirty="0">
                <a:latin typeface="+mn-lt"/>
              </a:rPr>
              <a:t>five</a:t>
            </a:r>
            <a:r>
              <a:rPr lang="en-US" sz="1600" i="1" dirty="0">
                <a:latin typeface="+mn-lt"/>
              </a:rPr>
              <a:t> and doing </a:t>
            </a:r>
            <a:r>
              <a:rPr lang="en-US" sz="1600" b="1" i="1" dirty="0">
                <a:latin typeface="+mn-lt"/>
              </a:rPr>
              <a:t>ten</a:t>
            </a:r>
            <a:r>
              <a:rPr lang="en-US" sz="1600" i="1" dirty="0">
                <a:latin typeface="+mn-lt"/>
              </a:rPr>
              <a:t>. So it's more efficient that way. And you can just pull two out with really easy but if say some are stuck together, then you can't pull five or ten out. And it would take too long to pull five or ten out since you can't hold ten in a hand if your hand is too small. </a:t>
            </a:r>
            <a:endParaRPr lang="en-US" sz="1600" i="1" dirty="0" smtClean="0">
              <a:latin typeface="+mn-lt"/>
            </a:endParaRPr>
          </a:p>
          <a:p>
            <a:pPr eaLnBrk="1" hangingPunct="1">
              <a:defRPr/>
            </a:pPr>
            <a:endParaRPr lang="en-US" altLang="en-US" sz="1600" i="1" dirty="0">
              <a:solidFill>
                <a:prstClr val="black"/>
              </a:solidFill>
              <a:latin typeface="+mn-lt"/>
            </a:endParaRPr>
          </a:p>
          <a:p>
            <a:pPr eaLnBrk="1" hangingPunct="1">
              <a:buFont typeface="Arial" pitchFamily="34" charset="0"/>
              <a:buChar char="•"/>
              <a:defRPr/>
            </a:pPr>
            <a:r>
              <a:rPr lang="en-US" altLang="en-US" sz="1600" dirty="0">
                <a:solidFill>
                  <a:prstClr val="black"/>
                </a:solidFill>
                <a:latin typeface="+mn-lt"/>
              </a:rPr>
              <a:t>Only </a:t>
            </a:r>
            <a:r>
              <a:rPr lang="en-US" altLang="en-US" sz="1600" b="1" dirty="0">
                <a:solidFill>
                  <a:prstClr val="black"/>
                </a:solidFill>
                <a:latin typeface="+mn-lt"/>
              </a:rPr>
              <a:t>essential </a:t>
            </a:r>
            <a:r>
              <a:rPr lang="en-US" altLang="en-US" sz="1600" dirty="0">
                <a:solidFill>
                  <a:prstClr val="black"/>
                </a:solidFill>
                <a:latin typeface="+mn-lt"/>
              </a:rPr>
              <a:t>topic </a:t>
            </a:r>
            <a:r>
              <a:rPr lang="en-US" altLang="en-US" sz="1600" dirty="0" smtClean="0">
                <a:solidFill>
                  <a:prstClr val="black"/>
                </a:solidFill>
                <a:latin typeface="+mn-lt"/>
              </a:rPr>
              <a:t>vocabulary</a:t>
            </a:r>
          </a:p>
        </p:txBody>
      </p:sp>
    </p:spTree>
    <p:extLst>
      <p:ext uri="{BB962C8B-B14F-4D97-AF65-F5344CB8AC3E}">
        <p14:creationId xmlns:p14="http://schemas.microsoft.com/office/powerpoint/2010/main" val="3115988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No Evidence of </a:t>
            </a:r>
            <a:r>
              <a:rPr lang="en-US" altLang="en-US" sz="400" u="sng" dirty="0" smtClean="0">
                <a:solidFill>
                  <a:prstClr val="black"/>
                </a:solidFill>
                <a:cs typeface="Arial" panose="020B0604020202020204" pitchFamily="34" charset="0"/>
              </a:rPr>
              <a:t>Vocabulary Sophistication</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dirty="0">
              <a:solidFill>
                <a:prstClr val="black"/>
              </a:solidFill>
              <a:cs typeface="Arial" panose="020B0604020202020204" pitchFamily="34" charset="0"/>
            </a:endParaRPr>
          </a:p>
          <a:p>
            <a:pPr eaLnBrk="1" hangingPunct="1">
              <a:defRPr/>
            </a:pPr>
            <a:r>
              <a:rPr lang="en-US" altLang="en-US" sz="400" i="1" dirty="0">
                <a:solidFill>
                  <a:prstClr val="black"/>
                </a:solidFill>
                <a:cs typeface="Arial" panose="020B0604020202020204" pitchFamily="34" charset="0"/>
              </a:rPr>
              <a:t>With his hands. </a:t>
            </a:r>
            <a:r>
              <a:rPr lang="en-US" altLang="en-US" sz="400" dirty="0">
                <a:solidFill>
                  <a:prstClr val="black"/>
                </a:solidFill>
                <a:cs typeface="Arial" panose="020B0604020202020204" pitchFamily="34" charset="0"/>
              </a:rPr>
              <a:t>[Long pause]</a:t>
            </a:r>
          </a:p>
          <a:p>
            <a:pPr eaLnBrk="1" hangingPunct="1">
              <a:defRPr/>
            </a:pPr>
            <a:r>
              <a:rPr lang="en-US" altLang="en-US" sz="400" dirty="0">
                <a:solidFill>
                  <a:prstClr val="black"/>
                </a:solidFill>
                <a:cs typeface="Arial" panose="020B0604020202020204" pitchFamily="34" charset="0"/>
              </a:rPr>
              <a:t>[And tell your friend why she should do it.] </a:t>
            </a:r>
          </a:p>
          <a:p>
            <a:pPr eaLnBrk="1" hangingPunct="1">
              <a:defRPr/>
            </a:pPr>
            <a:r>
              <a:rPr lang="en-US" altLang="en-US" sz="400" i="1" dirty="0">
                <a:solidFill>
                  <a:prstClr val="black"/>
                </a:solidFill>
                <a:cs typeface="Arial" panose="020B0604020202020204" pitchFamily="34" charset="0"/>
              </a:rPr>
              <a:t>Because </a:t>
            </a:r>
            <a:r>
              <a:rPr lang="en-US" altLang="en-US" sz="400" i="1" dirty="0" err="1">
                <a:solidFill>
                  <a:prstClr val="black"/>
                </a:solidFill>
                <a:cs typeface="Arial" panose="020B0604020202020204" pitchFamily="34" charset="0"/>
              </a:rPr>
              <a:t>because</a:t>
            </a:r>
            <a:r>
              <a:rPr lang="en-US" altLang="en-US" sz="400" i="1" dirty="0">
                <a:solidFill>
                  <a:prstClr val="black"/>
                </a:solidFill>
                <a:cs typeface="Arial" panose="020B0604020202020204" pitchFamily="34" charset="0"/>
              </a:rPr>
              <a:t> they be because her teeth is </a:t>
            </a:r>
            <a:r>
              <a:rPr lang="en-US" altLang="en-US" sz="400" i="1" dirty="0" err="1">
                <a:solidFill>
                  <a:prstClr val="black"/>
                </a:solidFill>
                <a:cs typeface="Arial" panose="020B0604020202020204" pitchFamily="34" charset="0"/>
              </a:rPr>
              <a:t>gonna</a:t>
            </a:r>
            <a:r>
              <a:rPr lang="en-US" altLang="en-US" sz="400" i="1" dirty="0">
                <a:solidFill>
                  <a:prstClr val="black"/>
                </a:solidFill>
                <a:cs typeface="Arial" panose="020B0604020202020204" pitchFamily="34" charset="0"/>
              </a:rPr>
              <a:t> be yellow.</a:t>
            </a:r>
          </a:p>
          <a:p>
            <a:pPr eaLnBrk="1" hangingPunct="1">
              <a:defRPr/>
            </a:pPr>
            <a:endParaRPr lang="en-US" altLang="en-US" sz="400" dirty="0">
              <a:solidFill>
                <a:prstClr val="black"/>
              </a:solidFill>
              <a:cs typeface="Arial" panose="020B0604020202020204" pitchFamily="34" charset="0"/>
            </a:endParaRPr>
          </a:p>
          <a:p>
            <a:pPr eaLnBrk="1" hangingPunct="1">
              <a:buFont typeface="Arial" pitchFamily="34" charset="0"/>
              <a:buChar char="•"/>
              <a:defRPr/>
            </a:pPr>
            <a:r>
              <a:rPr lang="en-US" altLang="en-US" sz="400" dirty="0">
                <a:solidFill>
                  <a:prstClr val="black"/>
                </a:solidFill>
                <a:cs typeface="Arial" panose="020B0604020202020204" pitchFamily="34" charset="0"/>
              </a:rPr>
              <a:t>Sentence fragments</a:t>
            </a:r>
          </a:p>
        </p:txBody>
      </p:sp>
      <p:sp>
        <p:nvSpPr>
          <p:cNvPr id="10" name="Rounded Rectangular Callout 9"/>
          <p:cNvSpPr>
            <a:spLocks noChangeArrowheads="1"/>
          </p:cNvSpPr>
          <p:nvPr/>
        </p:nvSpPr>
        <p:spPr bwMode="auto">
          <a:xfrm>
            <a:off x="3241103" y="3737211"/>
            <a:ext cx="1239379"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Emerging </a:t>
            </a:r>
            <a:r>
              <a:rPr lang="en-US" altLang="en-US" sz="400" u="sng" dirty="0" smtClean="0">
                <a:solidFill>
                  <a:prstClr val="black"/>
                </a:solidFill>
                <a:cs typeface="Arial" panose="020B0604020202020204" pitchFamily="34" charset="0"/>
              </a:rPr>
              <a:t>Vocabulary Sophistication</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dirty="0">
              <a:solidFill>
                <a:prstClr val="black"/>
              </a:solidFill>
              <a:cs typeface="Arial" panose="020B0604020202020204" pitchFamily="34" charset="0"/>
            </a:endParaRPr>
          </a:p>
          <a:p>
            <a:pPr eaLnBrk="1" hangingPunct="1">
              <a:defRPr/>
            </a:pPr>
            <a:r>
              <a:rPr lang="en-US" altLang="en-US" sz="400" i="1" dirty="0">
                <a:solidFill>
                  <a:prstClr val="black"/>
                </a:solidFill>
                <a:cs typeface="Arial" panose="020B0604020202020204" pitchFamily="34" charset="0"/>
              </a:rPr>
              <a:t>Why he should brush his teeth? Um so he doesn't get cavities neither, and he doesn't get sick, he doesn't get or he doesn't get cancer in his teeth.</a:t>
            </a:r>
            <a:r>
              <a:rPr lang="en-US" altLang="en-US" sz="400" dirty="0">
                <a:solidFill>
                  <a:prstClr val="black"/>
                </a:solidFill>
                <a:cs typeface="Arial" panose="020B0604020202020204" pitchFamily="34" charset="0"/>
              </a:rPr>
              <a:t> </a:t>
            </a:r>
          </a:p>
          <a:p>
            <a:pPr eaLnBrk="1" hangingPunct="1">
              <a:defRPr/>
            </a:pPr>
            <a:r>
              <a:rPr lang="en-US" altLang="en-US" sz="400" dirty="0">
                <a:solidFill>
                  <a:prstClr val="black"/>
                </a:solidFill>
                <a:cs typeface="Arial" panose="020B0604020202020204" pitchFamily="34" charset="0"/>
              </a:rPr>
              <a:t>[Okay. Can you explain to him how to do it?]</a:t>
            </a:r>
          </a:p>
          <a:p>
            <a:pPr eaLnBrk="1" hangingPunct="1">
              <a:defRPr/>
            </a:pPr>
            <a:r>
              <a:rPr lang="en-US" altLang="en-US" sz="400" i="1" dirty="0">
                <a:solidFill>
                  <a:prstClr val="black"/>
                </a:solidFill>
                <a:cs typeface="Arial" panose="020B0604020202020204" pitchFamily="34" charset="0"/>
              </a:rPr>
              <a:t>Yeah. You brush your teeth back and forth like that. You do it from the back to everywhere, even your what is this called? Your teeth in the back? Um and you </a:t>
            </a:r>
            <a:r>
              <a:rPr lang="en-US" altLang="en-US" sz="400" i="1" dirty="0" err="1">
                <a:solidFill>
                  <a:prstClr val="black"/>
                </a:solidFill>
                <a:cs typeface="Arial" panose="020B0604020202020204" pitchFamily="34" charset="0"/>
              </a:rPr>
              <a:t>you</a:t>
            </a:r>
            <a:r>
              <a:rPr lang="en-US" altLang="en-US" sz="400" i="1" dirty="0">
                <a:solidFill>
                  <a:prstClr val="black"/>
                </a:solidFill>
                <a:cs typeface="Arial" panose="020B0604020202020204" pitchFamily="34" charset="0"/>
              </a:rPr>
              <a:t> do it on your teeth then um from the back and from the top. Then you're done. You </a:t>
            </a:r>
            <a:r>
              <a:rPr lang="en-US" altLang="en-US" sz="400" i="1" dirty="0" err="1">
                <a:solidFill>
                  <a:prstClr val="black"/>
                </a:solidFill>
                <a:cs typeface="Arial" panose="020B0604020202020204" pitchFamily="34" charset="0"/>
              </a:rPr>
              <a:t>you</a:t>
            </a:r>
            <a:r>
              <a:rPr lang="en-US" altLang="en-US" sz="400" i="1" dirty="0">
                <a:solidFill>
                  <a:prstClr val="black"/>
                </a:solidFill>
                <a:cs typeface="Arial" panose="020B0604020202020204" pitchFamily="34" charset="0"/>
              </a:rPr>
              <a:t> get water. You put it in your mouth to spit it out and you're done.</a:t>
            </a:r>
          </a:p>
          <a:p>
            <a:pPr eaLnBrk="1" hangingPunct="1">
              <a:buFont typeface="Arial" pitchFamily="34" charset="0"/>
              <a:buChar char="•"/>
              <a:defRPr/>
            </a:pPr>
            <a:endParaRPr lang="en-US" altLang="en-US" sz="400" dirty="0">
              <a:solidFill>
                <a:prstClr val="black"/>
              </a:solidFill>
              <a:cs typeface="Arial" panose="020B0604020202020204" pitchFamily="34" charset="0"/>
            </a:endParaRPr>
          </a:p>
          <a:p>
            <a:pPr eaLnBrk="1" hangingPunct="1">
              <a:buFont typeface="Arial" pitchFamily="34" charset="0"/>
              <a:buChar char="•"/>
              <a:defRPr/>
            </a:pPr>
            <a:r>
              <a:rPr lang="en-US" altLang="en-US" sz="400" dirty="0">
                <a:solidFill>
                  <a:prstClr val="black"/>
                </a:solidFill>
                <a:cs typeface="Arial" panose="020B0604020202020204" pitchFamily="34" charset="0"/>
              </a:rPr>
              <a:t>Simple sentences</a:t>
            </a:r>
          </a:p>
        </p:txBody>
      </p:sp>
      <p:sp>
        <p:nvSpPr>
          <p:cNvPr id="12" name="Rounded Rectangular Callout 11"/>
          <p:cNvSpPr>
            <a:spLocks noChangeArrowheads="1"/>
          </p:cNvSpPr>
          <p:nvPr/>
        </p:nvSpPr>
        <p:spPr bwMode="auto">
          <a:xfrm>
            <a:off x="4753878" y="3131821"/>
            <a:ext cx="1239283" cy="121316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a:t>
            </a:r>
            <a:r>
              <a:rPr lang="en-US" altLang="en-US" sz="400" u="sng" dirty="0" smtClean="0">
                <a:solidFill>
                  <a:prstClr val="black"/>
                </a:solidFill>
                <a:cs typeface="Arial" panose="020B0604020202020204" pitchFamily="34" charset="0"/>
              </a:rPr>
              <a:t>Vocabulary Sophistication</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dirty="0">
              <a:solidFill>
                <a:prstClr val="black"/>
              </a:solidFill>
              <a:cs typeface="Arial" panose="020B0604020202020204" pitchFamily="34" charset="0"/>
            </a:endParaRPr>
          </a:p>
          <a:p>
            <a:pPr eaLnBrk="1" hangingPunct="1">
              <a:defRPr/>
            </a:pPr>
            <a:r>
              <a:rPr lang="en-US" altLang="en-US" sz="400" i="1" dirty="0">
                <a:solidFill>
                  <a:prstClr val="black"/>
                </a:solidFill>
                <a:cs typeface="Arial" panose="020B0604020202020204" pitchFamily="34" charset="0"/>
              </a:rPr>
              <a:t>You're supposed to get your toothbrush and then put some paste. Put it on your teeth and go side to side. Then put your teeth together and brush it up and down, up and down. Then </a:t>
            </a:r>
            <a:r>
              <a:rPr lang="en-US" altLang="en-US" sz="400" i="1" u="sng" dirty="0">
                <a:solidFill>
                  <a:prstClr val="black"/>
                </a:solidFill>
                <a:cs typeface="Arial" panose="020B0604020202020204" pitchFamily="34" charset="0"/>
              </a:rPr>
              <a:t>if you want to brush your tongue</a:t>
            </a:r>
            <a:r>
              <a:rPr lang="en-US" altLang="en-US" sz="400" i="1" dirty="0">
                <a:solidFill>
                  <a:prstClr val="black"/>
                </a:solidFill>
                <a:cs typeface="Arial" panose="020B0604020202020204" pitchFamily="34" charset="0"/>
              </a:rPr>
              <a:t>, brush it. And it's then put some water and spit it out. Then get your brush and take out all the paste that you were- </a:t>
            </a:r>
            <a:r>
              <a:rPr lang="en-US" altLang="en-US" sz="400" i="1" u="sng" dirty="0">
                <a:solidFill>
                  <a:prstClr val="black"/>
                </a:solidFill>
                <a:cs typeface="Arial" panose="020B0604020202020204" pitchFamily="34" charset="0"/>
              </a:rPr>
              <a:t>if there's paste </a:t>
            </a:r>
            <a:r>
              <a:rPr lang="en-US" altLang="en-US" sz="400" i="1" dirty="0">
                <a:solidFill>
                  <a:prstClr val="black"/>
                </a:solidFill>
                <a:cs typeface="Arial" panose="020B0604020202020204" pitchFamily="34" charset="0"/>
              </a:rPr>
              <a:t>then take it out. Then it it's healthy, it's helpful and it will keep you, it will keep your teeth clean. </a:t>
            </a:r>
          </a:p>
          <a:p>
            <a:pPr eaLnBrk="1" hangingPunct="1">
              <a:defRPr/>
            </a:pPr>
            <a:endParaRPr lang="en-US" altLang="en-US" sz="400" dirty="0">
              <a:solidFill>
                <a:prstClr val="black"/>
              </a:solidFill>
              <a:cs typeface="Arial" panose="020B0604020202020204" pitchFamily="34" charset="0"/>
            </a:endParaRPr>
          </a:p>
          <a:p>
            <a:pPr eaLnBrk="1" hangingPunct="1">
              <a:buFont typeface="Arial" pitchFamily="34" charset="0"/>
              <a:buChar char="•"/>
              <a:defRPr/>
            </a:pPr>
            <a:r>
              <a:rPr lang="en-US" altLang="en-US" sz="400" dirty="0">
                <a:solidFill>
                  <a:prstClr val="black"/>
                </a:solidFill>
                <a:cs typeface="Arial" panose="020B0604020202020204" pitchFamily="34" charset="0"/>
              </a:rPr>
              <a:t>Complex sentences (using only adverbial </a:t>
            </a:r>
            <a:r>
              <a:rPr lang="ja-JP" altLang="en-US" sz="400" dirty="0">
                <a:solidFill>
                  <a:prstClr val="black"/>
                </a:solidFill>
                <a:cs typeface="Arial" panose="020B0604020202020204" pitchFamily="34" charset="0"/>
              </a:rPr>
              <a:t>“</a:t>
            </a:r>
            <a:r>
              <a:rPr lang="en-US" altLang="ja-JP" sz="400" dirty="0">
                <a:solidFill>
                  <a:prstClr val="black"/>
                </a:solidFill>
                <a:cs typeface="Arial" panose="020B0604020202020204" pitchFamily="34" charset="0"/>
              </a:rPr>
              <a:t>if</a:t>
            </a:r>
            <a:r>
              <a:rPr lang="ja-JP" altLang="en-US" sz="400" dirty="0">
                <a:solidFill>
                  <a:prstClr val="black"/>
                </a:solidFill>
                <a:cs typeface="Arial" panose="020B0604020202020204" pitchFamily="34" charset="0"/>
              </a:rPr>
              <a:t>”</a:t>
            </a:r>
            <a:r>
              <a:rPr lang="en-US" altLang="ja-JP" sz="400" dirty="0">
                <a:solidFill>
                  <a:prstClr val="black"/>
                </a:solidFill>
                <a:cs typeface="Arial" panose="020B0604020202020204" pitchFamily="34" charset="0"/>
              </a:rPr>
              <a:t> clauses)</a:t>
            </a:r>
            <a:endParaRPr lang="en-US" altLang="en-US" sz="400" dirty="0">
              <a:solidFill>
                <a:prstClr val="black"/>
              </a:solidFill>
              <a:cs typeface="Arial" panose="020B0604020202020204" pitchFamily="34" charset="0"/>
            </a:endParaRPr>
          </a:p>
        </p:txBody>
      </p:sp>
      <p:sp>
        <p:nvSpPr>
          <p:cNvPr id="15" name="Rounded Rectangular Callout 14"/>
          <p:cNvSpPr>
            <a:spLocks noChangeArrowheads="1"/>
          </p:cNvSpPr>
          <p:nvPr/>
        </p:nvSpPr>
        <p:spPr bwMode="auto">
          <a:xfrm>
            <a:off x="4897462" y="3612444"/>
            <a:ext cx="1152144" cy="140328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a:t>
            </a:r>
            <a:r>
              <a:rPr lang="en-US" altLang="en-US" sz="400" u="sng" dirty="0" smtClean="0">
                <a:solidFill>
                  <a:prstClr val="black"/>
                </a:solidFill>
                <a:cs typeface="Arial" panose="020B0604020202020204" pitchFamily="34" charset="0"/>
              </a:rPr>
              <a:t>Vocabulary Sophistication</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dirty="0">
              <a:solidFill>
                <a:prstClr val="black"/>
              </a:solidFill>
              <a:cs typeface="Arial" panose="020B0604020202020204" pitchFamily="34" charset="0"/>
            </a:endParaRPr>
          </a:p>
          <a:p>
            <a:pPr eaLnBrk="1" hangingPunct="1">
              <a:defRPr/>
            </a:pPr>
            <a:r>
              <a:rPr lang="en-US" sz="400" i="1" dirty="0">
                <a:solidFill>
                  <a:prstClr val="black"/>
                </a:solidFill>
              </a:rPr>
              <a:t>First, the reason why is you don't really want to have bad teeth. And you want to know how to </a:t>
            </a:r>
            <a:r>
              <a:rPr lang="en-US" sz="400" b="1" i="1" dirty="0">
                <a:solidFill>
                  <a:prstClr val="black"/>
                </a:solidFill>
              </a:rPr>
              <a:t>brush</a:t>
            </a:r>
            <a:r>
              <a:rPr lang="en-US" sz="400" i="1" dirty="0">
                <a:solidFill>
                  <a:prstClr val="black"/>
                </a:solidFill>
              </a:rPr>
              <a:t> them by knowing that you need to take your </a:t>
            </a:r>
            <a:r>
              <a:rPr lang="en-US" sz="400" b="1" i="1" u="sng" dirty="0">
                <a:solidFill>
                  <a:prstClr val="black"/>
                </a:solidFill>
              </a:rPr>
              <a:t>toothbrush</a:t>
            </a:r>
            <a:r>
              <a:rPr lang="en-US" sz="400" i="1" dirty="0">
                <a:solidFill>
                  <a:prstClr val="black"/>
                </a:solidFill>
              </a:rPr>
              <a:t>, take the </a:t>
            </a:r>
            <a:r>
              <a:rPr lang="en-US" sz="400" b="1" i="1" u="sng" dirty="0">
                <a:solidFill>
                  <a:prstClr val="black"/>
                </a:solidFill>
              </a:rPr>
              <a:t>toothpaste</a:t>
            </a:r>
            <a:r>
              <a:rPr lang="en-US" sz="400" i="1" dirty="0">
                <a:solidFill>
                  <a:prstClr val="black"/>
                </a:solidFill>
              </a:rPr>
              <a:t>, put some toothpaste on your toothbrush, put the toothbrush in the </a:t>
            </a:r>
            <a:r>
              <a:rPr lang="en-US" sz="400" b="1" i="1" u="sng" dirty="0">
                <a:solidFill>
                  <a:prstClr val="black"/>
                </a:solidFill>
              </a:rPr>
              <a:t>sink</a:t>
            </a:r>
            <a:r>
              <a:rPr lang="en-US" sz="400" i="1" dirty="0">
                <a:solidFill>
                  <a:prstClr val="black"/>
                </a:solidFill>
              </a:rPr>
              <a:t> with </a:t>
            </a:r>
            <a:r>
              <a:rPr lang="en-US" sz="400" b="1" i="1" dirty="0">
                <a:solidFill>
                  <a:prstClr val="black"/>
                </a:solidFill>
              </a:rPr>
              <a:t>water</a:t>
            </a:r>
            <a:r>
              <a:rPr lang="en-US" sz="400" i="1" dirty="0">
                <a:solidFill>
                  <a:prstClr val="black"/>
                </a:solidFill>
              </a:rPr>
              <a:t> on and then you must go put it on your teeth and start </a:t>
            </a:r>
            <a:r>
              <a:rPr lang="en-US" sz="400" b="1" i="1" u="sng" dirty="0">
                <a:solidFill>
                  <a:prstClr val="black"/>
                </a:solidFill>
              </a:rPr>
              <a:t>scrubbing</a:t>
            </a:r>
            <a:r>
              <a:rPr lang="en-US" sz="400" i="1" dirty="0">
                <a:solidFill>
                  <a:prstClr val="black"/>
                </a:solidFill>
              </a:rPr>
              <a:t> every single teeth, every single piece of your teeth, but then you get to do something even </a:t>
            </a:r>
            <a:r>
              <a:rPr lang="en-US" sz="400" i="1" dirty="0" err="1">
                <a:solidFill>
                  <a:prstClr val="black"/>
                </a:solidFill>
              </a:rPr>
              <a:t>funner</a:t>
            </a:r>
            <a:r>
              <a:rPr lang="en-US" sz="400" i="1" dirty="0">
                <a:solidFill>
                  <a:prstClr val="black"/>
                </a:solidFill>
              </a:rPr>
              <a:t> with the other hand. You scoop up a glass of water and then you put it in your </a:t>
            </a:r>
            <a:r>
              <a:rPr lang="en-US" sz="400" b="1" i="1" dirty="0">
                <a:solidFill>
                  <a:prstClr val="black"/>
                </a:solidFill>
              </a:rPr>
              <a:t>mouth</a:t>
            </a:r>
            <a:r>
              <a:rPr lang="en-US" sz="400" i="1" dirty="0">
                <a:solidFill>
                  <a:prstClr val="black"/>
                </a:solidFill>
              </a:rPr>
              <a:t>. You </a:t>
            </a:r>
            <a:r>
              <a:rPr lang="en-US" sz="400" b="1" i="1" u="sng" dirty="0">
                <a:solidFill>
                  <a:prstClr val="black"/>
                </a:solidFill>
              </a:rPr>
              <a:t>gargle</a:t>
            </a:r>
            <a:r>
              <a:rPr lang="en-US" sz="400" i="1" dirty="0">
                <a:solidFill>
                  <a:prstClr val="black"/>
                </a:solidFill>
              </a:rPr>
              <a:t> and then you </a:t>
            </a:r>
            <a:r>
              <a:rPr lang="en-US" sz="400" b="1" i="1" u="sng" dirty="0">
                <a:solidFill>
                  <a:prstClr val="black"/>
                </a:solidFill>
              </a:rPr>
              <a:t>spit</a:t>
            </a:r>
            <a:r>
              <a:rPr lang="en-US" sz="400" i="1" dirty="0">
                <a:solidFill>
                  <a:prstClr val="black"/>
                </a:solidFill>
              </a:rPr>
              <a:t> three times with that only one water, gargle, and now... </a:t>
            </a:r>
            <a:r>
              <a:rPr lang="en-US" sz="400" dirty="0">
                <a:solidFill>
                  <a:prstClr val="black"/>
                </a:solidFill>
              </a:rPr>
              <a:t>[Trails off]</a:t>
            </a:r>
          </a:p>
        </p:txBody>
      </p:sp>
      <p:sp>
        <p:nvSpPr>
          <p:cNvPr id="16" name="Rounded Rectangular Callout 15"/>
          <p:cNvSpPr>
            <a:spLocks noChangeArrowheads="1"/>
          </p:cNvSpPr>
          <p:nvPr/>
        </p:nvSpPr>
        <p:spPr bwMode="auto">
          <a:xfrm>
            <a:off x="6370376" y="2962486"/>
            <a:ext cx="1152144" cy="128157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solidFill>
                  <a:prstClr val="black"/>
                </a:solidFill>
                <a:ea typeface="ＭＳ Ｐゴシック" charset="-128"/>
              </a:rPr>
              <a:t>Controlled </a:t>
            </a:r>
            <a:r>
              <a:rPr lang="en-US" altLang="en-US" sz="400" u="sng" dirty="0" smtClean="0">
                <a:solidFill>
                  <a:prstClr val="black"/>
                </a:solidFill>
                <a:ea typeface="ＭＳ Ｐゴシック" charset="-128"/>
              </a:rPr>
              <a:t>Vocabulary Sophistication </a:t>
            </a:r>
            <a:r>
              <a:rPr lang="en-US" altLang="en-US" sz="400" u="sng" dirty="0">
                <a:solidFill>
                  <a:prstClr val="black"/>
                </a:solidFill>
                <a:ea typeface="ＭＳ Ｐゴシック" charset="-128"/>
              </a:rPr>
              <a:t>(EO/P):</a:t>
            </a:r>
          </a:p>
          <a:p>
            <a:pPr>
              <a:defRPr/>
            </a:pPr>
            <a:endParaRPr lang="en-US" altLang="en-US" sz="400" u="sng" dirty="0">
              <a:solidFill>
                <a:prstClr val="black"/>
              </a:solidFill>
              <a:ea typeface="ＭＳ Ｐゴシック" charset="-128"/>
            </a:endParaRPr>
          </a:p>
          <a:p>
            <a:pPr>
              <a:defRPr/>
            </a:pPr>
            <a:r>
              <a:rPr lang="en-US" sz="400" i="1" dirty="0">
                <a:solidFill>
                  <a:srgbClr val="000000"/>
                </a:solidFill>
                <a:ea typeface="Lucida Grande"/>
                <a:cs typeface="Lucida Grande"/>
              </a:rPr>
              <a:t>You should do it because you want your teeth to have no </a:t>
            </a:r>
            <a:r>
              <a:rPr lang="en-US" sz="400" b="1" i="1" u="sng" dirty="0">
                <a:solidFill>
                  <a:srgbClr val="000000"/>
                </a:solidFill>
                <a:ea typeface="Lucida Grande"/>
                <a:cs typeface="Lucida Grande"/>
              </a:rPr>
              <a:t>cavities</a:t>
            </a:r>
            <a:r>
              <a:rPr lang="en-US" sz="400" i="1" dirty="0">
                <a:solidFill>
                  <a:srgbClr val="000000"/>
                </a:solidFill>
                <a:ea typeface="Lucida Grande"/>
                <a:cs typeface="Lucida Grande"/>
              </a:rPr>
              <a:t>. And as you get older, your parents won't help you. </a:t>
            </a:r>
          </a:p>
          <a:p>
            <a:pPr>
              <a:defRPr/>
            </a:pPr>
            <a:r>
              <a:rPr lang="en-US" sz="400" dirty="0">
                <a:solidFill>
                  <a:srgbClr val="000000"/>
                </a:solidFill>
                <a:ea typeface="Lucida Grande"/>
                <a:cs typeface="Lucida Grande"/>
              </a:rPr>
              <a:t>[Now can you tell her how to do it because she doesn't know how?]  </a:t>
            </a:r>
          </a:p>
          <a:p>
            <a:pPr>
              <a:defRPr/>
            </a:pPr>
            <a:r>
              <a:rPr lang="en-US" sz="400" i="1" dirty="0">
                <a:solidFill>
                  <a:srgbClr val="000000"/>
                </a:solidFill>
                <a:ea typeface="Lucida Grande"/>
                <a:cs typeface="Lucida Grande"/>
              </a:rPr>
              <a:t>You </a:t>
            </a:r>
            <a:r>
              <a:rPr lang="en-US" sz="400" b="1" i="1" dirty="0">
                <a:solidFill>
                  <a:srgbClr val="000000"/>
                </a:solidFill>
                <a:ea typeface="Lucida Grande"/>
                <a:cs typeface="Lucida Grande"/>
              </a:rPr>
              <a:t>brush</a:t>
            </a:r>
            <a:r>
              <a:rPr lang="en-US" sz="400" i="1" dirty="0">
                <a:solidFill>
                  <a:srgbClr val="000000"/>
                </a:solidFill>
                <a:ea typeface="Lucida Grande"/>
                <a:cs typeface="Lucida Grande"/>
              </a:rPr>
              <a:t> it like this. And then when you're done brushing it, you just </a:t>
            </a:r>
            <a:r>
              <a:rPr lang="en-US" sz="400" b="1" i="1" u="sng" dirty="0">
                <a:solidFill>
                  <a:srgbClr val="000000"/>
                </a:solidFill>
                <a:ea typeface="Lucida Grande"/>
                <a:cs typeface="Lucida Grande"/>
              </a:rPr>
              <a:t>rinse</a:t>
            </a:r>
            <a:r>
              <a:rPr lang="en-US" sz="400" i="1" dirty="0">
                <a:solidFill>
                  <a:srgbClr val="000000"/>
                </a:solidFill>
                <a:ea typeface="Lucida Grande"/>
                <a:cs typeface="Lucida Grande"/>
              </a:rPr>
              <a:t> it out. And then if you have </a:t>
            </a:r>
            <a:r>
              <a:rPr lang="en-US" sz="400" b="1" i="1" u="sng" dirty="0">
                <a:solidFill>
                  <a:srgbClr val="000000"/>
                </a:solidFill>
                <a:ea typeface="Lucida Grande"/>
                <a:cs typeface="Lucida Grande"/>
              </a:rPr>
              <a:t>fluoride</a:t>
            </a:r>
            <a:r>
              <a:rPr lang="en-US" sz="400" i="1" dirty="0">
                <a:solidFill>
                  <a:srgbClr val="000000"/>
                </a:solidFill>
                <a:ea typeface="Lucida Grande"/>
                <a:cs typeface="Lucida Grande"/>
              </a:rPr>
              <a:t>, you do it.</a:t>
            </a:r>
          </a:p>
          <a:p>
            <a:pPr>
              <a:defRPr/>
            </a:pPr>
            <a:endParaRPr lang="en-US" sz="400" dirty="0">
              <a:solidFill>
                <a:prstClr val="black"/>
              </a:solidFill>
              <a:ea typeface="ＭＳ Ｐゴシック" charset="-128"/>
            </a:endParaRPr>
          </a:p>
          <a:p>
            <a:pPr>
              <a:buFont typeface="Arial" pitchFamily="34" charset="0"/>
              <a:buChar char="•"/>
              <a:defRPr/>
            </a:pPr>
            <a:r>
              <a:rPr lang="en-US" altLang="en-US" sz="400" dirty="0">
                <a:solidFill>
                  <a:prstClr val="black"/>
                </a:solidFill>
                <a:ea typeface="ＭＳ Ｐゴシック" charset="-128"/>
              </a:rPr>
              <a:t>Use of topic vocabulary </a:t>
            </a:r>
            <a:r>
              <a:rPr lang="en-US" altLang="en-US" sz="400" b="1" u="sng" dirty="0">
                <a:solidFill>
                  <a:prstClr val="black"/>
                </a:solidFill>
                <a:ea typeface="ＭＳ Ｐゴシック" charset="-128"/>
              </a:rPr>
              <a:t>beyond</a:t>
            </a:r>
            <a:r>
              <a:rPr lang="en-US" altLang="en-US" sz="400" dirty="0">
                <a:solidFill>
                  <a:prstClr val="black"/>
                </a:solidFill>
                <a:ea typeface="ＭＳ Ｐゴシック" charset="-128"/>
              </a:rPr>
              <a:t> the </a:t>
            </a:r>
            <a:r>
              <a:rPr lang="en-US" altLang="en-US" sz="400" b="1" dirty="0">
                <a:solidFill>
                  <a:prstClr val="black"/>
                </a:solidFill>
                <a:ea typeface="ＭＳ Ｐゴシック" charset="-128"/>
              </a:rPr>
              <a:t>essential,</a:t>
            </a:r>
            <a:r>
              <a:rPr lang="en-US" altLang="en-US" sz="400" dirty="0">
                <a:solidFill>
                  <a:prstClr val="black"/>
                </a:solidFill>
                <a:ea typeface="ＭＳ Ｐゴシック" charset="-128"/>
              </a:rPr>
              <a:t> including technical vocabulary</a:t>
            </a:r>
            <a:endParaRPr lang="en-US" sz="400" i="1" dirty="0">
              <a:solidFill>
                <a:prstClr val="black"/>
              </a:solidFill>
              <a:ea typeface="ＭＳ Ｐゴシック" charset="-128"/>
            </a:endParaRPr>
          </a:p>
        </p:txBody>
      </p:sp>
      <p:sp>
        <p:nvSpPr>
          <p:cNvPr id="17" name="Rounded Rectangular Callout 16"/>
          <p:cNvSpPr>
            <a:spLocks noChangeArrowheads="1"/>
          </p:cNvSpPr>
          <p:nvPr/>
        </p:nvSpPr>
        <p:spPr bwMode="auto">
          <a:xfrm>
            <a:off x="1884263" y="4700336"/>
            <a:ext cx="1152144" cy="6307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No Evidence of </a:t>
            </a:r>
            <a:r>
              <a:rPr lang="en-US" altLang="en-US" sz="400" u="sng" dirty="0" smtClean="0">
                <a:solidFill>
                  <a:prstClr val="black"/>
                </a:solidFill>
                <a:cs typeface="Arial" panose="020B0604020202020204" pitchFamily="34" charset="0"/>
              </a:rPr>
              <a:t>Vocabulary Sophistication </a:t>
            </a:r>
            <a:r>
              <a:rPr lang="en-US" altLang="en-US" sz="400" u="sng" dirty="0">
                <a:solidFill>
                  <a:prstClr val="black"/>
                </a:solidFill>
                <a:cs typeface="Arial" panose="020B0604020202020204" pitchFamily="34" charset="0"/>
              </a:rPr>
              <a:t>(EO/P)</a:t>
            </a:r>
            <a:r>
              <a:rPr lang="en-US" altLang="en-US" sz="400" dirty="0">
                <a:solidFill>
                  <a:prstClr val="black"/>
                </a:solidFill>
                <a:cs typeface="Arial" panose="020B0604020202020204" pitchFamily="34" charset="0"/>
              </a:rPr>
              <a:t>:</a:t>
            </a:r>
          </a:p>
          <a:p>
            <a:pPr eaLnBrk="1" hangingPunct="1">
              <a:defRPr/>
            </a:pPr>
            <a:endParaRPr lang="en-US" altLang="en-US" sz="400" dirty="0">
              <a:solidFill>
                <a:prstClr val="black"/>
              </a:solidFill>
              <a:cs typeface="Arial" panose="020B0604020202020204" pitchFamily="34" charset="0"/>
            </a:endParaRPr>
          </a:p>
          <a:p>
            <a:pPr eaLnBrk="1" hangingPunct="1">
              <a:defRPr/>
            </a:pPr>
            <a:r>
              <a:rPr lang="en-US" sz="400" i="1" dirty="0">
                <a:solidFill>
                  <a:prstClr val="black"/>
                </a:solidFill>
              </a:rPr>
              <a:t>However his parents does it, he should do it. Then his parents should teach him how to do it. That's what I should tell him. </a:t>
            </a:r>
          </a:p>
        </p:txBody>
      </p:sp>
      <p:sp>
        <p:nvSpPr>
          <p:cNvPr id="18" name="Rounded Rectangular Callout 17"/>
          <p:cNvSpPr>
            <a:spLocks noChangeArrowheads="1"/>
          </p:cNvSpPr>
          <p:nvPr/>
        </p:nvSpPr>
        <p:spPr bwMode="auto">
          <a:xfrm>
            <a:off x="3384783"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Emerging Vocabulary Sophistication</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dirty="0">
              <a:solidFill>
                <a:prstClr val="black"/>
              </a:solidFill>
              <a:cs typeface="Arial" panose="020B0604020202020204" pitchFamily="34" charset="0"/>
            </a:endParaRPr>
          </a:p>
          <a:p>
            <a:pPr eaLnBrk="1" hangingPunct="1">
              <a:defRPr/>
            </a:pPr>
            <a:r>
              <a:rPr lang="en-US" sz="400" i="1" dirty="0">
                <a:solidFill>
                  <a:prstClr val="black"/>
                </a:solidFill>
              </a:rPr>
              <a:t>Because it can make your teeth very bad, and it's like they'll fall apart. </a:t>
            </a:r>
            <a:r>
              <a:rPr lang="en-US" sz="400" dirty="0">
                <a:solidFill>
                  <a:prstClr val="black"/>
                </a:solidFill>
              </a:rPr>
              <a:t>[Okay, and how?] </a:t>
            </a:r>
          </a:p>
          <a:p>
            <a:pPr eaLnBrk="1" hangingPunct="1">
              <a:defRPr/>
            </a:pPr>
            <a:r>
              <a:rPr lang="en-US" sz="400" i="1" dirty="0">
                <a:solidFill>
                  <a:prstClr val="black"/>
                </a:solidFill>
              </a:rPr>
              <a:t>Because if you don't </a:t>
            </a:r>
            <a:r>
              <a:rPr lang="en-US" sz="400" b="1" i="1" dirty="0">
                <a:solidFill>
                  <a:prstClr val="black"/>
                </a:solidFill>
              </a:rPr>
              <a:t>brush</a:t>
            </a:r>
            <a:r>
              <a:rPr lang="en-US" sz="400" i="1" dirty="0">
                <a:solidFill>
                  <a:prstClr val="black"/>
                </a:solidFill>
              </a:rPr>
              <a:t> your teeth, there's </a:t>
            </a:r>
            <a:r>
              <a:rPr lang="en-US" sz="400" b="1" i="1" dirty="0">
                <a:solidFill>
                  <a:prstClr val="black"/>
                </a:solidFill>
              </a:rPr>
              <a:t>germs</a:t>
            </a:r>
            <a:r>
              <a:rPr lang="en-US" sz="400" i="1" dirty="0">
                <a:solidFill>
                  <a:prstClr val="black"/>
                </a:solidFill>
              </a:rPr>
              <a:t> on everywhere on your teeth, in your </a:t>
            </a:r>
            <a:r>
              <a:rPr lang="en-US" sz="400" b="1" i="1" dirty="0">
                <a:solidFill>
                  <a:prstClr val="black"/>
                </a:solidFill>
              </a:rPr>
              <a:t>mouth</a:t>
            </a:r>
            <a:r>
              <a:rPr lang="en-US" sz="400" i="1" dirty="0">
                <a:solidFill>
                  <a:prstClr val="black"/>
                </a:solidFill>
              </a:rPr>
              <a:t>. </a:t>
            </a:r>
          </a:p>
          <a:p>
            <a:pPr eaLnBrk="1" hangingPunct="1">
              <a:defRPr/>
            </a:pPr>
            <a:r>
              <a:rPr lang="en-US" sz="400" dirty="0">
                <a:solidFill>
                  <a:prstClr val="black"/>
                </a:solidFill>
              </a:rPr>
              <a:t>[And can you explain to him how to do it because he doesn't know how?] </a:t>
            </a:r>
          </a:p>
          <a:p>
            <a:pPr eaLnBrk="1" hangingPunct="1">
              <a:defRPr/>
            </a:pPr>
            <a:r>
              <a:rPr lang="en-US" sz="400" i="1" dirty="0">
                <a:solidFill>
                  <a:prstClr val="black"/>
                </a:solidFill>
              </a:rPr>
              <a:t>On the side, on the front of your teeth, on top, and on the bottom. </a:t>
            </a:r>
          </a:p>
        </p:txBody>
      </p:sp>
      <p:sp>
        <p:nvSpPr>
          <p:cNvPr id="4" name="Rectangle 3"/>
          <p:cNvSpPr/>
          <p:nvPr/>
        </p:nvSpPr>
        <p:spPr>
          <a:xfrm>
            <a:off x="532946" y="1096159"/>
            <a:ext cx="7624328" cy="1200329"/>
          </a:xfrm>
          <a:prstGeom prst="rect">
            <a:avLst/>
          </a:prstGeom>
        </p:spPr>
        <p:txBody>
          <a:bodyPr wrap="square">
            <a:spAutoFit/>
          </a:bodyPr>
          <a:lstStyle/>
          <a:p>
            <a:pPr marL="285750" indent="-285750">
              <a:buFont typeface="Arial"/>
              <a:buChar char="•"/>
            </a:pPr>
            <a:r>
              <a:rPr lang="en-US" dirty="0">
                <a:solidFill>
                  <a:prstClr val="black"/>
                </a:solidFill>
                <a:ea typeface="ＭＳ Ｐゴシック" charset="-128"/>
              </a:rPr>
              <a:t>Along the progression, children’s word choices moved from including only basic topic-related vocabulary to increasing technical (including specialized/content-specific) vocabulary and vivid vocabulary words, which enliven an explanation or evoke an </a:t>
            </a:r>
            <a:r>
              <a:rPr lang="en-US" dirty="0" smtClean="0">
                <a:solidFill>
                  <a:prstClr val="black"/>
                </a:solidFill>
                <a:ea typeface="ＭＳ Ｐゴシック" charset="-128"/>
              </a:rPr>
              <a:t>image </a:t>
            </a:r>
            <a:endParaRPr lang="en-US" dirty="0">
              <a:solidFill>
                <a:prstClr val="black"/>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751733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6" y="2563765"/>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730501" y="1041400"/>
            <a:ext cx="5816599" cy="3592520"/>
          </a:xfrm>
          <a:prstGeom prst="wedgeRoundRectCallout">
            <a:avLst>
              <a:gd name="adj1" fmla="val -6383"/>
              <a:gd name="adj2" fmla="val 7034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solidFill>
                  <a:prstClr val="black"/>
                </a:solidFill>
                <a:latin typeface="+mn-lt"/>
              </a:rPr>
              <a:t>Developing </a:t>
            </a:r>
            <a:r>
              <a:rPr lang="en-US" altLang="en-US" sz="1700" u="sng" dirty="0" smtClean="0">
                <a:solidFill>
                  <a:prstClr val="black"/>
                </a:solidFill>
                <a:latin typeface="+mn-lt"/>
              </a:rPr>
              <a:t>Vocabulary </a:t>
            </a:r>
            <a:r>
              <a:rPr lang="en-US" altLang="en-US" sz="1700" u="sng" dirty="0">
                <a:solidFill>
                  <a:prstClr val="black"/>
                </a:solidFill>
                <a:latin typeface="+mn-lt"/>
              </a:rPr>
              <a:t>Sophistication (EL)</a:t>
            </a:r>
            <a:r>
              <a:rPr lang="en-US" altLang="en-US" sz="1700" dirty="0" smtClean="0">
                <a:solidFill>
                  <a:prstClr val="black"/>
                </a:solidFill>
                <a:latin typeface="+mn-lt"/>
              </a:rPr>
              <a:t>:</a:t>
            </a:r>
          </a:p>
          <a:p>
            <a:pPr eaLnBrk="1" hangingPunct="1">
              <a:defRPr/>
            </a:pPr>
            <a:endParaRPr lang="en-US" altLang="en-US" sz="1700" dirty="0">
              <a:solidFill>
                <a:prstClr val="black"/>
              </a:solidFill>
              <a:latin typeface="+mn-lt"/>
            </a:endParaRPr>
          </a:p>
          <a:p>
            <a:pPr eaLnBrk="1" hangingPunct="1">
              <a:defRPr/>
            </a:pPr>
            <a:r>
              <a:rPr lang="en-US" sz="1700" i="1" dirty="0">
                <a:latin typeface="+mn-lt"/>
              </a:rPr>
              <a:t>We can use the cubes by using our fingers. And we could use them for we could get better our </a:t>
            </a:r>
            <a:r>
              <a:rPr lang="en-US" sz="1700" b="1" i="1" dirty="0">
                <a:latin typeface="+mn-lt"/>
              </a:rPr>
              <a:t>counting</a:t>
            </a:r>
            <a:r>
              <a:rPr lang="en-US" sz="1700" i="1" dirty="0">
                <a:latin typeface="+mn-lt"/>
              </a:rPr>
              <a:t> and having more </a:t>
            </a:r>
            <a:r>
              <a:rPr lang="en-US" sz="1700" b="1" i="1" dirty="0">
                <a:latin typeface="+mn-lt"/>
              </a:rPr>
              <a:t>numbers</a:t>
            </a:r>
            <a:r>
              <a:rPr lang="en-US" sz="1700" i="1" dirty="0">
                <a:latin typeface="+mn-lt"/>
              </a:rPr>
              <a:t> in your head. And they could help you counting sometimes if you don't know you could get some teachers something else for you could find out which number is it. And it could help you </a:t>
            </a:r>
            <a:r>
              <a:rPr lang="en-US" sz="1700" b="1" i="1" u="sng" dirty="0">
                <a:latin typeface="+mn-lt"/>
              </a:rPr>
              <a:t>subtract</a:t>
            </a:r>
            <a:r>
              <a:rPr lang="en-US" sz="1700" i="1" dirty="0">
                <a:latin typeface="+mn-lt"/>
              </a:rPr>
              <a:t> and take away. </a:t>
            </a:r>
            <a:endParaRPr lang="en-US" sz="1700" i="1" dirty="0" smtClean="0">
              <a:latin typeface="+mn-lt"/>
            </a:endParaRPr>
          </a:p>
          <a:p>
            <a:pPr eaLnBrk="1" hangingPunct="1">
              <a:defRPr/>
            </a:pPr>
            <a:endParaRPr lang="en-US" altLang="en-US" sz="1700" dirty="0">
              <a:solidFill>
                <a:prstClr val="black"/>
              </a:solidFill>
              <a:latin typeface="+mn-lt"/>
            </a:endParaRPr>
          </a:p>
          <a:p>
            <a:pPr marL="285750" indent="-285750" eaLnBrk="1" hangingPunct="1">
              <a:buFont typeface="Arial"/>
              <a:buChar char="•"/>
              <a:defRPr/>
            </a:pPr>
            <a:r>
              <a:rPr lang="en-US" altLang="en-US" sz="1700" dirty="0" smtClean="0">
                <a:solidFill>
                  <a:prstClr val="black"/>
                </a:solidFill>
                <a:latin typeface="+mn-lt"/>
              </a:rPr>
              <a:t>Use of minimal topic vocabulary </a:t>
            </a:r>
            <a:r>
              <a:rPr lang="en-US" altLang="en-US" sz="1700" b="1" u="sng" dirty="0" smtClean="0">
                <a:solidFill>
                  <a:prstClr val="black"/>
                </a:solidFill>
                <a:latin typeface="+mn-lt"/>
              </a:rPr>
              <a:t>beyond</a:t>
            </a:r>
            <a:r>
              <a:rPr lang="en-US" altLang="en-US" sz="1700" b="1" dirty="0" smtClean="0">
                <a:solidFill>
                  <a:prstClr val="black"/>
                </a:solidFill>
                <a:latin typeface="+mn-lt"/>
              </a:rPr>
              <a:t> the essential</a:t>
            </a:r>
            <a:endParaRPr lang="en-US" altLang="en-US" sz="1700" b="1" dirty="0">
              <a:solidFill>
                <a:prstClr val="black"/>
              </a:solidFill>
              <a:latin typeface="+mn-lt"/>
            </a:endParaRPr>
          </a:p>
          <a:p>
            <a:pPr eaLnBrk="1" hangingPunct="1">
              <a:defRPr/>
            </a:pPr>
            <a:endParaRPr lang="en-US" altLang="en-US" sz="1700" dirty="0">
              <a:solidFill>
                <a:prstClr val="black"/>
              </a:solidFill>
              <a:latin typeface="+mn-lt"/>
            </a:endParaRPr>
          </a:p>
        </p:txBody>
      </p:sp>
      <p:sp>
        <p:nvSpPr>
          <p:cNvPr id="16" name="Rounded Rectangular Callout 15"/>
          <p:cNvSpPr>
            <a:spLocks noChangeArrowheads="1"/>
          </p:cNvSpPr>
          <p:nvPr/>
        </p:nvSpPr>
        <p:spPr bwMode="auto">
          <a:xfrm>
            <a:off x="2730501" y="1289750"/>
            <a:ext cx="5816600" cy="3519800"/>
          </a:xfrm>
          <a:prstGeom prst="wedgeRoundRectCallout">
            <a:avLst>
              <a:gd name="adj1" fmla="val -2353"/>
              <a:gd name="adj2" fmla="val 6622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mn-lt"/>
              </a:rPr>
              <a:t>Developing Vocabulary </a:t>
            </a:r>
            <a:r>
              <a:rPr lang="en-US" altLang="en-US" sz="1600" u="sng" dirty="0">
                <a:solidFill>
                  <a:prstClr val="black"/>
                </a:solidFill>
                <a:latin typeface="+mn-lt"/>
              </a:rPr>
              <a:t>Sophistication (EO/P</a:t>
            </a:r>
            <a:r>
              <a:rPr lang="en-US" altLang="en-US" sz="1600" u="sng" dirty="0" smtClean="0">
                <a:solidFill>
                  <a:prstClr val="black"/>
                </a:solidFill>
                <a:latin typeface="+mn-lt"/>
              </a:rPr>
              <a:t>)</a:t>
            </a:r>
            <a:r>
              <a:rPr lang="en-US" altLang="en-US" sz="1600" dirty="0" smtClean="0">
                <a:solidFill>
                  <a:prstClr val="black"/>
                </a:solidFill>
                <a:latin typeface="+mn-lt"/>
              </a:rPr>
              <a:t>:</a:t>
            </a:r>
          </a:p>
          <a:p>
            <a:pPr eaLnBrk="1" hangingPunct="1">
              <a:defRPr/>
            </a:pPr>
            <a:endParaRPr lang="en-US" altLang="en-US" sz="1600" dirty="0">
              <a:solidFill>
                <a:prstClr val="black"/>
              </a:solidFill>
              <a:latin typeface="+mn-lt"/>
            </a:endParaRPr>
          </a:p>
          <a:p>
            <a:pPr eaLnBrk="1" hangingPunct="1">
              <a:defRPr/>
            </a:pPr>
            <a:r>
              <a:rPr lang="en-US" sz="1600" i="1" dirty="0">
                <a:latin typeface="+mn-lt"/>
              </a:rPr>
              <a:t>If you know how to </a:t>
            </a:r>
            <a:r>
              <a:rPr lang="en-US" sz="1600" b="1" i="1" dirty="0">
                <a:latin typeface="+mn-lt"/>
              </a:rPr>
              <a:t>count</a:t>
            </a:r>
            <a:r>
              <a:rPr lang="en-US" sz="1600" i="1" dirty="0">
                <a:latin typeface="+mn-lt"/>
              </a:rPr>
              <a:t> </a:t>
            </a:r>
            <a:r>
              <a:rPr lang="en-US" sz="1600" b="1" i="1" u="sng" dirty="0">
                <a:latin typeface="+mn-lt"/>
              </a:rPr>
              <a:t>by tens</a:t>
            </a:r>
            <a:r>
              <a:rPr lang="en-US" sz="1600" i="1" dirty="0">
                <a:latin typeface="+mn-lt"/>
              </a:rPr>
              <a:t>, you can put </a:t>
            </a:r>
            <a:r>
              <a:rPr lang="en-US" sz="1600" b="1" i="1" dirty="0">
                <a:latin typeface="+mn-lt"/>
              </a:rPr>
              <a:t>ten</a:t>
            </a:r>
            <a:r>
              <a:rPr lang="en-US" sz="1600" i="1" dirty="0">
                <a:latin typeface="+mn-lt"/>
              </a:rPr>
              <a:t> </a:t>
            </a:r>
            <a:r>
              <a:rPr lang="en-US" sz="1600" b="1" i="1" dirty="0">
                <a:latin typeface="+mn-lt"/>
              </a:rPr>
              <a:t>blocks</a:t>
            </a:r>
            <a:r>
              <a:rPr lang="en-US" sz="1600" i="1" dirty="0">
                <a:latin typeface="+mn-lt"/>
              </a:rPr>
              <a:t>. You can put ten of those blocks and make a one strip, and then you keep on making them until you are until you run out. And then you go </a:t>
            </a:r>
            <a:r>
              <a:rPr lang="en-US" sz="1600" b="1" i="1" dirty="0">
                <a:latin typeface="+mn-lt"/>
              </a:rPr>
              <a:t>ten, twenty, thirty, forty, fifty</a:t>
            </a:r>
            <a:r>
              <a:rPr lang="en-US" sz="1600" i="1" dirty="0">
                <a:latin typeface="+mn-lt"/>
              </a:rPr>
              <a:t>. </a:t>
            </a:r>
            <a:endParaRPr lang="en-US" sz="1600" i="1" dirty="0" smtClean="0">
              <a:latin typeface="+mn-lt"/>
            </a:endParaRPr>
          </a:p>
          <a:p>
            <a:pPr eaLnBrk="1" hangingPunct="1">
              <a:defRPr/>
            </a:pPr>
            <a:r>
              <a:rPr lang="en-US" sz="1600" dirty="0" smtClean="0">
                <a:latin typeface="+mn-lt"/>
              </a:rPr>
              <a:t>[And </a:t>
            </a:r>
            <a:r>
              <a:rPr lang="en-US" sz="1600" dirty="0">
                <a:latin typeface="+mn-lt"/>
              </a:rPr>
              <a:t>can you tell her why that way helps</a:t>
            </a:r>
            <a:r>
              <a:rPr lang="en-US" sz="1600" dirty="0" smtClean="0">
                <a:latin typeface="+mn-lt"/>
              </a:rPr>
              <a:t>?]</a:t>
            </a:r>
          </a:p>
          <a:p>
            <a:pPr eaLnBrk="1" hangingPunct="1">
              <a:defRPr/>
            </a:pPr>
            <a:r>
              <a:rPr lang="en-US" sz="1600" i="1" dirty="0" smtClean="0">
                <a:latin typeface="+mn-lt"/>
              </a:rPr>
              <a:t>It's </a:t>
            </a:r>
            <a:r>
              <a:rPr lang="en-US" sz="1600" i="1" dirty="0">
                <a:latin typeface="+mn-lt"/>
              </a:rPr>
              <a:t>easy because you can just go ten, twenty, thirty, forty, fifty and not have to </a:t>
            </a:r>
            <a:r>
              <a:rPr lang="en-US" sz="1600" b="1" i="1" u="sng" dirty="0">
                <a:latin typeface="+mn-lt"/>
              </a:rPr>
              <a:t>add</a:t>
            </a:r>
            <a:r>
              <a:rPr lang="en-US" sz="1600" i="1" dirty="0">
                <a:latin typeface="+mn-lt"/>
              </a:rPr>
              <a:t> some other </a:t>
            </a:r>
            <a:r>
              <a:rPr lang="en-US" sz="1600" b="1" i="1" dirty="0">
                <a:latin typeface="+mn-lt"/>
              </a:rPr>
              <a:t>numbers</a:t>
            </a:r>
            <a:r>
              <a:rPr lang="en-US" sz="1600" i="1" dirty="0">
                <a:latin typeface="+mn-lt"/>
              </a:rPr>
              <a:t>. And so that's my easy strategy</a:t>
            </a:r>
            <a:r>
              <a:rPr lang="en-US" sz="1600" i="1" dirty="0" smtClean="0">
                <a:latin typeface="+mn-lt"/>
              </a:rPr>
              <a:t>.</a:t>
            </a:r>
          </a:p>
          <a:p>
            <a:pPr eaLnBrk="1" hangingPunct="1">
              <a:defRPr/>
            </a:pPr>
            <a:endParaRPr lang="en-US" sz="1600" dirty="0">
              <a:latin typeface="+mn-lt"/>
            </a:endParaRPr>
          </a:p>
          <a:p>
            <a:pPr marL="285750" indent="-285750" eaLnBrk="1" hangingPunct="1">
              <a:buFont typeface="Arial"/>
              <a:buChar char="•"/>
              <a:defRPr/>
            </a:pPr>
            <a:r>
              <a:rPr lang="en-US" sz="1600" dirty="0" smtClean="0">
                <a:latin typeface="+mn-lt"/>
              </a:rPr>
              <a:t>Use of some topic vocabulary </a:t>
            </a:r>
            <a:r>
              <a:rPr lang="en-US" sz="1600" b="1" u="sng" dirty="0" smtClean="0">
                <a:latin typeface="+mn-lt"/>
              </a:rPr>
              <a:t>beyond</a:t>
            </a:r>
            <a:r>
              <a:rPr lang="en-US" sz="1600" b="1" dirty="0" smtClean="0">
                <a:latin typeface="+mn-lt"/>
              </a:rPr>
              <a:t> the essential </a:t>
            </a:r>
            <a:endParaRPr lang="en-US" altLang="en-US" sz="1600" b="1" dirty="0">
              <a:solidFill>
                <a:prstClr val="black"/>
              </a:solidFill>
              <a:latin typeface="+mn-lt"/>
            </a:endParaRPr>
          </a:p>
          <a:p>
            <a:pPr eaLnBrk="1" hangingPunct="1">
              <a:defRPr/>
            </a:pPr>
            <a:endParaRPr lang="en-US" altLang="en-US" sz="1600" i="1" dirty="0" smtClean="0">
              <a:solidFill>
                <a:srgbClr val="FFFFFF"/>
              </a:solidFill>
              <a:latin typeface="+mn-lt"/>
            </a:endParaRPr>
          </a:p>
        </p:txBody>
      </p:sp>
    </p:spTree>
    <p:extLst>
      <p:ext uri="{BB962C8B-B14F-4D97-AF65-F5344CB8AC3E}">
        <p14:creationId xmlns:p14="http://schemas.microsoft.com/office/powerpoint/2010/main" val="9922339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79491"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413000" y="1016000"/>
            <a:ext cx="6540500" cy="3807060"/>
          </a:xfrm>
          <a:prstGeom prst="wedgeRoundRectCallout">
            <a:avLst>
              <a:gd name="adj1" fmla="val 22746"/>
              <a:gd name="adj2" fmla="val 6472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a:solidFill>
                  <a:prstClr val="black"/>
                </a:solidFill>
                <a:latin typeface="Calibri" pitchFamily="34" charset="0"/>
              </a:rPr>
              <a:t>Controlled </a:t>
            </a:r>
            <a:r>
              <a:rPr lang="en-US" altLang="en-US" sz="1400" u="sng" dirty="0" smtClean="0">
                <a:solidFill>
                  <a:prstClr val="black"/>
                </a:solidFill>
                <a:latin typeface="Calibri" pitchFamily="34" charset="0"/>
              </a:rPr>
              <a:t>Vocabulary </a:t>
            </a:r>
            <a:r>
              <a:rPr lang="en-US" altLang="en-US" sz="1400" u="sng" dirty="0">
                <a:solidFill>
                  <a:prstClr val="black"/>
                </a:solidFill>
                <a:latin typeface="Calibri" pitchFamily="34" charset="0"/>
              </a:rPr>
              <a:t>Sophistication (EL)</a:t>
            </a:r>
            <a:r>
              <a:rPr lang="en-US" altLang="en-US" sz="1400" u="sng" dirty="0" smtClean="0">
                <a:solidFill>
                  <a:prstClr val="black"/>
                </a:solidFill>
                <a:latin typeface="Calibri" pitchFamily="34" charset="0"/>
              </a:rPr>
              <a:t>:</a:t>
            </a:r>
          </a:p>
          <a:p>
            <a:pPr eaLnBrk="1" hangingPunct="1">
              <a:defRPr/>
            </a:pPr>
            <a:endParaRPr lang="en-US" altLang="en-US" sz="1400" dirty="0" smtClean="0">
              <a:solidFill>
                <a:prstClr val="black"/>
              </a:solidFill>
              <a:latin typeface="Calibri"/>
            </a:endParaRPr>
          </a:p>
          <a:p>
            <a:pPr eaLnBrk="1" hangingPunct="1">
              <a:defRPr/>
            </a:pPr>
            <a:r>
              <a:rPr lang="en-US" sz="1400" i="1" dirty="0"/>
              <a:t>A easy way is to </a:t>
            </a:r>
            <a:r>
              <a:rPr lang="en-US" sz="1400" b="1" i="1" u="sng" dirty="0"/>
              <a:t>connect</a:t>
            </a:r>
            <a:r>
              <a:rPr lang="en-US" sz="1400" i="1" dirty="0"/>
              <a:t> all the red ones. Wait, </a:t>
            </a:r>
            <a:r>
              <a:rPr lang="en-US" sz="1400" b="1" i="1" dirty="0"/>
              <a:t>1, 2, 3, 4, 5, 6, 7, 8, 9, 10</a:t>
            </a:r>
            <a:r>
              <a:rPr lang="en-US" sz="1400" i="1" dirty="0"/>
              <a:t>. A easy way is to connect them, the </a:t>
            </a:r>
            <a:r>
              <a:rPr lang="en-US" sz="1400" b="1" i="1" u="sng" dirty="0"/>
              <a:t>row</a:t>
            </a:r>
            <a:r>
              <a:rPr lang="en-US" sz="1400" i="1" dirty="0"/>
              <a:t>, each color and whatever the </a:t>
            </a:r>
            <a:r>
              <a:rPr lang="en-US" sz="1400" b="1" i="1" dirty="0"/>
              <a:t>number</a:t>
            </a:r>
            <a:r>
              <a:rPr lang="en-US" sz="1400" i="1" dirty="0"/>
              <a:t> that the first color has, I think it, the others colors could have the other one, the same amount. So this one had 10, but I accidentally put a white one, but if I were to, there's a red one left, so if I would have put the red one where the white one goes, and take the white one out, there would've been 10 still. So you need to find out how much colors there are in </a:t>
            </a:r>
            <a:r>
              <a:rPr lang="en-US" sz="1400" b="1" i="1" u="sng" dirty="0"/>
              <a:t>total</a:t>
            </a:r>
            <a:r>
              <a:rPr lang="en-US" sz="1400" i="1" dirty="0"/>
              <a:t>. Then you </a:t>
            </a:r>
            <a:r>
              <a:rPr lang="en-US" sz="1400" b="1" i="1" u="sng" dirty="0"/>
              <a:t>multiply</a:t>
            </a:r>
            <a:r>
              <a:rPr lang="en-US" sz="1400" i="1" dirty="0"/>
              <a:t> </a:t>
            </a:r>
            <a:r>
              <a:rPr lang="en-US" sz="1400" b="1" i="1" u="sng" dirty="0"/>
              <a:t>by tens</a:t>
            </a:r>
            <a:r>
              <a:rPr lang="en-US" sz="1400" i="1" dirty="0"/>
              <a:t>, so </a:t>
            </a:r>
            <a:r>
              <a:rPr lang="en-US" sz="1400" b="1" i="1" dirty="0"/>
              <a:t>10, 20, 30, 40, 50</a:t>
            </a:r>
            <a:r>
              <a:rPr lang="en-US" sz="1400" i="1" dirty="0"/>
              <a:t>. </a:t>
            </a:r>
            <a:endParaRPr lang="en-US" sz="1400" i="1" dirty="0" smtClean="0"/>
          </a:p>
          <a:p>
            <a:pPr eaLnBrk="1" hangingPunct="1">
              <a:defRPr/>
            </a:pPr>
            <a:r>
              <a:rPr lang="en-US" sz="1400" dirty="0" smtClean="0"/>
              <a:t>[And </a:t>
            </a:r>
            <a:r>
              <a:rPr lang="en-US" sz="1400" dirty="0"/>
              <a:t>why does using the cubes this way help him?] </a:t>
            </a:r>
            <a:endParaRPr lang="en-US" sz="1400" dirty="0" smtClean="0"/>
          </a:p>
          <a:p>
            <a:pPr eaLnBrk="1" hangingPunct="1">
              <a:defRPr/>
            </a:pPr>
            <a:r>
              <a:rPr lang="en-US" sz="1400" i="1" dirty="0" smtClean="0"/>
              <a:t>It </a:t>
            </a:r>
            <a:r>
              <a:rPr lang="en-US" sz="1400" i="1" dirty="0"/>
              <a:t>helps us so it doesn't fall off, and so it doesn't get mixed. And so you could stick it up or sideways, so it doesn't get mixed up with the other colors. So you don't </a:t>
            </a:r>
            <a:r>
              <a:rPr lang="en-US" sz="1400" b="1" i="1" dirty="0"/>
              <a:t>count</a:t>
            </a:r>
            <a:r>
              <a:rPr lang="en-US" sz="1400" i="1" dirty="0"/>
              <a:t> them wrong by accident. </a:t>
            </a:r>
            <a:endParaRPr lang="en-US" sz="1400" i="1" dirty="0" smtClean="0"/>
          </a:p>
          <a:p>
            <a:pPr eaLnBrk="1" hangingPunct="1">
              <a:defRPr/>
            </a:pPr>
            <a:endParaRPr lang="en-US" altLang="en-US" sz="1400" dirty="0">
              <a:solidFill>
                <a:prstClr val="black"/>
              </a:solidFill>
              <a:latin typeface="Calibri"/>
            </a:endParaRPr>
          </a:p>
          <a:p>
            <a:pPr marL="285750" indent="-285750" eaLnBrk="1" hangingPunct="1">
              <a:buFont typeface="Arial" panose="020B0604020202020204" pitchFamily="34" charset="0"/>
              <a:buChar char="•"/>
              <a:defRPr/>
            </a:pPr>
            <a:r>
              <a:rPr lang="en-US" altLang="en-US" sz="1400" dirty="0" smtClean="0">
                <a:solidFill>
                  <a:prstClr val="black"/>
                </a:solidFill>
                <a:latin typeface="Calibri"/>
              </a:rPr>
              <a:t>Use of topic vocabulary </a:t>
            </a:r>
            <a:r>
              <a:rPr lang="en-US" altLang="en-US" sz="1400" b="1" u="sng" dirty="0" smtClean="0">
                <a:solidFill>
                  <a:prstClr val="black"/>
                </a:solidFill>
                <a:latin typeface="Calibri"/>
              </a:rPr>
              <a:t>beyond</a:t>
            </a:r>
            <a:r>
              <a:rPr lang="en-US" altLang="en-US" sz="1400" b="1" dirty="0" smtClean="0">
                <a:solidFill>
                  <a:prstClr val="black"/>
                </a:solidFill>
                <a:latin typeface="Calibri"/>
              </a:rPr>
              <a:t> the essential</a:t>
            </a:r>
            <a:r>
              <a:rPr lang="en-US" altLang="en-US" sz="1400" dirty="0" smtClean="0">
                <a:solidFill>
                  <a:prstClr val="black"/>
                </a:solidFill>
                <a:latin typeface="Calibri"/>
              </a:rPr>
              <a:t>, including technical vocabulary</a:t>
            </a:r>
            <a:endParaRPr lang="en-US" altLang="en-US" sz="1400" dirty="0">
              <a:solidFill>
                <a:prstClr val="black"/>
              </a:solidFill>
              <a:latin typeface="Calibri"/>
            </a:endParaRPr>
          </a:p>
        </p:txBody>
      </p:sp>
      <p:pic>
        <p:nvPicPr>
          <p:cNvPr id="4" name="Vocab_3rd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396" y="5909036"/>
            <a:ext cx="374904" cy="374904"/>
          </a:xfrm>
          <a:prstGeom prst="rect">
            <a:avLst/>
          </a:prstGeom>
        </p:spPr>
      </p:pic>
      <p:sp>
        <p:nvSpPr>
          <p:cNvPr id="13" name="Rounded Rectangular Callout 12"/>
          <p:cNvSpPr>
            <a:spLocks noChangeArrowheads="1"/>
          </p:cNvSpPr>
          <p:nvPr/>
        </p:nvSpPr>
        <p:spPr bwMode="auto">
          <a:xfrm>
            <a:off x="2579458" y="1117600"/>
            <a:ext cx="6473101" cy="3837192"/>
          </a:xfrm>
          <a:prstGeom prst="wedgeRoundRectCallout">
            <a:avLst>
              <a:gd name="adj1" fmla="val 20779"/>
              <a:gd name="adj2" fmla="val 6060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Controlled Vocabulary </a:t>
            </a:r>
            <a:r>
              <a:rPr lang="en-US" altLang="en-US" sz="1800" u="sng" dirty="0">
                <a:solidFill>
                  <a:prstClr val="black"/>
                </a:solidFill>
                <a:latin typeface="+mn-lt"/>
              </a:rPr>
              <a:t>Sophistication (EO/P)</a:t>
            </a:r>
            <a:r>
              <a:rPr lang="en-US" altLang="en-US" sz="1800" u="sng" dirty="0" smtClean="0">
                <a:solidFill>
                  <a:prstClr val="black"/>
                </a:solidFill>
                <a:latin typeface="+mn-lt"/>
              </a:rPr>
              <a:t>:</a:t>
            </a:r>
          </a:p>
          <a:p>
            <a:pPr eaLnBrk="1" hangingPunct="1">
              <a:defRPr/>
            </a:pPr>
            <a:endParaRPr lang="en-US" altLang="en-US" sz="1800" u="sng" dirty="0">
              <a:solidFill>
                <a:prstClr val="black"/>
              </a:solidFill>
              <a:latin typeface="+mn-lt"/>
            </a:endParaRPr>
          </a:p>
          <a:p>
            <a:pPr eaLnBrk="1" hangingPunct="1">
              <a:defRPr/>
            </a:pPr>
            <a:r>
              <a:rPr lang="en-US" sz="1800" i="1" dirty="0">
                <a:latin typeface="+mn-lt"/>
              </a:rPr>
              <a:t>We can stick them together or just put them in clumps like I did. And then </a:t>
            </a:r>
            <a:r>
              <a:rPr lang="en-US" sz="1800" b="1" i="1" dirty="0">
                <a:latin typeface="+mn-lt"/>
              </a:rPr>
              <a:t>count</a:t>
            </a:r>
            <a:r>
              <a:rPr lang="en-US" sz="1800" i="1" dirty="0">
                <a:latin typeface="+mn-lt"/>
              </a:rPr>
              <a:t> them. And once you have how many your </a:t>
            </a:r>
            <a:r>
              <a:rPr lang="en-US" sz="1800" b="1" i="1" dirty="0">
                <a:latin typeface="+mn-lt"/>
              </a:rPr>
              <a:t>number</a:t>
            </a:r>
            <a:r>
              <a:rPr lang="en-US" sz="1800" i="1" dirty="0">
                <a:latin typeface="+mn-lt"/>
              </a:rPr>
              <a:t>, </a:t>
            </a:r>
            <a:r>
              <a:rPr lang="en-US" sz="1800" b="1" i="1" u="sng" dirty="0">
                <a:latin typeface="+mn-lt"/>
              </a:rPr>
              <a:t>multiply</a:t>
            </a:r>
            <a:r>
              <a:rPr lang="en-US" sz="1800" i="1" dirty="0">
                <a:latin typeface="+mn-lt"/>
              </a:rPr>
              <a:t> that number </a:t>
            </a:r>
            <a:r>
              <a:rPr lang="en-US" sz="1800" b="1" i="1" u="sng" dirty="0">
                <a:latin typeface="+mn-lt"/>
              </a:rPr>
              <a:t>by two </a:t>
            </a:r>
            <a:r>
              <a:rPr lang="en-US" sz="1800" i="1" dirty="0">
                <a:latin typeface="+mn-lt"/>
              </a:rPr>
              <a:t>and you'll get the answer. </a:t>
            </a:r>
            <a:endParaRPr lang="en-US" sz="1800" i="1" dirty="0" smtClean="0">
              <a:latin typeface="+mn-lt"/>
            </a:endParaRPr>
          </a:p>
          <a:p>
            <a:pPr eaLnBrk="1" hangingPunct="1">
              <a:defRPr/>
            </a:pPr>
            <a:r>
              <a:rPr lang="en-US" sz="1800" dirty="0" smtClean="0">
                <a:latin typeface="+mn-lt"/>
              </a:rPr>
              <a:t>[Why </a:t>
            </a:r>
            <a:r>
              <a:rPr lang="en-US" sz="1800" dirty="0">
                <a:latin typeface="+mn-lt"/>
              </a:rPr>
              <a:t>does using that way help him</a:t>
            </a:r>
            <a:r>
              <a:rPr lang="en-US" sz="1800" dirty="0" smtClean="0">
                <a:latin typeface="+mn-lt"/>
              </a:rPr>
              <a:t>?]</a:t>
            </a:r>
          </a:p>
          <a:p>
            <a:pPr eaLnBrk="1" hangingPunct="1">
              <a:defRPr/>
            </a:pPr>
            <a:r>
              <a:rPr lang="en-US" sz="1800" i="1" dirty="0" smtClean="0">
                <a:latin typeface="+mn-lt"/>
              </a:rPr>
              <a:t>Because </a:t>
            </a:r>
            <a:r>
              <a:rPr lang="en-US" sz="1800" i="1" dirty="0">
                <a:latin typeface="+mn-lt"/>
              </a:rPr>
              <a:t>twos is a very efficient </a:t>
            </a:r>
            <a:r>
              <a:rPr lang="en-US" sz="1800" b="1" i="1" u="sng" dirty="0">
                <a:latin typeface="+mn-lt"/>
              </a:rPr>
              <a:t>multiplication</a:t>
            </a:r>
            <a:r>
              <a:rPr lang="en-US" sz="1800" i="1" dirty="0">
                <a:latin typeface="+mn-lt"/>
              </a:rPr>
              <a:t> number and it's really easy because you just push them into groups. </a:t>
            </a:r>
            <a:endParaRPr lang="en-US" altLang="en-US" sz="1800" i="1" u="sng" dirty="0">
              <a:solidFill>
                <a:prstClr val="black"/>
              </a:solidFill>
              <a:latin typeface="+mn-lt"/>
            </a:endParaRPr>
          </a:p>
          <a:p>
            <a:pPr eaLnBrk="1" hangingPunct="1">
              <a:defRPr/>
            </a:pPr>
            <a:endParaRPr lang="en-US" altLang="en-US" sz="1500" u="sng" dirty="0" smtClean="0">
              <a:solidFill>
                <a:prstClr val="black"/>
              </a:solidFill>
              <a:latin typeface="+mn-lt"/>
            </a:endParaRPr>
          </a:p>
          <a:p>
            <a:pPr marL="285750" indent="-285750" eaLnBrk="1" hangingPunct="1">
              <a:buFont typeface="Arial"/>
              <a:buChar char="•"/>
              <a:defRPr/>
            </a:pPr>
            <a:r>
              <a:rPr lang="en-US" altLang="en-US" sz="1500" dirty="0" smtClean="0">
                <a:solidFill>
                  <a:prstClr val="black"/>
                </a:solidFill>
                <a:latin typeface="+mn-lt"/>
              </a:rPr>
              <a:t>Use of topic vocabulary </a:t>
            </a:r>
            <a:r>
              <a:rPr lang="en-US" altLang="en-US" sz="1500" b="1" u="sng" dirty="0" smtClean="0">
                <a:solidFill>
                  <a:prstClr val="black"/>
                </a:solidFill>
                <a:latin typeface="+mn-lt"/>
              </a:rPr>
              <a:t>beyond</a:t>
            </a:r>
            <a:r>
              <a:rPr lang="en-US" altLang="en-US" sz="1500" b="1" dirty="0" smtClean="0">
                <a:solidFill>
                  <a:prstClr val="black"/>
                </a:solidFill>
                <a:latin typeface="+mn-lt"/>
              </a:rPr>
              <a:t> the essential</a:t>
            </a:r>
            <a:r>
              <a:rPr lang="en-US" altLang="en-US" sz="1500" dirty="0" smtClean="0">
                <a:solidFill>
                  <a:prstClr val="black"/>
                </a:solidFill>
                <a:latin typeface="+mn-lt"/>
              </a:rPr>
              <a:t>, including</a:t>
            </a:r>
            <a:r>
              <a:rPr lang="en-US" altLang="en-US" sz="1500" b="1" dirty="0" smtClean="0">
                <a:solidFill>
                  <a:prstClr val="black"/>
                </a:solidFill>
                <a:latin typeface="+mn-lt"/>
              </a:rPr>
              <a:t> </a:t>
            </a:r>
            <a:r>
              <a:rPr lang="en-US" altLang="en-US" sz="1500" dirty="0" smtClean="0">
                <a:solidFill>
                  <a:prstClr val="black"/>
                </a:solidFill>
                <a:latin typeface="+mn-lt"/>
              </a:rPr>
              <a:t>technical</a:t>
            </a:r>
            <a:r>
              <a:rPr lang="en-US" altLang="en-US" sz="1500" b="1" dirty="0" smtClean="0">
                <a:solidFill>
                  <a:prstClr val="black"/>
                </a:solidFill>
                <a:latin typeface="+mn-lt"/>
              </a:rPr>
              <a:t> </a:t>
            </a:r>
            <a:r>
              <a:rPr lang="en-US" altLang="en-US" sz="1500" dirty="0" smtClean="0">
                <a:solidFill>
                  <a:prstClr val="black"/>
                </a:solidFill>
                <a:latin typeface="+mn-lt"/>
              </a:rPr>
              <a:t>vocabulary</a:t>
            </a:r>
            <a:endParaRPr lang="en-US" altLang="en-US" sz="1500" dirty="0">
              <a:solidFill>
                <a:prstClr val="black"/>
              </a:solidFill>
              <a:latin typeface="+mn-lt"/>
            </a:endParaRPr>
          </a:p>
        </p:txBody>
      </p:sp>
    </p:spTree>
    <p:extLst>
      <p:ext uri="{BB962C8B-B14F-4D97-AF65-F5344CB8AC3E}">
        <p14:creationId xmlns:p14="http://schemas.microsoft.com/office/powerpoint/2010/main" val="20008624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4" name="Rounded Rectangular Callout 13"/>
          <p:cNvSpPr>
            <a:spLocks noChangeArrowheads="1"/>
          </p:cNvSpPr>
          <p:nvPr/>
        </p:nvSpPr>
        <p:spPr bwMode="auto">
          <a:xfrm>
            <a:off x="6156195" y="2566736"/>
            <a:ext cx="1476505" cy="1281363"/>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Vocabulary Sophistication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First you need to clean your teeth. Clean your teeth. First you need to </a:t>
            </a:r>
            <a:r>
              <a:rPr lang="en-US" sz="400" b="1" i="1" u="sng" dirty="0"/>
              <a:t>wet</a:t>
            </a:r>
            <a:r>
              <a:rPr lang="en-US" sz="400" i="1" dirty="0"/>
              <a:t> the </a:t>
            </a:r>
            <a:r>
              <a:rPr lang="en-US" sz="400" b="1" i="1" dirty="0"/>
              <a:t>toothpaste</a:t>
            </a:r>
            <a:r>
              <a:rPr lang="en-US" sz="400" i="1" dirty="0"/>
              <a:t>. Then wet the </a:t>
            </a:r>
            <a:r>
              <a:rPr lang="en-US" sz="400" b="1" i="1" dirty="0"/>
              <a:t>toothbrush</a:t>
            </a:r>
            <a:r>
              <a:rPr lang="en-US" sz="400" i="1" dirty="0"/>
              <a:t>. Then put toothpaste on and wet it. Then </a:t>
            </a:r>
            <a:r>
              <a:rPr lang="en-US" sz="400" b="1" i="1" dirty="0"/>
              <a:t>brush</a:t>
            </a:r>
            <a:r>
              <a:rPr lang="en-US" sz="400" i="1" dirty="0"/>
              <a:t> your teeth two minutes. Then </a:t>
            </a:r>
            <a:r>
              <a:rPr lang="en-US" sz="400" b="1" i="1" u="sng" dirty="0"/>
              <a:t>spit</a:t>
            </a:r>
            <a:r>
              <a:rPr lang="en-US" sz="400" i="1" dirty="0"/>
              <a:t> and </a:t>
            </a:r>
            <a:r>
              <a:rPr lang="en-US" sz="400" b="1" i="1" u="sng" dirty="0"/>
              <a:t>rinse</a:t>
            </a:r>
            <a:r>
              <a:rPr lang="en-US" sz="400" i="1" dirty="0"/>
              <a:t> your </a:t>
            </a:r>
            <a:r>
              <a:rPr lang="en-US" sz="400" b="1" i="1" dirty="0"/>
              <a:t>mouth</a:t>
            </a:r>
            <a:r>
              <a:rPr lang="en-US" sz="400" i="1" dirty="0"/>
              <a:t>. And put the toothbrush and then you put it back where it belong the toothbrush. It is important to brush your teeth every day two minutes because so you won't get </a:t>
            </a:r>
            <a:r>
              <a:rPr lang="en-US" sz="400" b="1" i="1" u="sng" dirty="0"/>
              <a:t>cavities</a:t>
            </a:r>
            <a:r>
              <a:rPr lang="en-US" sz="400" i="1" dirty="0"/>
              <a:t> and </a:t>
            </a:r>
            <a:r>
              <a:rPr lang="en-US" sz="400" b="1" i="1" u="sng" dirty="0"/>
              <a:t>pain</a:t>
            </a:r>
            <a:r>
              <a:rPr lang="en-US" sz="400" i="1" dirty="0"/>
              <a:t> in the </a:t>
            </a:r>
            <a:r>
              <a:rPr lang="en-US" sz="400" b="1" i="1" u="sng" dirty="0"/>
              <a:t>tooth</a:t>
            </a:r>
            <a:r>
              <a:rPr lang="en-US" sz="400" i="1" dirty="0"/>
              <a:t> or get food stuck in your teeth. If you don't brush your teeth, you'll get those things and your teeth will maybe turn </a:t>
            </a:r>
            <a:r>
              <a:rPr lang="en-US" sz="400" b="1" i="1" u="sng" dirty="0"/>
              <a:t>yellow</a:t>
            </a:r>
            <a:r>
              <a:rPr lang="en-US" sz="400" i="1" dirty="0"/>
              <a:t> or orange. So it is important to brush your teeth every day two minutes. </a:t>
            </a:r>
            <a:endParaRPr lang="en-US" altLang="en-US" sz="400" i="1" u="sng" dirty="0">
              <a:solidFill>
                <a:prstClr val="black"/>
              </a:solidFill>
              <a:latin typeface="Calibri" pitchFamily="34" charset="0"/>
            </a:endParaRP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topic vocabulary </a:t>
            </a:r>
            <a:r>
              <a:rPr lang="en-US" altLang="en-US" sz="400" b="1" u="sng" dirty="0">
                <a:solidFill>
                  <a:prstClr val="black"/>
                </a:solidFill>
                <a:latin typeface="Calibri" pitchFamily="34" charset="0"/>
              </a:rPr>
              <a:t>beyond</a:t>
            </a:r>
            <a:r>
              <a:rPr lang="en-US" altLang="en-US" sz="400" b="1" dirty="0">
                <a:solidFill>
                  <a:prstClr val="black"/>
                </a:solidFill>
                <a:latin typeface="Calibri" pitchFamily="34" charset="0"/>
              </a:rPr>
              <a:t> the essential</a:t>
            </a:r>
            <a:r>
              <a:rPr lang="en-US" altLang="en-US" sz="400" dirty="0">
                <a:solidFill>
                  <a:prstClr val="black"/>
                </a:solidFill>
                <a:latin typeface="Calibri" pitchFamily="34" charset="0"/>
              </a:rPr>
              <a:t>, including </a:t>
            </a:r>
            <a:r>
              <a:rPr lang="en-US" altLang="en-US" sz="400" b="1" dirty="0">
                <a:solidFill>
                  <a:prstClr val="black"/>
                </a:solidFill>
                <a:latin typeface="Calibri" pitchFamily="34" charset="0"/>
              </a:rPr>
              <a:t>technical </a:t>
            </a:r>
            <a:r>
              <a:rPr lang="en-US" altLang="en-US" sz="400" dirty="0">
                <a:solidFill>
                  <a:prstClr val="black"/>
                </a:solidFill>
                <a:latin typeface="Calibri" pitchFamily="34" charset="0"/>
              </a:rPr>
              <a:t>vocabulary</a:t>
            </a:r>
            <a:endParaRPr lang="en-US" altLang="en-US" sz="400" dirty="0">
              <a:solidFill>
                <a:prstClr val="black"/>
              </a:solidFill>
              <a:latin typeface="Calibri" pitchFamily="34" charset="0"/>
              <a:cs typeface="Arial" pitchFamily="34" charset="0"/>
            </a:endParaRPr>
          </a:p>
        </p:txBody>
      </p:sp>
      <p:sp>
        <p:nvSpPr>
          <p:cNvPr id="10" name="Rounded Rectangular Callout 9"/>
          <p:cNvSpPr>
            <a:spLocks noChangeArrowheads="1"/>
          </p:cNvSpPr>
          <p:nvPr/>
        </p:nvSpPr>
        <p:spPr bwMode="auto">
          <a:xfrm>
            <a:off x="3164903" y="3737211"/>
            <a:ext cx="1239379"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(EL):</a:t>
            </a:r>
          </a:p>
          <a:p>
            <a:pPr eaLnBrk="1" hangingPunct="1">
              <a:defRPr/>
            </a:pPr>
            <a:endParaRPr lang="en-US" altLang="en-US" sz="400" dirty="0">
              <a:solidFill>
                <a:prstClr val="black"/>
              </a:solidFill>
              <a:latin typeface="Calibri"/>
            </a:endParaRPr>
          </a:p>
          <a:p>
            <a:pPr eaLnBrk="1" hangingPunct="1">
              <a:defRPr/>
            </a:pPr>
            <a:r>
              <a:rPr lang="en-US" sz="400" i="1" dirty="0"/>
              <a:t>I would tell her, "First you get the </a:t>
            </a:r>
            <a:r>
              <a:rPr lang="en-US" sz="400" b="1" i="1" dirty="0"/>
              <a:t>paste</a:t>
            </a:r>
            <a:r>
              <a:rPr lang="en-US" sz="400" i="1" dirty="0"/>
              <a:t> and you put it on the </a:t>
            </a:r>
            <a:r>
              <a:rPr lang="en-US" sz="400" b="1" i="1" dirty="0"/>
              <a:t>toothbrush</a:t>
            </a:r>
            <a:r>
              <a:rPr lang="en-US" sz="400" i="1" dirty="0"/>
              <a:t>. Then you put it inside your </a:t>
            </a:r>
            <a:r>
              <a:rPr lang="en-US" sz="400" b="1" i="1" dirty="0"/>
              <a:t>mouth</a:t>
            </a:r>
            <a:r>
              <a:rPr lang="en-US" sz="400" i="1" dirty="0"/>
              <a:t> and you start </a:t>
            </a:r>
            <a:r>
              <a:rPr lang="en-US" sz="400" b="1" i="1" dirty="0"/>
              <a:t>brushing</a:t>
            </a:r>
            <a:r>
              <a:rPr lang="en-US" sz="400" i="1" dirty="0"/>
              <a:t> and brushing to the sides. And then forward, backward, and top of your teeth and then down in in your teeth. And it's important to do that for you could have your teeth nice and </a:t>
            </a:r>
            <a:r>
              <a:rPr lang="en-US" sz="400" b="1" i="1" dirty="0"/>
              <a:t>clean</a:t>
            </a:r>
            <a:r>
              <a:rPr lang="en-US" sz="400" i="1" dirty="0"/>
              <a:t>." </a:t>
            </a:r>
            <a:r>
              <a:rPr lang="en-US" sz="400" dirty="0"/>
              <a:t> </a:t>
            </a:r>
            <a:endParaRPr lang="en-US" altLang="en-US" sz="400" dirty="0">
              <a:solidFill>
                <a:prstClr val="black"/>
              </a:solidFill>
              <a:latin typeface="Calibri"/>
            </a:endParaRPr>
          </a:p>
          <a:p>
            <a:pPr eaLnBrk="1" hangingPunct="1">
              <a:defRPr/>
            </a:pPr>
            <a:endParaRPr lang="en-US" altLang="en-US" sz="400" dirty="0">
              <a:solidFill>
                <a:prstClr val="black"/>
              </a:solidFill>
              <a:latin typeface="Calibri"/>
            </a:endParaRPr>
          </a:p>
          <a:p>
            <a:pPr eaLnBrk="1" hangingPunct="1">
              <a:defRPr/>
            </a:pPr>
            <a:r>
              <a:rPr lang="en-US" altLang="en-US" sz="400" dirty="0">
                <a:solidFill>
                  <a:prstClr val="black"/>
                </a:solidFill>
                <a:latin typeface="Calibri"/>
              </a:rPr>
              <a:t>No use of topic vocabulary </a:t>
            </a:r>
            <a:r>
              <a:rPr lang="en-US" altLang="en-US" sz="400" b="1" dirty="0">
                <a:solidFill>
                  <a:prstClr val="black"/>
                </a:solidFill>
                <a:latin typeface="Calibri"/>
              </a:rPr>
              <a:t>beyond the essential</a:t>
            </a:r>
          </a:p>
        </p:txBody>
      </p:sp>
      <p:sp>
        <p:nvSpPr>
          <p:cNvPr id="12" name="Rounded Rectangular Callout 11"/>
          <p:cNvSpPr>
            <a:spLocks noChangeArrowheads="1"/>
          </p:cNvSpPr>
          <p:nvPr/>
        </p:nvSpPr>
        <p:spPr bwMode="auto">
          <a:xfrm>
            <a:off x="4639578" y="3131821"/>
            <a:ext cx="1239283" cy="121316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You </a:t>
            </a:r>
            <a:r>
              <a:rPr lang="en-US" sz="400" b="1" i="1" dirty="0"/>
              <a:t>brush</a:t>
            </a:r>
            <a:r>
              <a:rPr lang="en-US" sz="400" i="1" dirty="0"/>
              <a:t> your teeth by brushing your teeth on your front teeth, on your left and right teeth. Then brush for 20 seconds and </a:t>
            </a:r>
            <a:r>
              <a:rPr lang="en-US" sz="400" b="1" i="1" dirty="0"/>
              <a:t>wash</a:t>
            </a:r>
            <a:r>
              <a:rPr lang="en-US" sz="400" i="1" dirty="0"/>
              <a:t> off with </a:t>
            </a:r>
            <a:r>
              <a:rPr lang="en-US" sz="400" b="1" i="1" dirty="0"/>
              <a:t>water</a:t>
            </a:r>
            <a:r>
              <a:rPr lang="en-US" sz="400" i="1" dirty="0"/>
              <a:t>. And do the same routine again and for the same time or more if you want. And then wash off again. </a:t>
            </a:r>
          </a:p>
          <a:p>
            <a:pPr eaLnBrk="1" hangingPunct="1">
              <a:defRPr/>
            </a:pPr>
            <a:r>
              <a:rPr lang="en-US" sz="400" i="1" dirty="0"/>
              <a:t>[And can you tell her why she should do it?] </a:t>
            </a:r>
          </a:p>
          <a:p>
            <a:pPr eaLnBrk="1" hangingPunct="1">
              <a:defRPr/>
            </a:pPr>
            <a:r>
              <a:rPr lang="en-US" sz="400" i="1" dirty="0"/>
              <a:t>You should brush your teeth every day so you won't have </a:t>
            </a:r>
            <a:r>
              <a:rPr lang="en-US" sz="400" b="1" i="1" u="sng" dirty="0"/>
              <a:t>germs</a:t>
            </a:r>
            <a:r>
              <a:rPr lang="en-US" sz="400" i="1" dirty="0"/>
              <a:t> and not a bad </a:t>
            </a:r>
            <a:r>
              <a:rPr lang="en-US" sz="400" b="1" i="1" u="sng" dirty="0"/>
              <a:t>breath</a:t>
            </a:r>
            <a:r>
              <a:rPr lang="en-US" sz="400" i="1" dirty="0"/>
              <a:t> </a:t>
            </a:r>
            <a:r>
              <a:rPr lang="en-US" sz="400" b="1" i="1" u="sng" dirty="0"/>
              <a:t>smell</a:t>
            </a:r>
            <a:r>
              <a:rPr lang="en-US" sz="400" i="1" dirty="0"/>
              <a:t>. And your teeth won't turn </a:t>
            </a:r>
            <a:r>
              <a:rPr lang="en-US" sz="400" b="1" i="1" u="sng" dirty="0"/>
              <a:t>yellow</a:t>
            </a:r>
            <a:r>
              <a:rPr lang="en-US" sz="400" i="1" dirty="0"/>
              <a:t>. </a:t>
            </a:r>
            <a:endParaRPr lang="en-US" altLang="en-US" sz="400" i="1" dirty="0">
              <a:solidFill>
                <a:prstClr val="black"/>
              </a:solidFill>
              <a:latin typeface="Calibri" pitchFamily="34" charset="0"/>
            </a:endParaRPr>
          </a:p>
          <a:p>
            <a:pPr eaLnBrk="1" hangingPunct="1">
              <a:defRPr/>
            </a:pPr>
            <a:endParaRPr lang="en-US" altLang="en-US" sz="400" i="1" dirty="0">
              <a:solidFill>
                <a:prstClr val="black"/>
              </a:solidFill>
              <a:latin typeface="Calibri"/>
            </a:endParaRPr>
          </a:p>
          <a:p>
            <a:pPr eaLnBrk="1" hangingPunct="1">
              <a:defRPr/>
            </a:pPr>
            <a:r>
              <a:rPr lang="en-US" altLang="en-US" sz="400" dirty="0" smtClean="0">
                <a:solidFill>
                  <a:prstClr val="black"/>
                </a:solidFill>
                <a:latin typeface="Calibri"/>
              </a:rPr>
              <a:t>Examples of topic vocabulary </a:t>
            </a:r>
            <a:r>
              <a:rPr lang="en-US" altLang="en-US" sz="400" b="1" u="sng" dirty="0" smtClean="0">
                <a:solidFill>
                  <a:prstClr val="black"/>
                </a:solidFill>
                <a:latin typeface="Calibri"/>
              </a:rPr>
              <a:t>beyond</a:t>
            </a:r>
            <a:r>
              <a:rPr lang="en-US" altLang="en-US" sz="400" b="1" dirty="0" smtClean="0">
                <a:solidFill>
                  <a:prstClr val="black"/>
                </a:solidFill>
                <a:latin typeface="Calibri"/>
              </a:rPr>
              <a:t> the essential</a:t>
            </a:r>
            <a:endParaRPr lang="en-US" altLang="en-US" sz="400" b="1" dirty="0">
              <a:solidFill>
                <a:prstClr val="black"/>
              </a:solidFill>
              <a:latin typeface="Calibri"/>
            </a:endParaRPr>
          </a:p>
        </p:txBody>
      </p:sp>
      <p:sp>
        <p:nvSpPr>
          <p:cNvPr id="15" name="Rounded Rectangular Callout 14"/>
          <p:cNvSpPr>
            <a:spLocks noChangeArrowheads="1"/>
          </p:cNvSpPr>
          <p:nvPr/>
        </p:nvSpPr>
        <p:spPr bwMode="auto">
          <a:xfrm>
            <a:off x="4783162" y="3390900"/>
            <a:ext cx="1262038" cy="162483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You're supposed to do it like this: you just get a </a:t>
            </a:r>
            <a:r>
              <a:rPr lang="en-US" sz="400" b="1" i="1" dirty="0"/>
              <a:t>toothbrush</a:t>
            </a:r>
            <a:r>
              <a:rPr lang="en-US" sz="400" i="1" dirty="0"/>
              <a:t>, put the </a:t>
            </a:r>
            <a:r>
              <a:rPr lang="en-US" sz="400" b="1" i="1" dirty="0"/>
              <a:t>toothpaste</a:t>
            </a:r>
            <a:r>
              <a:rPr lang="en-US" sz="400" i="1" dirty="0"/>
              <a:t> on it, and then you </a:t>
            </a:r>
            <a:r>
              <a:rPr lang="en-US" sz="400" b="1" i="1" u="sng" dirty="0"/>
              <a:t>rub</a:t>
            </a:r>
            <a:r>
              <a:rPr lang="en-US" sz="400" i="1" dirty="0"/>
              <a:t> it against your teeth as hard as you can. And then you do it all over the place, even your </a:t>
            </a:r>
            <a:r>
              <a:rPr lang="en-US" sz="400" b="1" i="1" u="sng" dirty="0"/>
              <a:t>tongue</a:t>
            </a:r>
            <a:r>
              <a:rPr lang="en-US" sz="400" i="1" dirty="0"/>
              <a:t>. And then after you've done that, you </a:t>
            </a:r>
            <a:r>
              <a:rPr lang="en-US" sz="400" b="1" i="1" u="sng" dirty="0"/>
              <a:t>spit </a:t>
            </a:r>
            <a:r>
              <a:rPr lang="en-US" sz="400" i="1" dirty="0"/>
              <a:t>out the toothpaste, you get some </a:t>
            </a:r>
            <a:r>
              <a:rPr lang="en-US" sz="400" b="1" i="1" dirty="0"/>
              <a:t>water</a:t>
            </a:r>
            <a:r>
              <a:rPr lang="en-US" sz="400" i="1" dirty="0"/>
              <a:t>, and then you spit it out again. And then you </a:t>
            </a:r>
            <a:r>
              <a:rPr lang="en-US" sz="400" b="1" i="1" u="sng" dirty="0"/>
              <a:t>rinse</a:t>
            </a:r>
            <a:r>
              <a:rPr lang="en-US" sz="400" i="1" dirty="0"/>
              <a:t> out your </a:t>
            </a:r>
            <a:r>
              <a:rPr lang="en-US" sz="400" b="1" i="1" dirty="0"/>
              <a:t>mouth</a:t>
            </a:r>
            <a:r>
              <a:rPr lang="en-US" sz="400" i="1" dirty="0"/>
              <a:t> like that. Then you get a little </a:t>
            </a:r>
            <a:r>
              <a:rPr lang="en-US" sz="400" b="1" i="1" u="sng" dirty="0"/>
              <a:t>liquid</a:t>
            </a:r>
            <a:r>
              <a:rPr lang="en-US" sz="400" i="1" dirty="0"/>
              <a:t> that helps you get even more </a:t>
            </a:r>
            <a:r>
              <a:rPr lang="en-US" sz="400" b="1" i="1" u="sng" dirty="0"/>
              <a:t>white</a:t>
            </a:r>
            <a:r>
              <a:rPr lang="en-US" sz="400" i="1" dirty="0"/>
              <a:t>, and you spit it out again. </a:t>
            </a:r>
          </a:p>
          <a:p>
            <a:pPr eaLnBrk="1" hangingPunct="1">
              <a:defRPr/>
            </a:pPr>
            <a:r>
              <a:rPr lang="en-US" sz="400" dirty="0"/>
              <a:t>[Sorry, did you tell him why he should do it?]</a:t>
            </a:r>
          </a:p>
          <a:p>
            <a:pPr eaLnBrk="1" hangingPunct="1">
              <a:defRPr/>
            </a:pPr>
            <a:r>
              <a:rPr lang="en-US" sz="400" i="1" dirty="0"/>
              <a:t>You should also do it because people might think your </a:t>
            </a:r>
            <a:r>
              <a:rPr lang="en-US" sz="400" b="1" i="1" u="sng" dirty="0"/>
              <a:t>breath</a:t>
            </a:r>
            <a:r>
              <a:rPr lang="en-US" sz="400" i="1" dirty="0"/>
              <a:t> might stink. And also you should do it to not get sick.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topic vocabulary </a:t>
            </a:r>
            <a:r>
              <a:rPr lang="en-US" altLang="en-US" sz="400" b="1" u="sng" dirty="0">
                <a:solidFill>
                  <a:prstClr val="black"/>
                </a:solidFill>
                <a:latin typeface="Calibri" pitchFamily="34" charset="0"/>
              </a:rPr>
              <a:t>beyond</a:t>
            </a:r>
            <a:r>
              <a:rPr lang="en-US" altLang="en-US" sz="400" b="1" dirty="0">
                <a:solidFill>
                  <a:prstClr val="black"/>
                </a:solidFill>
                <a:latin typeface="Calibri" pitchFamily="34" charset="0"/>
              </a:rPr>
              <a:t> the essential</a:t>
            </a:r>
          </a:p>
        </p:txBody>
      </p:sp>
      <p:sp>
        <p:nvSpPr>
          <p:cNvPr id="16" name="Rounded Rectangular Callout 15"/>
          <p:cNvSpPr>
            <a:spLocks noChangeArrowheads="1"/>
          </p:cNvSpPr>
          <p:nvPr/>
        </p:nvSpPr>
        <p:spPr bwMode="auto">
          <a:xfrm>
            <a:off x="6289943" y="2933700"/>
            <a:ext cx="1376624" cy="170179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Vocabulary Sophistication (EO/P):</a:t>
            </a:r>
          </a:p>
          <a:p>
            <a:pPr eaLnBrk="1" hangingPunct="1">
              <a:defRPr/>
            </a:pPr>
            <a:r>
              <a:rPr lang="en-US" sz="400" i="1" dirty="0"/>
              <a:t>The first step of cleaning your teeth is getting a </a:t>
            </a:r>
            <a:r>
              <a:rPr lang="en-US" sz="400" b="1" i="1" dirty="0"/>
              <a:t>toothbrush</a:t>
            </a:r>
            <a:r>
              <a:rPr lang="en-US" sz="400" i="1" dirty="0"/>
              <a:t> and putting </a:t>
            </a:r>
            <a:r>
              <a:rPr lang="en-US" sz="400" b="1" i="1" dirty="0"/>
              <a:t>water</a:t>
            </a:r>
            <a:r>
              <a:rPr lang="en-US" sz="400" i="1" dirty="0"/>
              <a:t>. If you just put </a:t>
            </a:r>
            <a:r>
              <a:rPr lang="en-US" sz="400" b="1" i="1" dirty="0"/>
              <a:t>toothpaste</a:t>
            </a:r>
            <a:r>
              <a:rPr lang="en-US" sz="400" i="1" dirty="0"/>
              <a:t> on the toothbrush and not water, it's </a:t>
            </a:r>
            <a:r>
              <a:rPr lang="en-US" sz="400" i="1" dirty="0" err="1"/>
              <a:t>kinda</a:t>
            </a:r>
            <a:r>
              <a:rPr lang="en-US" sz="400" i="1" dirty="0"/>
              <a:t> weird to </a:t>
            </a:r>
            <a:r>
              <a:rPr lang="en-US" sz="400" b="1" i="1" dirty="0"/>
              <a:t>brush</a:t>
            </a:r>
            <a:r>
              <a:rPr lang="en-US" sz="400" i="1" dirty="0"/>
              <a:t> your teeth with just toothpaste in your </a:t>
            </a:r>
            <a:r>
              <a:rPr lang="en-US" sz="400" b="1" i="1" dirty="0"/>
              <a:t>mouth</a:t>
            </a:r>
            <a:r>
              <a:rPr lang="en-US" sz="400" i="1" dirty="0"/>
              <a:t>. So you put water on it and then you put the toothpaste on. And you put like a little pea size. And then you </a:t>
            </a:r>
            <a:r>
              <a:rPr lang="en-US" sz="400" b="1" i="1" u="sng" dirty="0"/>
              <a:t>scrub</a:t>
            </a:r>
            <a:r>
              <a:rPr lang="en-US" sz="400" i="1" dirty="0"/>
              <a:t> all the parts in your teeth. And then after that, you </a:t>
            </a:r>
            <a:r>
              <a:rPr lang="en-US" sz="400" b="1" i="1" u="sng" dirty="0"/>
              <a:t>rinse</a:t>
            </a:r>
            <a:r>
              <a:rPr lang="en-US" sz="400" i="1" dirty="0"/>
              <a:t> your toothbrush. And you rinse your toothbrush because it'd be kind of gross to just leave it there with your </a:t>
            </a:r>
            <a:r>
              <a:rPr lang="en-US" sz="400" b="1" i="1" u="sng" dirty="0"/>
              <a:t>saliva</a:t>
            </a:r>
            <a:r>
              <a:rPr lang="en-US" sz="400" i="1" dirty="0"/>
              <a:t> and everything on it. So you rinse it and then you dry out your mouth so it doesn't have toothpaste and stuff in it and so your teeth are nice and </a:t>
            </a:r>
            <a:r>
              <a:rPr lang="en-US" sz="400" b="1" i="1" u="sng" dirty="0"/>
              <a:t>clean</a:t>
            </a:r>
            <a:r>
              <a:rPr lang="en-US" sz="400" i="1" dirty="0"/>
              <a:t>. You should clean your teeth because you don't want to get </a:t>
            </a:r>
            <a:r>
              <a:rPr lang="en-US" sz="400" b="1" i="1" u="sng" dirty="0"/>
              <a:t>cavities</a:t>
            </a:r>
            <a:r>
              <a:rPr lang="en-US" sz="400" i="1" dirty="0"/>
              <a:t> and you also want to keep your teeth nice, </a:t>
            </a:r>
            <a:r>
              <a:rPr lang="en-US" sz="400" b="1" i="1" u="sng" dirty="0"/>
              <a:t>healthy</a:t>
            </a:r>
            <a:r>
              <a:rPr lang="en-US" sz="400" i="1" dirty="0"/>
              <a:t> and clean. </a:t>
            </a:r>
            <a:endParaRPr lang="en-US" altLang="en-US" sz="400" i="1" u="sng" dirty="0">
              <a:solidFill>
                <a:prstClr val="black"/>
              </a:solidFill>
              <a:latin typeface="Calibri"/>
            </a:endParaRP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Uses a variety of vocabulary </a:t>
            </a:r>
            <a:r>
              <a:rPr lang="en-US" altLang="en-US" sz="400" b="1" u="sng" dirty="0">
                <a:solidFill>
                  <a:prstClr val="black"/>
                </a:solidFill>
                <a:latin typeface="Calibri"/>
              </a:rPr>
              <a:t>beyond</a:t>
            </a:r>
            <a:r>
              <a:rPr lang="en-US" altLang="en-US" sz="400" b="1" dirty="0">
                <a:solidFill>
                  <a:prstClr val="black"/>
                </a:solidFill>
                <a:latin typeface="Calibri"/>
              </a:rPr>
              <a:t> the essential</a:t>
            </a:r>
            <a:r>
              <a:rPr lang="en-US" altLang="en-US" sz="400" dirty="0">
                <a:solidFill>
                  <a:prstClr val="black"/>
                </a:solidFill>
                <a:latin typeface="Calibri"/>
              </a:rPr>
              <a:t>, including </a:t>
            </a:r>
            <a:r>
              <a:rPr lang="en-US" altLang="en-US" sz="400" b="1" dirty="0">
                <a:solidFill>
                  <a:prstClr val="black"/>
                </a:solidFill>
                <a:latin typeface="Calibri"/>
              </a:rPr>
              <a:t>technical </a:t>
            </a:r>
            <a:r>
              <a:rPr lang="en-US" altLang="en-US" sz="400" dirty="0">
                <a:solidFill>
                  <a:prstClr val="black"/>
                </a:solidFill>
                <a:latin typeface="Calibri"/>
              </a:rPr>
              <a:t>vocabulary</a:t>
            </a:r>
            <a:endParaRPr lang="en-US" altLang="en-US" sz="400" i="1" dirty="0">
              <a:solidFill>
                <a:prstClr val="black"/>
              </a:solidFill>
              <a:latin typeface="Calibri"/>
            </a:endParaRPr>
          </a:p>
        </p:txBody>
      </p:sp>
      <p:sp>
        <p:nvSpPr>
          <p:cNvPr id="18" name="Rounded Rectangular Callout 17"/>
          <p:cNvSpPr>
            <a:spLocks noChangeArrowheads="1"/>
          </p:cNvSpPr>
          <p:nvPr/>
        </p:nvSpPr>
        <p:spPr bwMode="auto">
          <a:xfrm>
            <a:off x="3308583"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Why you should do it is to keep your teeth </a:t>
            </a:r>
            <a:r>
              <a:rPr lang="en-US" sz="400" b="1" i="1" dirty="0"/>
              <a:t>clean</a:t>
            </a:r>
            <a:r>
              <a:rPr lang="en-US" sz="400" i="1" dirty="0"/>
              <a:t>, and so they look good. And then how you do it is you get a </a:t>
            </a:r>
            <a:r>
              <a:rPr lang="en-US" sz="400" b="1" i="1" dirty="0"/>
              <a:t>toothbrush</a:t>
            </a:r>
            <a:r>
              <a:rPr lang="en-US" sz="400" i="1" dirty="0"/>
              <a:t> and you put </a:t>
            </a:r>
            <a:r>
              <a:rPr lang="en-US" sz="400" b="1" i="1" dirty="0"/>
              <a:t>toothpaste</a:t>
            </a:r>
            <a:r>
              <a:rPr lang="en-US" sz="400" i="1" dirty="0"/>
              <a:t> on it. And then you go up and down on each </a:t>
            </a:r>
            <a:r>
              <a:rPr lang="en-US" sz="400" b="1" i="1" u="sng" dirty="0"/>
              <a:t>tooth</a:t>
            </a:r>
            <a:r>
              <a:rPr lang="en-US" sz="400" i="1" dirty="0"/>
              <a:t> and then inside too.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Minimal use of topic vocabulary </a:t>
            </a:r>
            <a:r>
              <a:rPr lang="en-US" altLang="en-US" sz="400" b="1" u="sng" dirty="0">
                <a:solidFill>
                  <a:prstClr val="black"/>
                </a:solidFill>
                <a:latin typeface="Calibri" pitchFamily="34" charset="0"/>
              </a:rPr>
              <a:t>beyond</a:t>
            </a:r>
            <a:r>
              <a:rPr lang="en-US" altLang="en-US" sz="400" b="1" dirty="0">
                <a:solidFill>
                  <a:prstClr val="black"/>
                </a:solidFill>
                <a:latin typeface="Calibri" pitchFamily="34" charset="0"/>
              </a:rPr>
              <a:t> the essential</a:t>
            </a:r>
          </a:p>
        </p:txBody>
      </p:sp>
      <p:sp>
        <p:nvSpPr>
          <p:cNvPr id="4" name="Rectangle 3"/>
          <p:cNvSpPr/>
          <p:nvPr/>
        </p:nvSpPr>
        <p:spPr>
          <a:xfrm>
            <a:off x="532946" y="1096159"/>
            <a:ext cx="7624328" cy="1200329"/>
          </a:xfrm>
          <a:prstGeom prst="rect">
            <a:avLst/>
          </a:prstGeom>
        </p:spPr>
        <p:txBody>
          <a:bodyPr wrap="square">
            <a:spAutoFit/>
          </a:bodyPr>
          <a:lstStyle/>
          <a:p>
            <a:pPr marL="285750" indent="-285750">
              <a:buFont typeface="Arial"/>
              <a:buChar char="•"/>
            </a:pPr>
            <a:r>
              <a:rPr lang="en-US" dirty="0">
                <a:solidFill>
                  <a:prstClr val="black"/>
                </a:solidFill>
                <a:ea typeface="ＭＳ Ｐゴシック" charset="-128"/>
              </a:rPr>
              <a:t>Along the progression, children’s word choices moved from including only basic topic-related vocabulary to increasing technical (including specialized/content-specific) vocabulary and vivid vocabulary words, which enliven an explanation or evoke an </a:t>
            </a:r>
            <a:r>
              <a:rPr lang="en-US" dirty="0" smtClean="0">
                <a:solidFill>
                  <a:prstClr val="black"/>
                </a:solidFill>
                <a:ea typeface="ＭＳ Ｐゴシック" charset="-128"/>
              </a:rPr>
              <a:t>image </a:t>
            </a:r>
            <a:endParaRPr lang="en-US" dirty="0">
              <a:solidFill>
                <a:prstClr val="black"/>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096891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3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3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5"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Topic Vocabulary</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0" name="TextBox 9"/>
          <p:cNvSpPr txBox="1"/>
          <p:nvPr/>
        </p:nvSpPr>
        <p:spPr>
          <a:xfrm>
            <a:off x="4437260" y="2566428"/>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304984942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2810932" y="1185333"/>
            <a:ext cx="5545667" cy="3550696"/>
          </a:xfrm>
          <a:prstGeom prst="wedgeRoundRectCallout">
            <a:avLst>
              <a:gd name="adj1" fmla="val -32710"/>
              <a:gd name="adj2" fmla="val 6877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Vocabulary </a:t>
            </a:r>
            <a:r>
              <a:rPr lang="en-US" altLang="en-US" sz="1800" u="sng" dirty="0">
                <a:solidFill>
                  <a:prstClr val="black"/>
                </a:solidFill>
                <a:latin typeface="Calibri"/>
              </a:rPr>
              <a:t>Sophistication (EL)</a:t>
            </a:r>
            <a:r>
              <a:rPr lang="en-US" altLang="en-US" sz="1800" u="sng" dirty="0" smtClean="0">
                <a:solidFill>
                  <a:prstClr val="black"/>
                </a:solidFill>
                <a:latin typeface="Calibri"/>
              </a:rPr>
              <a:t>:</a:t>
            </a:r>
          </a:p>
          <a:p>
            <a:pPr eaLnBrk="1" hangingPunct="1">
              <a:defRPr/>
            </a:pPr>
            <a:endParaRPr lang="en-US" altLang="en-US" sz="1800" dirty="0">
              <a:solidFill>
                <a:prstClr val="black"/>
              </a:solidFill>
              <a:latin typeface="Calibri"/>
            </a:endParaRPr>
          </a:p>
          <a:p>
            <a:pPr eaLnBrk="1" hangingPunct="1">
              <a:defRPr/>
            </a:pPr>
            <a:r>
              <a:rPr lang="en-US" sz="1800" i="1" dirty="0"/>
              <a:t>I would tell her, "First you get the </a:t>
            </a:r>
            <a:r>
              <a:rPr lang="en-US" sz="1800" b="1" i="1" dirty="0"/>
              <a:t>paste</a:t>
            </a:r>
            <a:r>
              <a:rPr lang="en-US" sz="1800" i="1" dirty="0"/>
              <a:t> and you put it on the </a:t>
            </a:r>
            <a:r>
              <a:rPr lang="en-US" sz="1800" b="1" i="1" dirty="0"/>
              <a:t>toothbrush</a:t>
            </a:r>
            <a:r>
              <a:rPr lang="en-US" sz="1800" i="1" dirty="0"/>
              <a:t>. Then you put it inside your </a:t>
            </a:r>
            <a:r>
              <a:rPr lang="en-US" sz="1800" b="1" i="1" dirty="0"/>
              <a:t>mouth</a:t>
            </a:r>
            <a:r>
              <a:rPr lang="en-US" sz="1800" i="1" dirty="0"/>
              <a:t> and you start </a:t>
            </a:r>
            <a:r>
              <a:rPr lang="en-US" sz="1800" b="1" i="1" dirty="0"/>
              <a:t>brushing</a:t>
            </a:r>
            <a:r>
              <a:rPr lang="en-US" sz="1800" i="1" dirty="0"/>
              <a:t> and brushing to the sides. And then forward, backward, and top of your teeth and then down in in your teeth. And it's important to do that for you could have your teeth nice and </a:t>
            </a:r>
            <a:r>
              <a:rPr lang="en-US" sz="1800" b="1" i="1" dirty="0"/>
              <a:t>clean</a:t>
            </a:r>
            <a:r>
              <a:rPr lang="en-US" sz="1800" i="1" dirty="0"/>
              <a:t>." </a:t>
            </a:r>
            <a:r>
              <a:rPr lang="en-US" sz="2000" dirty="0"/>
              <a:t> </a:t>
            </a:r>
            <a:endParaRPr lang="en-US" altLang="en-US" sz="2200" dirty="0">
              <a:solidFill>
                <a:prstClr val="black"/>
              </a:solidFill>
              <a:latin typeface="Calibri"/>
            </a:endParaRPr>
          </a:p>
          <a:p>
            <a:pPr eaLnBrk="1" hangingPunct="1">
              <a:defRPr/>
            </a:pPr>
            <a:endParaRPr lang="en-US" altLang="en-US" sz="1600" dirty="0" smtClean="0">
              <a:solidFill>
                <a:prstClr val="black"/>
              </a:solidFill>
              <a:latin typeface="Calibri"/>
            </a:endParaRPr>
          </a:p>
          <a:p>
            <a:pPr marL="285750" indent="-285750" eaLnBrk="1" hangingPunct="1">
              <a:buFont typeface="Arial"/>
              <a:buChar char="•"/>
              <a:defRPr/>
            </a:pPr>
            <a:r>
              <a:rPr lang="en-US" altLang="en-US" sz="1800" dirty="0" smtClean="0">
                <a:solidFill>
                  <a:prstClr val="black"/>
                </a:solidFill>
                <a:latin typeface="Calibri"/>
              </a:rPr>
              <a:t>Only use </a:t>
            </a:r>
            <a:r>
              <a:rPr lang="en-US" altLang="en-US" sz="1800" dirty="0">
                <a:solidFill>
                  <a:prstClr val="black"/>
                </a:solidFill>
                <a:latin typeface="Calibri"/>
              </a:rPr>
              <a:t>of </a:t>
            </a:r>
            <a:r>
              <a:rPr lang="en-US" altLang="en-US" sz="1800" b="1" dirty="0">
                <a:solidFill>
                  <a:prstClr val="black"/>
                </a:solidFill>
                <a:latin typeface="Calibri"/>
              </a:rPr>
              <a:t>essential</a:t>
            </a:r>
            <a:r>
              <a:rPr lang="en-US" altLang="en-US" sz="1800" dirty="0">
                <a:solidFill>
                  <a:prstClr val="black"/>
                </a:solidFill>
                <a:latin typeface="Calibri"/>
              </a:rPr>
              <a:t> topic vocabulary</a:t>
            </a:r>
          </a:p>
        </p:txBody>
      </p:sp>
      <p:sp>
        <p:nvSpPr>
          <p:cNvPr id="10" name="Rounded Rectangular Callout 9"/>
          <p:cNvSpPr>
            <a:spLocks noChangeArrowheads="1"/>
          </p:cNvSpPr>
          <p:nvPr/>
        </p:nvSpPr>
        <p:spPr bwMode="auto">
          <a:xfrm>
            <a:off x="2810933" y="1456267"/>
            <a:ext cx="5734756" cy="3279762"/>
          </a:xfrm>
          <a:prstGeom prst="wedgeRoundRectCallout">
            <a:avLst>
              <a:gd name="adj1" fmla="val -28791"/>
              <a:gd name="adj2" fmla="val 69581"/>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2000" u="sng" dirty="0" smtClean="0">
              <a:solidFill>
                <a:prstClr val="black"/>
              </a:solidFill>
              <a:latin typeface="Calibri" pitchFamily="34" charset="0"/>
            </a:endParaRPr>
          </a:p>
          <a:p>
            <a:pPr eaLnBrk="1" hangingPunct="1">
              <a:defRPr/>
            </a:pPr>
            <a:r>
              <a:rPr lang="en-US" altLang="en-US" sz="2000" u="sng" dirty="0" smtClean="0">
                <a:solidFill>
                  <a:prstClr val="black"/>
                </a:solidFill>
                <a:latin typeface="Calibri" pitchFamily="34" charset="0"/>
              </a:rPr>
              <a:t>Emerging Vocabulary </a:t>
            </a:r>
            <a:r>
              <a:rPr lang="en-US" altLang="en-US" sz="2000" u="sng" dirty="0">
                <a:solidFill>
                  <a:prstClr val="black"/>
                </a:solidFill>
                <a:latin typeface="Calibri" pitchFamily="34" charset="0"/>
              </a:rPr>
              <a:t>Sophistication (</a:t>
            </a:r>
            <a:r>
              <a:rPr lang="en-US" altLang="en-US" sz="2000" u="sng" dirty="0" smtClean="0">
                <a:solidFill>
                  <a:prstClr val="black"/>
                </a:solidFill>
                <a:latin typeface="Calibri" pitchFamily="34" charset="0"/>
              </a:rPr>
              <a:t>EO/P)</a:t>
            </a:r>
            <a:r>
              <a:rPr lang="en-US" altLang="en-US" sz="2000" dirty="0" smtClean="0">
                <a:solidFill>
                  <a:prstClr val="black"/>
                </a:solidFill>
                <a:latin typeface="Calibri" pitchFamily="34" charset="0"/>
              </a:rPr>
              <a:t>:</a:t>
            </a:r>
          </a:p>
          <a:p>
            <a:pPr eaLnBrk="1" hangingPunct="1">
              <a:defRPr/>
            </a:pPr>
            <a:endParaRPr lang="en-US" altLang="en-US" sz="2000" dirty="0">
              <a:solidFill>
                <a:prstClr val="black"/>
              </a:solidFill>
              <a:latin typeface="Calibri" pitchFamily="34" charset="0"/>
            </a:endParaRPr>
          </a:p>
          <a:p>
            <a:pPr eaLnBrk="1" hangingPunct="1">
              <a:defRPr/>
            </a:pPr>
            <a:r>
              <a:rPr lang="en-US" sz="2000" i="1" dirty="0"/>
              <a:t>Why you should do it is to keep your teeth </a:t>
            </a:r>
            <a:r>
              <a:rPr lang="en-US" sz="2000" b="1" i="1" dirty="0"/>
              <a:t>clean</a:t>
            </a:r>
            <a:r>
              <a:rPr lang="en-US" sz="2000" i="1" dirty="0"/>
              <a:t>, and so they look good. And then how you do it is you get a </a:t>
            </a:r>
            <a:r>
              <a:rPr lang="en-US" sz="2000" b="1" i="1" dirty="0"/>
              <a:t>toothbrush</a:t>
            </a:r>
            <a:r>
              <a:rPr lang="en-US" sz="2000" i="1" dirty="0"/>
              <a:t> and you put </a:t>
            </a:r>
            <a:r>
              <a:rPr lang="en-US" sz="2000" b="1" i="1" dirty="0"/>
              <a:t>toothpaste</a:t>
            </a:r>
            <a:r>
              <a:rPr lang="en-US" sz="2000" i="1" dirty="0"/>
              <a:t> on it. And then you go up and down on each </a:t>
            </a:r>
            <a:r>
              <a:rPr lang="en-US" sz="2000" b="1" i="1" dirty="0"/>
              <a:t>tooth</a:t>
            </a:r>
            <a:r>
              <a:rPr lang="en-US" sz="2000" i="1" dirty="0"/>
              <a:t> and then inside too. </a:t>
            </a:r>
            <a:endParaRPr lang="en-US" sz="2000" i="1" dirty="0" smtClean="0"/>
          </a:p>
          <a:p>
            <a:pPr eaLnBrk="1" hangingPunct="1">
              <a:defRPr/>
            </a:pPr>
            <a:endParaRPr lang="en-US" altLang="en-US" sz="2000" dirty="0">
              <a:solidFill>
                <a:prstClr val="black"/>
              </a:solidFill>
              <a:latin typeface="Calibri" pitchFamily="34" charset="0"/>
            </a:endParaRPr>
          </a:p>
          <a:p>
            <a:pPr marL="285750" indent="-285750" eaLnBrk="1" hangingPunct="1">
              <a:buFont typeface="Arial"/>
              <a:buChar char="•"/>
              <a:defRPr/>
            </a:pPr>
            <a:r>
              <a:rPr lang="en-US" altLang="en-US" sz="2000" dirty="0" smtClean="0">
                <a:solidFill>
                  <a:prstClr val="black"/>
                </a:solidFill>
                <a:latin typeface="Calibri"/>
              </a:rPr>
              <a:t>Only use </a:t>
            </a:r>
            <a:r>
              <a:rPr lang="en-US" altLang="en-US" sz="2000" dirty="0">
                <a:solidFill>
                  <a:prstClr val="black"/>
                </a:solidFill>
                <a:latin typeface="Calibri"/>
              </a:rPr>
              <a:t>of </a:t>
            </a:r>
            <a:r>
              <a:rPr lang="en-US" altLang="en-US" sz="2000" b="1" dirty="0">
                <a:solidFill>
                  <a:prstClr val="black"/>
                </a:solidFill>
                <a:latin typeface="Calibri"/>
              </a:rPr>
              <a:t>essential</a:t>
            </a:r>
            <a:r>
              <a:rPr lang="en-US" altLang="en-US" sz="2000" dirty="0">
                <a:solidFill>
                  <a:prstClr val="black"/>
                </a:solidFill>
                <a:latin typeface="Calibri"/>
              </a:rPr>
              <a:t> topic </a:t>
            </a:r>
            <a:r>
              <a:rPr lang="en-US" altLang="en-US" sz="2000" dirty="0" smtClean="0">
                <a:solidFill>
                  <a:prstClr val="black"/>
                </a:solidFill>
                <a:latin typeface="Calibri"/>
              </a:rPr>
              <a:t>vocabulary</a:t>
            </a:r>
          </a:p>
          <a:p>
            <a:pPr eaLnBrk="1" hangingPunct="1">
              <a:defRPr/>
            </a:pPr>
            <a:endParaRPr lang="en-US" altLang="en-US" sz="2000" dirty="0">
              <a:solidFill>
                <a:prstClr val="black"/>
              </a:solidFill>
              <a:latin typeface="Calibri"/>
            </a:endParaRPr>
          </a:p>
        </p:txBody>
      </p:sp>
    </p:spTree>
    <p:extLst>
      <p:ext uri="{BB962C8B-B14F-4D97-AF65-F5344CB8AC3E}">
        <p14:creationId xmlns:p14="http://schemas.microsoft.com/office/powerpoint/2010/main" val="3156318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916980" y="927103"/>
            <a:ext cx="5448087" cy="3893254"/>
          </a:xfrm>
          <a:prstGeom prst="wedgeRoundRectCallout">
            <a:avLst>
              <a:gd name="adj1" fmla="val -3056"/>
              <a:gd name="adj2" fmla="val 6424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dirty="0" smtClean="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700" i="1" dirty="0" smtClean="0"/>
              <a:t>You </a:t>
            </a:r>
            <a:r>
              <a:rPr lang="en-US" sz="1700" b="1" i="1" dirty="0"/>
              <a:t>brush</a:t>
            </a:r>
            <a:r>
              <a:rPr lang="en-US" sz="1700" i="1" dirty="0"/>
              <a:t> your teeth by brushing your teeth on your front teeth, on your left and right teeth. Then brush for 20 seconds and </a:t>
            </a:r>
            <a:r>
              <a:rPr lang="en-US" sz="1700" b="1" i="1" dirty="0"/>
              <a:t>wash</a:t>
            </a:r>
            <a:r>
              <a:rPr lang="en-US" sz="1700" i="1" dirty="0"/>
              <a:t> off with </a:t>
            </a:r>
            <a:r>
              <a:rPr lang="en-US" sz="1700" b="1" i="1" dirty="0"/>
              <a:t>water</a:t>
            </a:r>
            <a:r>
              <a:rPr lang="en-US" sz="1700" i="1" dirty="0"/>
              <a:t>. And do the same routine again and for the same time or more if you want. And then wash off again. </a:t>
            </a:r>
            <a:endParaRPr lang="en-US" sz="1700" i="1" dirty="0" smtClean="0"/>
          </a:p>
          <a:p>
            <a:pPr eaLnBrk="1" hangingPunct="1">
              <a:defRPr/>
            </a:pPr>
            <a:r>
              <a:rPr lang="en-US" sz="1700" dirty="0" smtClean="0"/>
              <a:t>[</a:t>
            </a:r>
            <a:r>
              <a:rPr lang="en-US" sz="1700" dirty="0"/>
              <a:t>And can you tell her why she should do it?] </a:t>
            </a:r>
            <a:endParaRPr lang="en-US" sz="1700" dirty="0" smtClean="0"/>
          </a:p>
          <a:p>
            <a:pPr eaLnBrk="1" hangingPunct="1">
              <a:defRPr/>
            </a:pPr>
            <a:r>
              <a:rPr lang="en-US" sz="1700" i="1" dirty="0" smtClean="0"/>
              <a:t>You </a:t>
            </a:r>
            <a:r>
              <a:rPr lang="en-US" sz="1700" i="1" dirty="0"/>
              <a:t>should brush your teeth every day so you won't have </a:t>
            </a:r>
            <a:r>
              <a:rPr lang="en-US" sz="1700" b="1" i="1" u="sng" dirty="0"/>
              <a:t>germs</a:t>
            </a:r>
            <a:r>
              <a:rPr lang="en-US" sz="1700" i="1" dirty="0"/>
              <a:t> and not a bad </a:t>
            </a:r>
            <a:r>
              <a:rPr lang="en-US" sz="1700" b="1" i="1" u="sng" dirty="0"/>
              <a:t>breath</a:t>
            </a:r>
            <a:r>
              <a:rPr lang="en-US" sz="1700" i="1" dirty="0"/>
              <a:t> </a:t>
            </a:r>
            <a:r>
              <a:rPr lang="en-US" sz="1700" b="1" i="1" u="sng" dirty="0"/>
              <a:t>smell</a:t>
            </a:r>
            <a:r>
              <a:rPr lang="en-US" sz="1700" i="1" dirty="0"/>
              <a:t>. And your teeth won't turn </a:t>
            </a:r>
            <a:r>
              <a:rPr lang="en-US" sz="1700" b="1" i="1" u="sng" dirty="0"/>
              <a:t>yellow</a:t>
            </a:r>
            <a:r>
              <a:rPr lang="en-US" sz="1700" i="1" dirty="0"/>
              <a:t>. </a:t>
            </a:r>
            <a:endParaRPr lang="en-US" altLang="en-US" sz="1700" i="1" dirty="0" smtClean="0">
              <a:solidFill>
                <a:prstClr val="black"/>
              </a:solidFill>
              <a:latin typeface="Calibri" pitchFamily="34" charset="0"/>
            </a:endParaRPr>
          </a:p>
          <a:p>
            <a:pPr eaLnBrk="1" hangingPunct="1">
              <a:defRPr/>
            </a:pPr>
            <a:endParaRPr lang="en-US" altLang="en-US" sz="1800" i="1" dirty="0" smtClean="0">
              <a:solidFill>
                <a:prstClr val="black"/>
              </a:solidFill>
              <a:latin typeface="Calibri"/>
            </a:endParaRPr>
          </a:p>
          <a:p>
            <a:pPr marL="285750" indent="-285750" eaLnBrk="1" hangingPunct="1">
              <a:buFont typeface="Arial"/>
              <a:buChar char="•"/>
              <a:defRPr/>
            </a:pPr>
            <a:r>
              <a:rPr lang="en-US" altLang="en-US" sz="1800" dirty="0" smtClean="0">
                <a:solidFill>
                  <a:prstClr val="black"/>
                </a:solidFill>
                <a:latin typeface="Calibri"/>
              </a:rPr>
              <a:t>Use of topic vocabulary </a:t>
            </a:r>
            <a:r>
              <a:rPr lang="en-US" altLang="en-US" sz="1800" b="1" u="sng" dirty="0" smtClean="0">
                <a:solidFill>
                  <a:prstClr val="black"/>
                </a:solidFill>
                <a:latin typeface="Calibri"/>
              </a:rPr>
              <a:t>beyond</a:t>
            </a:r>
            <a:r>
              <a:rPr lang="en-US" altLang="en-US" sz="1800" b="1" dirty="0" smtClean="0">
                <a:solidFill>
                  <a:prstClr val="black"/>
                </a:solidFill>
                <a:latin typeface="Calibri"/>
              </a:rPr>
              <a:t> the essential</a:t>
            </a:r>
            <a:endParaRPr lang="en-US" altLang="en-US" sz="1800" b="1" dirty="0">
              <a:solidFill>
                <a:prstClr val="black"/>
              </a:solidFill>
              <a:latin typeface="Calibri"/>
            </a:endParaRPr>
          </a:p>
        </p:txBody>
      </p:sp>
      <p:sp>
        <p:nvSpPr>
          <p:cNvPr id="16" name="Rounded Rectangular Callout 15"/>
          <p:cNvSpPr>
            <a:spLocks noChangeArrowheads="1"/>
          </p:cNvSpPr>
          <p:nvPr/>
        </p:nvSpPr>
        <p:spPr bwMode="auto">
          <a:xfrm>
            <a:off x="3121044" y="1120140"/>
            <a:ext cx="5380761" cy="3729940"/>
          </a:xfrm>
          <a:prstGeom prst="wedgeRoundRectCallout">
            <a:avLst>
              <a:gd name="adj1" fmla="val -5479"/>
              <a:gd name="adj2" fmla="val 6420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smtClean="0">
                <a:solidFill>
                  <a:prstClr val="black"/>
                </a:solidFill>
                <a:latin typeface="Calibri" pitchFamily="34" charset="0"/>
              </a:rPr>
              <a:t>Developing Vocabulary </a:t>
            </a:r>
            <a:r>
              <a:rPr lang="en-US" altLang="en-US" sz="1400" u="sng" dirty="0">
                <a:solidFill>
                  <a:prstClr val="black"/>
                </a:solidFill>
                <a:latin typeface="Calibri" pitchFamily="34" charset="0"/>
              </a:rPr>
              <a:t>Sophistication (EO/P)</a:t>
            </a:r>
            <a:r>
              <a:rPr lang="en-US" altLang="en-US" sz="1400" dirty="0" smtClean="0">
                <a:solidFill>
                  <a:prstClr val="black"/>
                </a:solidFill>
                <a:latin typeface="Calibri" pitchFamily="34" charset="0"/>
              </a:rPr>
              <a:t>:</a:t>
            </a:r>
          </a:p>
          <a:p>
            <a:pPr eaLnBrk="1" hangingPunct="1">
              <a:defRPr/>
            </a:pPr>
            <a:endParaRPr lang="en-US" altLang="en-US" sz="1400" dirty="0">
              <a:solidFill>
                <a:prstClr val="black"/>
              </a:solidFill>
              <a:latin typeface="Calibri" pitchFamily="34" charset="0"/>
            </a:endParaRPr>
          </a:p>
          <a:p>
            <a:pPr eaLnBrk="1" hangingPunct="1">
              <a:defRPr/>
            </a:pPr>
            <a:r>
              <a:rPr lang="en-US" sz="1400" i="1" dirty="0"/>
              <a:t>You're supposed to do it like this: you just get a </a:t>
            </a:r>
            <a:r>
              <a:rPr lang="en-US" sz="1400" b="1" i="1" dirty="0"/>
              <a:t>toothbrush</a:t>
            </a:r>
            <a:r>
              <a:rPr lang="en-US" sz="1400" i="1" dirty="0"/>
              <a:t>, put the </a:t>
            </a:r>
            <a:r>
              <a:rPr lang="en-US" sz="1400" b="1" i="1" dirty="0"/>
              <a:t>toothpaste</a:t>
            </a:r>
            <a:r>
              <a:rPr lang="en-US" sz="1400" i="1" dirty="0"/>
              <a:t> on it, and then you </a:t>
            </a:r>
            <a:r>
              <a:rPr lang="en-US" sz="1400" b="1" i="1" u="sng" dirty="0"/>
              <a:t>rub</a:t>
            </a:r>
            <a:r>
              <a:rPr lang="en-US" sz="1400" i="1" dirty="0"/>
              <a:t> it against your teeth as hard as you can. And then you do it all over the place, even your </a:t>
            </a:r>
            <a:r>
              <a:rPr lang="en-US" sz="1400" b="1" i="1" u="sng" dirty="0"/>
              <a:t>tongue</a:t>
            </a:r>
            <a:r>
              <a:rPr lang="en-US" sz="1400" i="1" dirty="0"/>
              <a:t>. And then after you've done that, you </a:t>
            </a:r>
            <a:r>
              <a:rPr lang="en-US" sz="1400" b="1" i="1" u="sng" dirty="0"/>
              <a:t>spit </a:t>
            </a:r>
            <a:r>
              <a:rPr lang="en-US" sz="1400" i="1" dirty="0"/>
              <a:t>out the toothpaste, you get some </a:t>
            </a:r>
            <a:r>
              <a:rPr lang="en-US" sz="1400" b="1" i="1" dirty="0"/>
              <a:t>water</a:t>
            </a:r>
            <a:r>
              <a:rPr lang="en-US" sz="1400" i="1" dirty="0"/>
              <a:t>, and then you spit it out again. And then you </a:t>
            </a:r>
            <a:r>
              <a:rPr lang="en-US" sz="1400" b="1" i="1" u="sng" dirty="0"/>
              <a:t>rinse</a:t>
            </a:r>
            <a:r>
              <a:rPr lang="en-US" sz="1400" i="1" dirty="0"/>
              <a:t> out your </a:t>
            </a:r>
            <a:r>
              <a:rPr lang="en-US" sz="1400" b="1" i="1" dirty="0"/>
              <a:t>mouth</a:t>
            </a:r>
            <a:r>
              <a:rPr lang="en-US" sz="1400" i="1" dirty="0"/>
              <a:t> like that. Then you get a little </a:t>
            </a:r>
            <a:r>
              <a:rPr lang="en-US" sz="1400" b="1" i="1" u="sng" dirty="0"/>
              <a:t>liquid</a:t>
            </a:r>
            <a:r>
              <a:rPr lang="en-US" sz="1400" i="1" dirty="0"/>
              <a:t> that helps you get even more </a:t>
            </a:r>
            <a:r>
              <a:rPr lang="en-US" sz="1400" b="1" i="1" u="sng" dirty="0"/>
              <a:t>white</a:t>
            </a:r>
            <a:r>
              <a:rPr lang="en-US" sz="1400" i="1" dirty="0"/>
              <a:t>, and you spit it out again. </a:t>
            </a:r>
            <a:endParaRPr lang="en-US" sz="1400" i="1" dirty="0" smtClean="0"/>
          </a:p>
          <a:p>
            <a:pPr eaLnBrk="1" hangingPunct="1">
              <a:defRPr/>
            </a:pPr>
            <a:r>
              <a:rPr lang="en-US" sz="1400" dirty="0" smtClean="0"/>
              <a:t>[</a:t>
            </a:r>
            <a:r>
              <a:rPr lang="en-US" sz="1400" dirty="0"/>
              <a:t>Sorry, did you tell him why he should do it?</a:t>
            </a:r>
            <a:r>
              <a:rPr lang="en-US" sz="1400" dirty="0" smtClean="0"/>
              <a:t>]</a:t>
            </a:r>
          </a:p>
          <a:p>
            <a:pPr eaLnBrk="1" hangingPunct="1">
              <a:defRPr/>
            </a:pPr>
            <a:r>
              <a:rPr lang="en-US" sz="1400" i="1" dirty="0" smtClean="0"/>
              <a:t>You </a:t>
            </a:r>
            <a:r>
              <a:rPr lang="en-US" sz="1400" i="1" dirty="0"/>
              <a:t>should also do it because people might think your </a:t>
            </a:r>
            <a:r>
              <a:rPr lang="en-US" sz="1400" b="1" i="1" u="sng" dirty="0"/>
              <a:t>breath</a:t>
            </a:r>
            <a:r>
              <a:rPr lang="en-US" sz="1400" i="1" dirty="0"/>
              <a:t> might stink. And also you should do it to not get sick. </a:t>
            </a:r>
            <a:endParaRPr lang="en-US" sz="1400" i="1" dirty="0" smtClean="0"/>
          </a:p>
          <a:p>
            <a:pPr eaLnBrk="1" hangingPunct="1">
              <a:defRPr/>
            </a:pPr>
            <a:endParaRPr lang="en-US" altLang="en-US" sz="1400" dirty="0">
              <a:solidFill>
                <a:prstClr val="black"/>
              </a:solidFill>
              <a:latin typeface="Calibri" pitchFamily="34" charset="0"/>
            </a:endParaRPr>
          </a:p>
          <a:p>
            <a:pPr marL="285750" indent="-285750" eaLnBrk="1" hangingPunct="1">
              <a:buFont typeface="Arial"/>
              <a:buChar char="•"/>
              <a:defRPr/>
            </a:pPr>
            <a:r>
              <a:rPr lang="en-US" altLang="en-US" sz="1400" dirty="0" smtClean="0">
                <a:solidFill>
                  <a:prstClr val="black"/>
                </a:solidFill>
                <a:latin typeface="Calibri" pitchFamily="34" charset="0"/>
              </a:rPr>
              <a:t>Use of topic vocabulary </a:t>
            </a:r>
            <a:r>
              <a:rPr lang="en-US" altLang="en-US" sz="1400" b="1" u="sng" dirty="0" smtClean="0">
                <a:solidFill>
                  <a:prstClr val="black"/>
                </a:solidFill>
                <a:latin typeface="Calibri" pitchFamily="34" charset="0"/>
              </a:rPr>
              <a:t>beyond</a:t>
            </a:r>
            <a:r>
              <a:rPr lang="en-US" altLang="en-US" sz="1400" b="1" dirty="0" smtClean="0">
                <a:solidFill>
                  <a:prstClr val="black"/>
                </a:solidFill>
                <a:latin typeface="Calibri" pitchFamily="34" charset="0"/>
              </a:rPr>
              <a:t> the essential</a:t>
            </a:r>
            <a:endParaRPr lang="en-US" altLang="en-US" sz="1400" b="1" dirty="0">
              <a:solidFill>
                <a:prstClr val="black"/>
              </a:solidFill>
              <a:latin typeface="Calibri" pitchFamily="34" charset="0"/>
            </a:endParaRPr>
          </a:p>
        </p:txBody>
      </p:sp>
    </p:spTree>
    <p:extLst>
      <p:ext uri="{BB962C8B-B14F-4D97-AF65-F5344CB8AC3E}">
        <p14:creationId xmlns:p14="http://schemas.microsoft.com/office/powerpoint/2010/main" val="16280455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826634" y="927102"/>
            <a:ext cx="6164966" cy="4229098"/>
          </a:xfrm>
          <a:prstGeom prst="wedgeRoundRectCallout">
            <a:avLst>
              <a:gd name="adj1" fmla="val 14161"/>
              <a:gd name="adj2" fmla="val 5582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Controlled Vocabulary Sophistication </a:t>
            </a:r>
            <a:r>
              <a:rPr lang="en-US" altLang="en-US" sz="1600" u="sng" dirty="0">
                <a:solidFill>
                  <a:prstClr val="black"/>
                </a:solidFill>
                <a:latin typeface="Calibri" pitchFamily="34" charset="0"/>
              </a:rPr>
              <a:t>(EL)</a:t>
            </a:r>
            <a:r>
              <a:rPr lang="en-US" altLang="en-US" sz="1600" u="sng" dirty="0" smtClean="0">
                <a:solidFill>
                  <a:prstClr val="black"/>
                </a:solidFill>
                <a:latin typeface="Calibri" pitchFamily="34" charset="0"/>
              </a:rPr>
              <a:t>:</a:t>
            </a:r>
          </a:p>
          <a:p>
            <a:pPr eaLnBrk="1" hangingPunct="1">
              <a:defRPr/>
            </a:pPr>
            <a:endParaRPr lang="en-US" altLang="en-US" sz="1600" u="sng" dirty="0" smtClean="0">
              <a:solidFill>
                <a:prstClr val="black"/>
              </a:solidFill>
              <a:latin typeface="Calibri" pitchFamily="34" charset="0"/>
            </a:endParaRPr>
          </a:p>
          <a:p>
            <a:pPr eaLnBrk="1" hangingPunct="1">
              <a:defRPr/>
            </a:pPr>
            <a:r>
              <a:rPr lang="en-US" sz="1600" i="1" dirty="0"/>
              <a:t>First you need to clean your teeth. Clean your teeth. First you need to </a:t>
            </a:r>
            <a:r>
              <a:rPr lang="en-US" sz="1600" b="1" i="1" dirty="0"/>
              <a:t>wet</a:t>
            </a:r>
            <a:r>
              <a:rPr lang="en-US" sz="1600" i="1" dirty="0"/>
              <a:t> the </a:t>
            </a:r>
            <a:r>
              <a:rPr lang="en-US" sz="1600" b="1" i="1" dirty="0"/>
              <a:t>toothpaste</a:t>
            </a:r>
            <a:r>
              <a:rPr lang="en-US" sz="1600" i="1" dirty="0"/>
              <a:t>. Then wet the </a:t>
            </a:r>
            <a:r>
              <a:rPr lang="en-US" sz="1600" b="1" i="1" dirty="0"/>
              <a:t>toothbrush</a:t>
            </a:r>
            <a:r>
              <a:rPr lang="en-US" sz="1600" i="1" dirty="0"/>
              <a:t>. Then put toothpaste on and wet it. Then </a:t>
            </a:r>
            <a:r>
              <a:rPr lang="en-US" sz="1600" b="1" i="1" dirty="0"/>
              <a:t>brush</a:t>
            </a:r>
            <a:r>
              <a:rPr lang="en-US" sz="1600" i="1" dirty="0"/>
              <a:t> your teeth two minutes. Then </a:t>
            </a:r>
            <a:r>
              <a:rPr lang="en-US" sz="1600" b="1" i="1" u="sng" dirty="0"/>
              <a:t>spit</a:t>
            </a:r>
            <a:r>
              <a:rPr lang="en-US" sz="1600" i="1" dirty="0"/>
              <a:t> and </a:t>
            </a:r>
            <a:r>
              <a:rPr lang="en-US" sz="1600" b="1" i="1" u="sng" dirty="0"/>
              <a:t>rinse</a:t>
            </a:r>
            <a:r>
              <a:rPr lang="en-US" sz="1600" i="1" dirty="0"/>
              <a:t> your </a:t>
            </a:r>
            <a:r>
              <a:rPr lang="en-US" sz="1600" b="1" i="1" dirty="0"/>
              <a:t>mouth</a:t>
            </a:r>
            <a:r>
              <a:rPr lang="en-US" sz="1600" i="1" dirty="0"/>
              <a:t>. And put the toothbrush and then you put it back where it belong the toothbrush. It is important to brush your teeth every day two minutes because so you won't get </a:t>
            </a:r>
            <a:r>
              <a:rPr lang="en-US" sz="1600" b="1" i="1" u="sng" dirty="0"/>
              <a:t>cavities</a:t>
            </a:r>
            <a:r>
              <a:rPr lang="en-US" sz="1600" i="1" dirty="0"/>
              <a:t> and </a:t>
            </a:r>
            <a:r>
              <a:rPr lang="en-US" sz="1600" b="1" i="1" u="sng" dirty="0"/>
              <a:t>pain</a:t>
            </a:r>
            <a:r>
              <a:rPr lang="en-US" sz="1600" i="1" dirty="0"/>
              <a:t> in the </a:t>
            </a:r>
            <a:r>
              <a:rPr lang="en-US" sz="1600" b="1" i="1" dirty="0"/>
              <a:t>tooth</a:t>
            </a:r>
            <a:r>
              <a:rPr lang="en-US" sz="1600" i="1" dirty="0"/>
              <a:t> or get food stuck in your teeth. If you don't brush your teeth, you'll get those things and your teeth will maybe turn </a:t>
            </a:r>
            <a:r>
              <a:rPr lang="en-US" sz="1600" b="1" i="1" u="sng" dirty="0"/>
              <a:t>yellow</a:t>
            </a:r>
            <a:r>
              <a:rPr lang="en-US" sz="1600" i="1" dirty="0"/>
              <a:t> or orange. So it is important to brush your teeth every day two minutes. </a:t>
            </a:r>
            <a:endParaRPr lang="en-US" altLang="en-US" sz="1600" i="1" u="sng" dirty="0" smtClean="0">
              <a:solidFill>
                <a:prstClr val="black"/>
              </a:solidFill>
              <a:latin typeface="Calibri" pitchFamily="34" charset="0"/>
            </a:endParaRPr>
          </a:p>
          <a:p>
            <a:pPr eaLnBrk="1" hangingPunct="1">
              <a:defRPr/>
            </a:pPr>
            <a:endParaRPr lang="en-US" altLang="en-US" sz="1600" i="1" dirty="0" smtClean="0">
              <a:solidFill>
                <a:prstClr val="black"/>
              </a:solidFill>
              <a:latin typeface="Calibri" pitchFamily="34" charset="0"/>
            </a:endParaRPr>
          </a:p>
          <a:p>
            <a:pPr marL="285750" indent="-285750" eaLnBrk="1" hangingPunct="1">
              <a:buFont typeface="Arial"/>
              <a:buChar char="•"/>
              <a:defRPr/>
            </a:pPr>
            <a:r>
              <a:rPr lang="en-US" altLang="en-US" sz="1600" dirty="0" smtClean="0">
                <a:solidFill>
                  <a:prstClr val="black"/>
                </a:solidFill>
                <a:latin typeface="Calibri" pitchFamily="34" charset="0"/>
              </a:rPr>
              <a:t>Use of topic vocabulary </a:t>
            </a:r>
            <a:r>
              <a:rPr lang="en-US" altLang="en-US" sz="1600" b="1" u="sng" dirty="0" smtClean="0">
                <a:solidFill>
                  <a:prstClr val="black"/>
                </a:solidFill>
                <a:latin typeface="Calibri" pitchFamily="34" charset="0"/>
              </a:rPr>
              <a:t>beyond</a:t>
            </a:r>
            <a:r>
              <a:rPr lang="en-US" altLang="en-US" sz="1600" b="1" dirty="0" smtClean="0">
                <a:solidFill>
                  <a:prstClr val="black"/>
                </a:solidFill>
                <a:latin typeface="Calibri" pitchFamily="34" charset="0"/>
              </a:rPr>
              <a:t> the essential</a:t>
            </a:r>
            <a:r>
              <a:rPr lang="en-US" altLang="en-US" sz="1600" dirty="0" smtClean="0">
                <a:solidFill>
                  <a:prstClr val="black"/>
                </a:solidFill>
                <a:latin typeface="Calibri" pitchFamily="34" charset="0"/>
              </a:rPr>
              <a:t>, including technical</a:t>
            </a:r>
            <a:r>
              <a:rPr lang="en-US" altLang="en-US" sz="1600" b="1" dirty="0" smtClean="0">
                <a:solidFill>
                  <a:prstClr val="black"/>
                </a:solidFill>
                <a:latin typeface="Calibri" pitchFamily="34" charset="0"/>
              </a:rPr>
              <a:t> </a:t>
            </a:r>
            <a:r>
              <a:rPr lang="en-US" altLang="en-US" sz="1600" dirty="0" smtClean="0">
                <a:solidFill>
                  <a:prstClr val="black"/>
                </a:solidFill>
                <a:latin typeface="Calibri" pitchFamily="34" charset="0"/>
              </a:rPr>
              <a:t>vocabulary</a:t>
            </a:r>
            <a:endParaRPr lang="en-US" altLang="en-US" sz="1600" dirty="0">
              <a:solidFill>
                <a:prstClr val="black"/>
              </a:solidFill>
              <a:latin typeface="Calibri" pitchFamily="34" charset="0"/>
              <a:cs typeface="Arial" pitchFamily="34" charset="0"/>
            </a:endParaRPr>
          </a:p>
        </p:txBody>
      </p:sp>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Topic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Vocabulary</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3" name="Rounded Rectangular Callout 12"/>
          <p:cNvSpPr>
            <a:spLocks noChangeArrowheads="1"/>
          </p:cNvSpPr>
          <p:nvPr/>
        </p:nvSpPr>
        <p:spPr bwMode="auto">
          <a:xfrm>
            <a:off x="2906499" y="927102"/>
            <a:ext cx="5920001" cy="4229098"/>
          </a:xfrm>
          <a:prstGeom prst="wedgeRoundRectCallout">
            <a:avLst>
              <a:gd name="adj1" fmla="val 18183"/>
              <a:gd name="adj2" fmla="val 5630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a:solidFill>
                  <a:prstClr val="black"/>
                </a:solidFill>
                <a:latin typeface="Calibri"/>
              </a:rPr>
              <a:t>Controlled </a:t>
            </a:r>
            <a:r>
              <a:rPr lang="en-US" altLang="en-US" sz="1400" u="sng" dirty="0" smtClean="0">
                <a:solidFill>
                  <a:prstClr val="black"/>
                </a:solidFill>
                <a:latin typeface="Calibri"/>
              </a:rPr>
              <a:t>Vocabulary </a:t>
            </a:r>
            <a:r>
              <a:rPr lang="en-US" altLang="en-US" sz="1400" u="sng" dirty="0">
                <a:solidFill>
                  <a:prstClr val="black"/>
                </a:solidFill>
                <a:latin typeface="Calibri"/>
              </a:rPr>
              <a:t>Sophistication (EO/P</a:t>
            </a:r>
            <a:r>
              <a:rPr lang="en-US" altLang="en-US" sz="1400" u="sng" dirty="0" smtClean="0">
                <a:solidFill>
                  <a:prstClr val="black"/>
                </a:solidFill>
                <a:latin typeface="Calibri"/>
              </a:rPr>
              <a:t>):</a:t>
            </a:r>
          </a:p>
          <a:p>
            <a:pPr eaLnBrk="1" hangingPunct="1">
              <a:defRPr/>
            </a:pPr>
            <a:endParaRPr lang="en-US" altLang="en-US" sz="1400" u="sng" dirty="0" smtClean="0">
              <a:solidFill>
                <a:prstClr val="black"/>
              </a:solidFill>
              <a:latin typeface="Calibri"/>
            </a:endParaRPr>
          </a:p>
          <a:p>
            <a:pPr eaLnBrk="1" hangingPunct="1">
              <a:defRPr/>
            </a:pPr>
            <a:r>
              <a:rPr lang="en-US" sz="1400" i="1" dirty="0"/>
              <a:t>The first step of cleaning your teeth is getting a </a:t>
            </a:r>
            <a:r>
              <a:rPr lang="en-US" sz="1400" b="1" i="1" dirty="0"/>
              <a:t>toothbrush</a:t>
            </a:r>
            <a:r>
              <a:rPr lang="en-US" sz="1400" i="1" dirty="0"/>
              <a:t> and putting </a:t>
            </a:r>
            <a:r>
              <a:rPr lang="en-US" sz="1400" b="1" i="1" dirty="0"/>
              <a:t>water</a:t>
            </a:r>
            <a:r>
              <a:rPr lang="en-US" sz="1400" i="1" dirty="0"/>
              <a:t>. If you just put </a:t>
            </a:r>
            <a:r>
              <a:rPr lang="en-US" sz="1400" b="1" i="1" dirty="0"/>
              <a:t>toothpaste</a:t>
            </a:r>
            <a:r>
              <a:rPr lang="en-US" sz="1400" i="1" dirty="0"/>
              <a:t> on the toothbrush and not water, it's </a:t>
            </a:r>
            <a:r>
              <a:rPr lang="en-US" sz="1400" i="1" dirty="0" err="1"/>
              <a:t>kinda</a:t>
            </a:r>
            <a:r>
              <a:rPr lang="en-US" sz="1400" i="1" dirty="0"/>
              <a:t> weird to </a:t>
            </a:r>
            <a:r>
              <a:rPr lang="en-US" sz="1400" b="1" i="1" dirty="0"/>
              <a:t>brush</a:t>
            </a:r>
            <a:r>
              <a:rPr lang="en-US" sz="1400" i="1" dirty="0"/>
              <a:t> your teeth with just toothpaste in your </a:t>
            </a:r>
            <a:r>
              <a:rPr lang="en-US" sz="1400" b="1" i="1" dirty="0"/>
              <a:t>mouth</a:t>
            </a:r>
            <a:r>
              <a:rPr lang="en-US" sz="1400" i="1" dirty="0"/>
              <a:t>. So you put water on it and then you put the toothpaste on. And you put like a little pea size. And then you </a:t>
            </a:r>
            <a:r>
              <a:rPr lang="en-US" sz="1400" b="1" i="1" u="sng" dirty="0"/>
              <a:t>scrub</a:t>
            </a:r>
            <a:r>
              <a:rPr lang="en-US" sz="1400" i="1" dirty="0"/>
              <a:t> all the parts in your teeth. And then after that, you </a:t>
            </a:r>
            <a:r>
              <a:rPr lang="en-US" sz="1400" b="1" i="1" u="sng" dirty="0"/>
              <a:t>rinse</a:t>
            </a:r>
            <a:r>
              <a:rPr lang="en-US" sz="1400" i="1" dirty="0"/>
              <a:t> your toothbrush. And you rinse your toothbrush because it'd be kind of gross to just leave it there with your </a:t>
            </a:r>
            <a:r>
              <a:rPr lang="en-US" sz="1400" b="1" i="1" u="sng" dirty="0"/>
              <a:t>saliva</a:t>
            </a:r>
            <a:r>
              <a:rPr lang="en-US" sz="1400" i="1" dirty="0"/>
              <a:t> and everything on it. So you rinse it and then you dry out your mouth so it doesn't have toothpaste and stuff in it and so your teeth are nice </a:t>
            </a:r>
            <a:r>
              <a:rPr lang="en-US" sz="1400" i="1" dirty="0" smtClean="0"/>
              <a:t>and </a:t>
            </a:r>
            <a:r>
              <a:rPr lang="en-US" sz="1400" b="1" i="1" dirty="0" smtClean="0"/>
              <a:t>clean</a:t>
            </a:r>
            <a:r>
              <a:rPr lang="en-US" sz="1400" i="1" dirty="0"/>
              <a:t>. You should clean your teeth because you don't want to get </a:t>
            </a:r>
            <a:r>
              <a:rPr lang="en-US" sz="1400" b="1" i="1" u="sng" dirty="0"/>
              <a:t>cavities</a:t>
            </a:r>
            <a:r>
              <a:rPr lang="en-US" sz="1400" i="1" dirty="0"/>
              <a:t> and you also want to keep your teeth nice, </a:t>
            </a:r>
            <a:r>
              <a:rPr lang="en-US" sz="1400" b="1" i="1" u="sng" dirty="0"/>
              <a:t>healthy</a:t>
            </a:r>
            <a:r>
              <a:rPr lang="en-US" sz="1400" i="1" dirty="0"/>
              <a:t> and clean. </a:t>
            </a:r>
            <a:endParaRPr lang="en-US" altLang="en-US" sz="1400" i="1" u="sng" dirty="0">
              <a:solidFill>
                <a:prstClr val="black"/>
              </a:solidFill>
              <a:latin typeface="Calibri"/>
            </a:endParaRPr>
          </a:p>
          <a:p>
            <a:pPr eaLnBrk="1" hangingPunct="1">
              <a:defRPr/>
            </a:pPr>
            <a:endParaRPr lang="en-US" altLang="en-US" sz="1400" u="sng" dirty="0" smtClean="0">
              <a:solidFill>
                <a:prstClr val="black"/>
              </a:solidFill>
              <a:latin typeface="Calibri"/>
            </a:endParaRPr>
          </a:p>
          <a:p>
            <a:pPr marL="285750" indent="-285750" eaLnBrk="1" hangingPunct="1">
              <a:buFont typeface="Arial"/>
              <a:buChar char="•"/>
              <a:defRPr/>
            </a:pPr>
            <a:r>
              <a:rPr lang="en-US" altLang="en-US" sz="1400" dirty="0" smtClean="0">
                <a:solidFill>
                  <a:prstClr val="black"/>
                </a:solidFill>
                <a:latin typeface="Calibri"/>
              </a:rPr>
              <a:t>Uses a variety of vocabulary </a:t>
            </a:r>
            <a:r>
              <a:rPr lang="en-US" altLang="en-US" sz="1400" b="1" u="sng" dirty="0" smtClean="0">
                <a:solidFill>
                  <a:prstClr val="black"/>
                </a:solidFill>
                <a:latin typeface="Calibri"/>
              </a:rPr>
              <a:t>beyond</a:t>
            </a:r>
            <a:r>
              <a:rPr lang="en-US" altLang="en-US" sz="1400" b="1" dirty="0" smtClean="0">
                <a:solidFill>
                  <a:prstClr val="black"/>
                </a:solidFill>
                <a:latin typeface="Calibri"/>
              </a:rPr>
              <a:t> the essential</a:t>
            </a:r>
            <a:r>
              <a:rPr lang="en-US" altLang="en-US" sz="1400" dirty="0" smtClean="0">
                <a:solidFill>
                  <a:prstClr val="black"/>
                </a:solidFill>
                <a:latin typeface="Calibri"/>
              </a:rPr>
              <a:t>, including technical</a:t>
            </a:r>
            <a:r>
              <a:rPr lang="en-US" altLang="en-US" sz="1400" b="1" dirty="0" smtClean="0">
                <a:solidFill>
                  <a:prstClr val="black"/>
                </a:solidFill>
                <a:latin typeface="Calibri"/>
              </a:rPr>
              <a:t> </a:t>
            </a:r>
            <a:r>
              <a:rPr lang="en-US" altLang="en-US" sz="1400" dirty="0" smtClean="0">
                <a:solidFill>
                  <a:prstClr val="black"/>
                </a:solidFill>
                <a:latin typeface="Calibri"/>
              </a:rPr>
              <a:t>vocabulary</a:t>
            </a:r>
            <a:endParaRPr lang="en-US" altLang="en-US" sz="1400" i="1" dirty="0">
              <a:solidFill>
                <a:prstClr val="black"/>
              </a:solidFill>
              <a:latin typeface="Calibri"/>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Vocab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8425" y="5876925"/>
            <a:ext cx="374904" cy="374904"/>
          </a:xfrm>
          <a:prstGeom prst="rect">
            <a:avLst/>
          </a:prstGeom>
        </p:spPr>
      </p:pic>
    </p:spTree>
    <p:extLst>
      <p:ext uri="{BB962C8B-B14F-4D97-AF65-F5344CB8AC3E}">
        <p14:creationId xmlns:p14="http://schemas.microsoft.com/office/powerpoint/2010/main" val="4011766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withEffect">
                                  <p:stCondLst>
                                    <p:cond delay="0"/>
                                  </p:stCondLst>
                                  <p:childTnLst>
                                    <p:cmd type="call" cmd="playFrom(0.0)">
                                      <p:cBhvr>
                                        <p:cTn id="15" dur="53906"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0" name="Rectangle 3"/>
          <p:cNvSpPr>
            <a:spLocks noChangeArrowheads="1"/>
          </p:cNvSpPr>
          <p:nvPr/>
        </p:nvSpPr>
        <p:spPr bwMode="auto">
          <a:xfrm>
            <a:off x="872290"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194315" y="3936932"/>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(EL)</a:t>
            </a:r>
            <a:r>
              <a:rPr lang="en-US" altLang="en-US" sz="400" dirty="0">
                <a:solidFill>
                  <a:prstClr val="black"/>
                </a:solidFill>
                <a:latin typeface="Calibri"/>
              </a:rPr>
              <a:t>:</a:t>
            </a:r>
          </a:p>
          <a:p>
            <a:pPr eaLnBrk="1" hangingPunct="1">
              <a:defRPr/>
            </a:pPr>
            <a:endParaRPr lang="en-US" altLang="en-US" sz="400" i="1" dirty="0">
              <a:solidFill>
                <a:prstClr val="black"/>
              </a:solidFill>
              <a:latin typeface="Calibri"/>
            </a:endParaRPr>
          </a:p>
          <a:p>
            <a:pPr eaLnBrk="1" hangingPunct="1">
              <a:defRPr/>
            </a:pPr>
            <a:r>
              <a:rPr lang="en-US" sz="400" i="1" dirty="0">
                <a:solidFill>
                  <a:srgbClr val="000000"/>
                </a:solidFill>
                <a:latin typeface="Calibri"/>
                <a:ea typeface="Lucida Grande"/>
                <a:cs typeface="Lucida Grande"/>
              </a:rPr>
              <a:t>You could use it so you don't get- so they're separated right? So then you have to put them in </a:t>
            </a:r>
            <a:r>
              <a:rPr lang="en-US" sz="400" b="1" i="1" dirty="0">
                <a:solidFill>
                  <a:srgbClr val="000000"/>
                </a:solidFill>
                <a:latin typeface="Calibri"/>
                <a:ea typeface="Lucida Grande"/>
                <a:cs typeface="Lucida Grande"/>
              </a:rPr>
              <a:t>groups</a:t>
            </a:r>
            <a:r>
              <a:rPr lang="en-US" sz="400" i="1" dirty="0">
                <a:solidFill>
                  <a:srgbClr val="000000"/>
                </a:solidFill>
                <a:latin typeface="Calibri"/>
                <a:ea typeface="Lucida Grande"/>
                <a:cs typeface="Lucida Grande"/>
              </a:rPr>
              <a:t> so that you wouldn't be confused. So that's why you use this.</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altLang="en-US" sz="400" dirty="0">
                <a:solidFill>
                  <a:prstClr val="black"/>
                </a:solidFill>
                <a:latin typeface="Calibri"/>
              </a:rPr>
              <a:t>Does not use sufficient topic vocabulary to make the context clear</a:t>
            </a:r>
            <a:endParaRPr lang="en-US" sz="400" i="1" dirty="0">
              <a:solidFill>
                <a:prstClr val="black"/>
              </a:solidFill>
              <a:latin typeface="Calibri"/>
            </a:endParaRPr>
          </a:p>
        </p:txBody>
      </p:sp>
      <p:sp>
        <p:nvSpPr>
          <p:cNvPr id="12" name="Rounded Rectangular Callout 11"/>
          <p:cNvSpPr>
            <a:spLocks noChangeArrowheads="1"/>
          </p:cNvSpPr>
          <p:nvPr/>
        </p:nvSpPr>
        <p:spPr bwMode="auto">
          <a:xfrm>
            <a:off x="4665463" y="3254571"/>
            <a:ext cx="1151837" cy="109041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solidFill>
                  <a:prstClr val="black"/>
                </a:solidFill>
                <a:latin typeface="Calibri"/>
              </a:rPr>
              <a:t>If you want to find out how many cubes there were, you should put them in </a:t>
            </a:r>
            <a:r>
              <a:rPr lang="en-US" sz="400" b="1" i="1" u="sng" dirty="0">
                <a:solidFill>
                  <a:prstClr val="black"/>
                </a:solidFill>
                <a:latin typeface="Calibri"/>
              </a:rPr>
              <a:t>groups</a:t>
            </a:r>
            <a:r>
              <a:rPr lang="en-US" sz="400" i="1" dirty="0">
                <a:solidFill>
                  <a:prstClr val="black"/>
                </a:solidFill>
                <a:latin typeface="Calibri"/>
              </a:rPr>
              <a:t> of </a:t>
            </a:r>
            <a:r>
              <a:rPr lang="en-US" sz="400" b="1" i="1" dirty="0">
                <a:solidFill>
                  <a:prstClr val="black"/>
                </a:solidFill>
                <a:latin typeface="Calibri"/>
              </a:rPr>
              <a:t>ten</a:t>
            </a:r>
            <a:r>
              <a:rPr lang="en-US" sz="400" i="1" dirty="0">
                <a:solidFill>
                  <a:prstClr val="black"/>
                </a:solidFill>
                <a:latin typeface="Calibri"/>
              </a:rPr>
              <a:t>, so that makes it easier. Or you could put them in different groups and </a:t>
            </a:r>
            <a:r>
              <a:rPr lang="en-US" sz="400" b="1" i="1" dirty="0">
                <a:solidFill>
                  <a:prstClr val="black"/>
                </a:solidFill>
                <a:latin typeface="Calibri"/>
              </a:rPr>
              <a:t>numbers</a:t>
            </a:r>
            <a:r>
              <a:rPr lang="en-US" sz="400" i="1" dirty="0">
                <a:solidFill>
                  <a:prstClr val="black"/>
                </a:solidFill>
                <a:latin typeface="Calibri"/>
              </a:rPr>
              <a:t>. And then you just </a:t>
            </a:r>
            <a:r>
              <a:rPr lang="en-US" sz="400" b="1" i="1" dirty="0">
                <a:solidFill>
                  <a:prstClr val="black"/>
                </a:solidFill>
                <a:latin typeface="Calibri"/>
              </a:rPr>
              <a:t>count</a:t>
            </a:r>
            <a:r>
              <a:rPr lang="en-US" sz="400" i="1" dirty="0">
                <a:solidFill>
                  <a:prstClr val="black"/>
                </a:solidFill>
                <a:latin typeface="Calibri"/>
              </a:rPr>
              <a:t> the groups. And then that's how you know how many there were. </a:t>
            </a:r>
          </a:p>
          <a:p>
            <a:pPr eaLnBrk="1" hangingPunct="1">
              <a:defRPr/>
            </a:pPr>
            <a:r>
              <a:rPr lang="en-US" sz="400" dirty="0">
                <a:solidFill>
                  <a:prstClr val="black"/>
                </a:solidFill>
                <a:latin typeface="Calibri"/>
              </a:rPr>
              <a:t>[Can you tell her why this way helps?]   </a:t>
            </a:r>
          </a:p>
          <a:p>
            <a:pPr eaLnBrk="1" hangingPunct="1">
              <a:defRPr/>
            </a:pPr>
            <a:r>
              <a:rPr lang="en-US" sz="400" i="1" dirty="0">
                <a:solidFill>
                  <a:prstClr val="black"/>
                </a:solidFill>
                <a:latin typeface="Calibri"/>
              </a:rPr>
              <a:t>It makes it easier for you to find out.</a:t>
            </a:r>
          </a:p>
          <a:p>
            <a:pPr eaLnBrk="1" hangingPunct="1">
              <a:defRPr/>
            </a:pPr>
            <a:r>
              <a:rPr lang="en-US" sz="400" dirty="0">
                <a:solidFill>
                  <a:prstClr val="black"/>
                </a:solidFill>
              </a:rPr>
              <a:t> </a:t>
            </a:r>
            <a:endParaRPr lang="en-US" altLang="en-US" sz="400" i="1" dirty="0">
              <a:solidFill>
                <a:srgbClr val="FFFFFF"/>
              </a:solidFill>
            </a:endParaRPr>
          </a:p>
          <a:p>
            <a:pPr eaLnBrk="1" hangingPunct="1">
              <a:buFont typeface="Arial" pitchFamily="34" charset="0"/>
              <a:buChar char="•"/>
              <a:defRPr/>
            </a:pPr>
            <a:r>
              <a:rPr lang="en-US" altLang="en-US" sz="400" dirty="0">
                <a:solidFill>
                  <a:prstClr val="black"/>
                </a:solidFill>
                <a:latin typeface="Calibri" pitchFamily="34" charset="0"/>
              </a:rPr>
              <a:t>Use of minimal topic vocabulary </a:t>
            </a:r>
            <a:r>
              <a:rPr lang="en-US" altLang="en-US" sz="400" b="1" u="sng" dirty="0">
                <a:solidFill>
                  <a:prstClr val="black"/>
                </a:solidFill>
                <a:latin typeface="Calibri" pitchFamily="34" charset="0"/>
              </a:rPr>
              <a:t>beyond</a:t>
            </a:r>
            <a:r>
              <a:rPr lang="en-US" altLang="en-US" sz="400" dirty="0">
                <a:solidFill>
                  <a:prstClr val="black"/>
                </a:solidFill>
                <a:latin typeface="Calibri" pitchFamily="34" charset="0"/>
              </a:rPr>
              <a:t> the </a:t>
            </a:r>
            <a:r>
              <a:rPr lang="en-US" altLang="en-US" sz="400" b="1" dirty="0">
                <a:solidFill>
                  <a:prstClr val="black"/>
                </a:solidFill>
                <a:latin typeface="Calibri" pitchFamily="34" charset="0"/>
              </a:rPr>
              <a:t>essential</a:t>
            </a:r>
            <a:endParaRPr lang="en-US" altLang="en-US" sz="400" dirty="0">
              <a:solidFill>
                <a:prstClr val="black"/>
              </a:solidFill>
              <a:latin typeface="Calibri" pitchFamily="34" charset="0"/>
            </a:endParaRPr>
          </a:p>
        </p:txBody>
      </p:sp>
      <p:sp>
        <p:nvSpPr>
          <p:cNvPr id="13" name="Rounded Rectangular Callout 12"/>
          <p:cNvSpPr>
            <a:spLocks noChangeArrowheads="1"/>
          </p:cNvSpPr>
          <p:nvPr/>
        </p:nvSpPr>
        <p:spPr bwMode="auto">
          <a:xfrm>
            <a:off x="6170899" y="2643526"/>
            <a:ext cx="1278424" cy="1456464"/>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Vocabulary Sophistication (EL):</a:t>
            </a:r>
          </a:p>
          <a:p>
            <a:pPr eaLnBrk="1" hangingPunct="1">
              <a:defRPr/>
            </a:pPr>
            <a:endParaRPr lang="en-US" altLang="en-US" sz="400" dirty="0">
              <a:solidFill>
                <a:prstClr val="black"/>
              </a:solidFill>
              <a:latin typeface="Calibri"/>
            </a:endParaRPr>
          </a:p>
          <a:p>
            <a:pPr eaLnBrk="1" hangingPunct="1">
              <a:defRPr/>
            </a:pPr>
            <a:r>
              <a:rPr lang="en-US" sz="400" i="1" dirty="0">
                <a:solidFill>
                  <a:srgbClr val="000000"/>
                </a:solidFill>
                <a:latin typeface="Calibri"/>
                <a:ea typeface="Lucida Grande"/>
                <a:cs typeface="Lucida Grande"/>
              </a:rPr>
              <a:t>I could tell her that why don't you to find out, put them how you think you can </a:t>
            </a:r>
            <a:r>
              <a:rPr lang="en-US" sz="400" b="1" i="1" u="sng" dirty="0">
                <a:solidFill>
                  <a:srgbClr val="000000"/>
                </a:solidFill>
                <a:latin typeface="Calibri"/>
                <a:ea typeface="Lucida Grande"/>
                <a:cs typeface="Lucida Grande"/>
              </a:rPr>
              <a:t>multiply</a:t>
            </a:r>
            <a:r>
              <a:rPr lang="en-US" sz="400" i="1" dirty="0">
                <a:solidFill>
                  <a:srgbClr val="000000"/>
                </a:solidFill>
                <a:latin typeface="Calibri"/>
                <a:ea typeface="Lucida Grande"/>
                <a:cs typeface="Lucida Grande"/>
              </a:rPr>
              <a:t> them, like </a:t>
            </a:r>
            <a:r>
              <a:rPr lang="en-US" sz="400" b="1" i="1" u="sng" dirty="0">
                <a:solidFill>
                  <a:srgbClr val="000000"/>
                </a:solidFill>
                <a:latin typeface="Calibri"/>
                <a:ea typeface="Lucida Grande"/>
                <a:cs typeface="Lucida Grande"/>
              </a:rPr>
              <a:t>by twos </a:t>
            </a:r>
            <a:r>
              <a:rPr lang="en-US" sz="400" i="1" dirty="0">
                <a:solidFill>
                  <a:srgbClr val="000000"/>
                </a:solidFill>
                <a:latin typeface="Calibri"/>
                <a:ea typeface="Lucida Grande"/>
                <a:cs typeface="Lucida Grande"/>
              </a:rPr>
              <a:t>or </a:t>
            </a:r>
            <a:r>
              <a:rPr lang="en-US" sz="400" b="1" i="1" u="sng" dirty="0">
                <a:solidFill>
                  <a:srgbClr val="000000"/>
                </a:solidFill>
                <a:latin typeface="Calibri"/>
                <a:ea typeface="Lucida Grande"/>
                <a:cs typeface="Lucida Grande"/>
              </a:rPr>
              <a:t>fives</a:t>
            </a:r>
            <a:r>
              <a:rPr lang="en-US" sz="400" i="1" dirty="0">
                <a:solidFill>
                  <a:srgbClr val="000000"/>
                </a:solidFill>
                <a:latin typeface="Calibri"/>
                <a:ea typeface="Lucida Grande"/>
                <a:cs typeface="Lucida Grande"/>
              </a:rPr>
              <a:t> or </a:t>
            </a:r>
            <a:r>
              <a:rPr lang="en-US" sz="400" b="1" i="1" u="sng" dirty="0">
                <a:solidFill>
                  <a:srgbClr val="000000"/>
                </a:solidFill>
                <a:latin typeface="Calibri"/>
                <a:ea typeface="Lucida Grande"/>
                <a:cs typeface="Lucida Grande"/>
              </a:rPr>
              <a:t>tens</a:t>
            </a:r>
            <a:r>
              <a:rPr lang="en-US" sz="400" i="1" dirty="0">
                <a:solidFill>
                  <a:srgbClr val="000000"/>
                </a:solidFill>
                <a:latin typeface="Calibri"/>
                <a:ea typeface="Lucida Grande"/>
                <a:cs typeface="Lucida Grande"/>
              </a:rPr>
              <a:t> or </a:t>
            </a:r>
            <a:r>
              <a:rPr lang="en-US" sz="400" b="1" i="1" u="sng" dirty="0">
                <a:solidFill>
                  <a:srgbClr val="000000"/>
                </a:solidFill>
                <a:latin typeface="Calibri"/>
                <a:ea typeface="Lucida Grande"/>
                <a:cs typeface="Lucida Grande"/>
              </a:rPr>
              <a:t>six</a:t>
            </a:r>
            <a:r>
              <a:rPr lang="en-US" sz="400" i="1" dirty="0">
                <a:solidFill>
                  <a:srgbClr val="000000"/>
                </a:solidFill>
                <a:latin typeface="Calibri"/>
                <a:ea typeface="Lucida Grande"/>
                <a:cs typeface="Lucida Grande"/>
              </a:rPr>
              <a:t> or however you think. And if they're </a:t>
            </a:r>
            <a:r>
              <a:rPr lang="en-US" sz="400" b="1" i="1" u="sng" dirty="0">
                <a:solidFill>
                  <a:srgbClr val="000000"/>
                </a:solidFill>
                <a:latin typeface="Calibri"/>
                <a:ea typeface="Lucida Grande"/>
                <a:cs typeface="Lucida Grande"/>
              </a:rPr>
              <a:t>equal</a:t>
            </a:r>
            <a:r>
              <a:rPr lang="en-US" sz="400" i="1" dirty="0">
                <a:solidFill>
                  <a:srgbClr val="000000"/>
                </a:solidFill>
                <a:latin typeface="Calibri"/>
                <a:ea typeface="Lucida Grande"/>
                <a:cs typeface="Lucida Grande"/>
              </a:rPr>
              <a:t>, if each </a:t>
            </a:r>
            <a:r>
              <a:rPr lang="en-US" sz="400" b="1" i="1" dirty="0">
                <a:solidFill>
                  <a:srgbClr val="000000"/>
                </a:solidFill>
                <a:latin typeface="Calibri"/>
                <a:ea typeface="Lucida Grande"/>
                <a:cs typeface="Lucida Grande"/>
              </a:rPr>
              <a:t>group</a:t>
            </a:r>
            <a:r>
              <a:rPr lang="en-US" sz="400" i="1" dirty="0">
                <a:solidFill>
                  <a:srgbClr val="000000"/>
                </a:solidFill>
                <a:latin typeface="Calibri"/>
                <a:ea typeface="Lucida Grande"/>
                <a:cs typeface="Lucida Grande"/>
              </a:rPr>
              <a:t> has the same </a:t>
            </a:r>
            <a:r>
              <a:rPr lang="en-US" sz="400" b="1" i="1" u="sng" dirty="0">
                <a:solidFill>
                  <a:srgbClr val="000000"/>
                </a:solidFill>
                <a:latin typeface="Calibri"/>
                <a:ea typeface="Lucida Grande"/>
                <a:cs typeface="Lucida Grande"/>
              </a:rPr>
              <a:t>amount</a:t>
            </a:r>
            <a:r>
              <a:rPr lang="en-US" sz="400" i="1" dirty="0">
                <a:solidFill>
                  <a:srgbClr val="000000"/>
                </a:solidFill>
                <a:latin typeface="Calibri"/>
                <a:ea typeface="Lucida Grande"/>
                <a:cs typeface="Lucida Grande"/>
              </a:rPr>
              <a:t> of cubes then you just </a:t>
            </a:r>
            <a:r>
              <a:rPr lang="en-US" sz="400" b="1" i="1" dirty="0">
                <a:solidFill>
                  <a:srgbClr val="000000"/>
                </a:solidFill>
                <a:latin typeface="Calibri"/>
                <a:ea typeface="Lucida Grande"/>
                <a:cs typeface="Lucida Grande"/>
              </a:rPr>
              <a:t>count</a:t>
            </a:r>
            <a:r>
              <a:rPr lang="en-US" sz="400" i="1" dirty="0">
                <a:solidFill>
                  <a:srgbClr val="000000"/>
                </a:solidFill>
                <a:latin typeface="Calibri"/>
                <a:ea typeface="Lucida Grande"/>
                <a:cs typeface="Lucida Grande"/>
              </a:rPr>
              <a:t> them. You don't count them but you multiply them or just </a:t>
            </a:r>
            <a:r>
              <a:rPr lang="en-US" sz="400" b="1" i="1" dirty="0">
                <a:solidFill>
                  <a:srgbClr val="000000"/>
                </a:solidFill>
                <a:latin typeface="Calibri"/>
                <a:ea typeface="Lucida Grande"/>
                <a:cs typeface="Lucida Grande"/>
              </a:rPr>
              <a:t>add</a:t>
            </a:r>
            <a:r>
              <a:rPr lang="en-US" sz="400" i="1" dirty="0">
                <a:solidFill>
                  <a:srgbClr val="000000"/>
                </a:solidFill>
                <a:latin typeface="Calibri"/>
                <a:ea typeface="Lucida Grande"/>
                <a:cs typeface="Lucida Grande"/>
              </a:rPr>
              <a:t> them however you want. And then when you're done counting them, after that that's your answer about how many cubes you got. So it is important to have it this way, so then it's easier instead of you going one by one and counting them one by one.</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altLang="en-US" sz="400" dirty="0">
                <a:solidFill>
                  <a:prstClr val="black"/>
                </a:solidFill>
                <a:latin typeface="Calibri" pitchFamily="34" charset="0"/>
              </a:rPr>
              <a:t>Use of topic vocabulary </a:t>
            </a:r>
            <a:r>
              <a:rPr lang="en-US" altLang="en-US" sz="400" b="1" u="sng" dirty="0">
                <a:solidFill>
                  <a:prstClr val="black"/>
                </a:solidFill>
                <a:latin typeface="Calibri" pitchFamily="34" charset="0"/>
              </a:rPr>
              <a:t>beyond</a:t>
            </a:r>
            <a:r>
              <a:rPr lang="en-US" altLang="en-US" sz="400" dirty="0">
                <a:solidFill>
                  <a:prstClr val="black"/>
                </a:solidFill>
                <a:latin typeface="Calibri" pitchFamily="34" charset="0"/>
              </a:rPr>
              <a:t> the </a:t>
            </a:r>
            <a:r>
              <a:rPr lang="en-US" altLang="en-US" sz="400" b="1" dirty="0">
                <a:solidFill>
                  <a:prstClr val="black"/>
                </a:solidFill>
                <a:latin typeface="Calibri" pitchFamily="34" charset="0"/>
              </a:rPr>
              <a:t>essential,</a:t>
            </a:r>
            <a:r>
              <a:rPr lang="en-US" altLang="en-US" sz="400" dirty="0">
                <a:solidFill>
                  <a:prstClr val="black"/>
                </a:solidFill>
                <a:latin typeface="Calibri" pitchFamily="34" charset="0"/>
              </a:rPr>
              <a:t> including technical vocabulary</a:t>
            </a:r>
            <a:endParaRPr lang="en-US" sz="400" i="1" dirty="0">
              <a:solidFill>
                <a:prstClr val="black"/>
              </a:solidFill>
            </a:endParaRPr>
          </a:p>
        </p:txBody>
      </p:sp>
      <p:sp>
        <p:nvSpPr>
          <p:cNvPr id="15" name="Rounded Rectangular Callout 14"/>
          <p:cNvSpPr>
            <a:spLocks noChangeArrowheads="1"/>
          </p:cNvSpPr>
          <p:nvPr/>
        </p:nvSpPr>
        <p:spPr bwMode="auto">
          <a:xfrm>
            <a:off x="4783051" y="3737211"/>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(EO/P)</a:t>
            </a:r>
            <a:r>
              <a:rPr lang="en-US" altLang="en-US" sz="400" dirty="0">
                <a:solidFill>
                  <a:prstClr val="black"/>
                </a:solidFill>
                <a:latin typeface="Calibri" pitchFamily="34" charset="0"/>
              </a:rPr>
              <a:t>:</a:t>
            </a:r>
          </a:p>
          <a:p>
            <a:pPr eaLnBrk="1" hangingPunct="1">
              <a:defRPr/>
            </a:pPr>
            <a:endParaRPr lang="en-US" altLang="en-US" sz="400" i="1" dirty="0">
              <a:solidFill>
                <a:srgbClr val="FFFFFF"/>
              </a:solidFill>
              <a:latin typeface="Calibri" pitchFamily="34" charset="0"/>
            </a:endParaRPr>
          </a:p>
          <a:p>
            <a:pPr eaLnBrk="1" hangingPunct="1">
              <a:defRPr/>
            </a:pPr>
            <a:r>
              <a:rPr lang="en-US" sz="400" i="1" dirty="0">
                <a:solidFill>
                  <a:srgbClr val="000000"/>
                </a:solidFill>
                <a:latin typeface="Calibri"/>
                <a:ea typeface="Lucida Grande"/>
                <a:cs typeface="Lucida Grande"/>
              </a:rPr>
              <a:t>You first take the cubes and you </a:t>
            </a:r>
            <a:r>
              <a:rPr lang="en-US" sz="400" b="1" i="1" u="sng" dirty="0">
                <a:solidFill>
                  <a:srgbClr val="000000"/>
                </a:solidFill>
                <a:latin typeface="Calibri"/>
                <a:ea typeface="Lucida Grande"/>
                <a:cs typeface="Lucida Grande"/>
              </a:rPr>
              <a:t>stack</a:t>
            </a:r>
            <a:r>
              <a:rPr lang="en-US" sz="400" i="1" dirty="0">
                <a:solidFill>
                  <a:srgbClr val="000000"/>
                </a:solidFill>
                <a:latin typeface="Calibri"/>
                <a:ea typeface="Lucida Grande"/>
                <a:cs typeface="Lucida Grande"/>
              </a:rPr>
              <a:t> them on top of each other. And when you have </a:t>
            </a:r>
            <a:r>
              <a:rPr lang="en-US" sz="400" b="1" i="1" dirty="0">
                <a:solidFill>
                  <a:srgbClr val="000000"/>
                </a:solidFill>
                <a:latin typeface="Calibri"/>
                <a:ea typeface="Lucida Grande"/>
                <a:cs typeface="Lucida Grande"/>
              </a:rPr>
              <a:t>ten</a:t>
            </a:r>
            <a:r>
              <a:rPr lang="en-US" sz="400" i="1" dirty="0">
                <a:solidFill>
                  <a:srgbClr val="000000"/>
                </a:solidFill>
                <a:latin typeface="Calibri"/>
                <a:ea typeface="Lucida Grande"/>
                <a:cs typeface="Lucida Grande"/>
              </a:rPr>
              <a:t> of the cubes </a:t>
            </a:r>
            <a:r>
              <a:rPr lang="en-US" sz="400" b="1" i="1" u="sng" dirty="0">
                <a:solidFill>
                  <a:srgbClr val="000000"/>
                </a:solidFill>
                <a:latin typeface="Calibri"/>
                <a:ea typeface="Lucida Grande"/>
                <a:cs typeface="Lucida Grande"/>
              </a:rPr>
              <a:t>stacked</a:t>
            </a:r>
            <a:r>
              <a:rPr lang="en-US" sz="400" i="1" dirty="0">
                <a:solidFill>
                  <a:srgbClr val="000000"/>
                </a:solidFill>
                <a:latin typeface="Calibri"/>
                <a:ea typeface="Lucida Grande"/>
                <a:cs typeface="Lucida Grande"/>
              </a:rPr>
              <a:t> together, you just keep doing that until you've used all the cubes. And when you have all of your </a:t>
            </a:r>
            <a:r>
              <a:rPr lang="en-US" sz="400" b="1" i="1" u="sng" dirty="0">
                <a:solidFill>
                  <a:srgbClr val="000000"/>
                </a:solidFill>
                <a:latin typeface="Calibri"/>
                <a:ea typeface="Lucida Grande"/>
                <a:cs typeface="Lucida Grande"/>
              </a:rPr>
              <a:t>stacks</a:t>
            </a:r>
            <a:r>
              <a:rPr lang="en-US" sz="400" i="1" dirty="0">
                <a:solidFill>
                  <a:srgbClr val="000000"/>
                </a:solidFill>
                <a:latin typeface="Calibri"/>
                <a:ea typeface="Lucida Grande"/>
                <a:cs typeface="Lucida Grande"/>
              </a:rPr>
              <a:t>, you can see that there's ten in each. And I would do ten because I can </a:t>
            </a:r>
            <a:r>
              <a:rPr lang="en-US" sz="400" b="1" i="1" dirty="0">
                <a:solidFill>
                  <a:srgbClr val="000000"/>
                </a:solidFill>
                <a:latin typeface="Calibri"/>
                <a:ea typeface="Lucida Grande"/>
                <a:cs typeface="Lucida Grande"/>
              </a:rPr>
              <a:t>count</a:t>
            </a:r>
            <a:r>
              <a:rPr lang="en-US" sz="400" i="1" dirty="0">
                <a:solidFill>
                  <a:srgbClr val="000000"/>
                </a:solidFill>
                <a:latin typeface="Calibri"/>
                <a:ea typeface="Lucida Grande"/>
                <a:cs typeface="Lucida Grande"/>
              </a:rPr>
              <a:t> </a:t>
            </a:r>
            <a:r>
              <a:rPr lang="en-US" sz="400" b="1" i="1" u="sng" dirty="0">
                <a:solidFill>
                  <a:srgbClr val="000000"/>
                </a:solidFill>
                <a:latin typeface="Calibri"/>
                <a:ea typeface="Lucida Grande"/>
                <a:cs typeface="Lucida Grande"/>
              </a:rPr>
              <a:t>by tens</a:t>
            </a:r>
            <a:r>
              <a:rPr lang="en-US" sz="400" b="1" i="1" dirty="0">
                <a:solidFill>
                  <a:srgbClr val="000000"/>
                </a:solidFill>
                <a:latin typeface="Calibri"/>
                <a:ea typeface="Lucida Grande"/>
                <a:cs typeface="Lucida Grande"/>
              </a:rPr>
              <a:t> </a:t>
            </a:r>
            <a:r>
              <a:rPr lang="en-US" sz="400" i="1" dirty="0">
                <a:solidFill>
                  <a:srgbClr val="000000"/>
                </a:solidFill>
                <a:latin typeface="Calibri"/>
                <a:ea typeface="Lucida Grande"/>
                <a:cs typeface="Lucida Grande"/>
              </a:rPr>
              <a:t>and that's something that I think is efficient.</a:t>
            </a:r>
          </a:p>
          <a:p>
            <a:pPr eaLnBrk="1" hangingPunct="1">
              <a:defRPr/>
            </a:pPr>
            <a:endParaRPr lang="en-US" altLang="en-US" sz="400" i="1" dirty="0">
              <a:solidFill>
                <a:srgbClr val="FFFFFF"/>
              </a:solidFill>
            </a:endParaRPr>
          </a:p>
          <a:p>
            <a:pPr eaLnBrk="1" hangingPunct="1">
              <a:buFont typeface="Arial" pitchFamily="34" charset="0"/>
              <a:buChar char="•"/>
              <a:defRPr/>
            </a:pPr>
            <a:r>
              <a:rPr lang="en-US" altLang="en-US" sz="400" dirty="0">
                <a:solidFill>
                  <a:prstClr val="black"/>
                </a:solidFill>
                <a:latin typeface="Calibri" pitchFamily="34" charset="0"/>
              </a:rPr>
              <a:t>Use of minimal topic vocabulary </a:t>
            </a:r>
            <a:r>
              <a:rPr lang="en-US" altLang="en-US" sz="400" b="1" u="sng" dirty="0">
                <a:solidFill>
                  <a:prstClr val="black"/>
                </a:solidFill>
                <a:latin typeface="Calibri" pitchFamily="34" charset="0"/>
              </a:rPr>
              <a:t>beyond</a:t>
            </a:r>
            <a:r>
              <a:rPr lang="en-US" altLang="en-US" sz="400" dirty="0">
                <a:solidFill>
                  <a:prstClr val="black"/>
                </a:solidFill>
                <a:latin typeface="Calibri" pitchFamily="34" charset="0"/>
              </a:rPr>
              <a:t> the </a:t>
            </a:r>
            <a:r>
              <a:rPr lang="en-US" altLang="en-US" sz="400" b="1" dirty="0">
                <a:solidFill>
                  <a:prstClr val="black"/>
                </a:solidFill>
                <a:latin typeface="Calibri" pitchFamily="34" charset="0"/>
              </a:rPr>
              <a:t>essential</a:t>
            </a:r>
            <a:endParaRPr lang="en-US" altLang="en-US" sz="400" dirty="0">
              <a:solidFill>
                <a:prstClr val="black"/>
              </a:solidFill>
              <a:latin typeface="Calibri" pitchFamily="34" charset="0"/>
            </a:endParaRPr>
          </a:p>
        </p:txBody>
      </p:sp>
      <p:sp>
        <p:nvSpPr>
          <p:cNvPr id="16" name="Rounded Rectangular Callout 15"/>
          <p:cNvSpPr>
            <a:spLocks noChangeArrowheads="1"/>
          </p:cNvSpPr>
          <p:nvPr/>
        </p:nvSpPr>
        <p:spPr bwMode="auto">
          <a:xfrm>
            <a:off x="6297178" y="2921000"/>
            <a:ext cx="1335522" cy="177933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dirty="0">
                <a:solidFill>
                  <a:prstClr val="black"/>
                </a:solidFill>
                <a:latin typeface="Calibri"/>
              </a:rPr>
              <a:t> </a:t>
            </a:r>
            <a:r>
              <a:rPr lang="en-US" altLang="en-US" sz="400" u="sng" dirty="0">
                <a:solidFill>
                  <a:prstClr val="black"/>
                </a:solidFill>
                <a:latin typeface="Calibri"/>
              </a:rPr>
              <a:t>Controlled Vocabulary Sophistication (EO/P):</a:t>
            </a:r>
          </a:p>
          <a:p>
            <a:pPr eaLnBrk="1" hangingPunct="1">
              <a:defRPr/>
            </a:pPr>
            <a:endParaRPr lang="en-US" altLang="en-US" sz="400" u="sng" dirty="0">
              <a:solidFill>
                <a:prstClr val="black"/>
              </a:solidFill>
              <a:latin typeface="Calibri"/>
            </a:endParaRPr>
          </a:p>
          <a:p>
            <a:pPr eaLnBrk="1" hangingPunct="1">
              <a:defRPr/>
            </a:pPr>
            <a:r>
              <a:rPr lang="en-US" sz="400" i="1" dirty="0">
                <a:solidFill>
                  <a:prstClr val="black"/>
                </a:solidFill>
                <a:latin typeface="Calibri"/>
              </a:rPr>
              <a:t>You can join them all together, and then </a:t>
            </a:r>
            <a:r>
              <a:rPr lang="en-US" sz="400" b="1" i="1" u="sng" dirty="0">
                <a:solidFill>
                  <a:prstClr val="black"/>
                </a:solidFill>
                <a:latin typeface="Calibri"/>
              </a:rPr>
              <a:t>divide</a:t>
            </a:r>
            <a:r>
              <a:rPr lang="en-US" sz="400" i="1" dirty="0">
                <a:solidFill>
                  <a:prstClr val="black"/>
                </a:solidFill>
                <a:latin typeface="Calibri"/>
              </a:rPr>
              <a:t> them into different </a:t>
            </a:r>
            <a:r>
              <a:rPr lang="en-US" sz="400" b="1" i="1" u="sng" dirty="0">
                <a:solidFill>
                  <a:prstClr val="black"/>
                </a:solidFill>
                <a:latin typeface="Calibri"/>
              </a:rPr>
              <a:t>groups</a:t>
            </a:r>
            <a:r>
              <a:rPr lang="en-US" sz="400" i="1" dirty="0">
                <a:solidFill>
                  <a:prstClr val="black"/>
                </a:solidFill>
                <a:latin typeface="Calibri"/>
              </a:rPr>
              <a:t>. You can divide them into groups of </a:t>
            </a:r>
            <a:r>
              <a:rPr lang="en-US" sz="400" b="1" i="1" dirty="0">
                <a:solidFill>
                  <a:prstClr val="black"/>
                </a:solidFill>
                <a:latin typeface="Calibri"/>
              </a:rPr>
              <a:t>five</a:t>
            </a:r>
            <a:r>
              <a:rPr lang="en-US" sz="400" i="1" dirty="0">
                <a:solidFill>
                  <a:prstClr val="black"/>
                </a:solidFill>
                <a:latin typeface="Calibri"/>
              </a:rPr>
              <a:t> or </a:t>
            </a:r>
            <a:r>
              <a:rPr lang="en-US" sz="400" b="1" i="1" dirty="0">
                <a:solidFill>
                  <a:prstClr val="black"/>
                </a:solidFill>
                <a:latin typeface="Calibri"/>
              </a:rPr>
              <a:t>ten</a:t>
            </a:r>
            <a:r>
              <a:rPr lang="en-US" sz="400" i="1" dirty="0">
                <a:solidFill>
                  <a:prstClr val="black"/>
                </a:solidFill>
                <a:latin typeface="Calibri"/>
              </a:rPr>
              <a:t>, or you can just divide them into different color groups. And then when you're done putting them in groups, you can </a:t>
            </a:r>
            <a:r>
              <a:rPr lang="en-US" sz="400" b="1" i="1" u="sng" dirty="0">
                <a:solidFill>
                  <a:prstClr val="black"/>
                </a:solidFill>
                <a:latin typeface="Calibri"/>
              </a:rPr>
              <a:t>add</a:t>
            </a:r>
            <a:r>
              <a:rPr lang="en-US" sz="400" i="1" dirty="0">
                <a:solidFill>
                  <a:prstClr val="black"/>
                </a:solidFill>
                <a:latin typeface="Calibri"/>
              </a:rPr>
              <a:t> up all the cubes in each group. And then figure out if there's a </a:t>
            </a:r>
            <a:r>
              <a:rPr lang="en-US" sz="400" b="1" i="1" u="sng" dirty="0">
                <a:solidFill>
                  <a:prstClr val="black"/>
                </a:solidFill>
                <a:latin typeface="Calibri"/>
              </a:rPr>
              <a:t>pattern</a:t>
            </a:r>
            <a:r>
              <a:rPr lang="en-US" sz="400" i="1" dirty="0">
                <a:solidFill>
                  <a:prstClr val="black"/>
                </a:solidFill>
                <a:latin typeface="Calibri"/>
              </a:rPr>
              <a:t> or something. And if there is, you can just like </a:t>
            </a:r>
            <a:r>
              <a:rPr lang="en-US" sz="400" b="1" i="1" dirty="0">
                <a:solidFill>
                  <a:prstClr val="black"/>
                </a:solidFill>
                <a:latin typeface="Calibri"/>
              </a:rPr>
              <a:t>count</a:t>
            </a:r>
            <a:r>
              <a:rPr lang="en-US" sz="400" i="1" dirty="0">
                <a:solidFill>
                  <a:prstClr val="black"/>
                </a:solidFill>
                <a:latin typeface="Calibri"/>
              </a:rPr>
              <a:t> the pattern. And for example here it's a pattern of ten. So you can just figure out how many groups there are. And then you can just </a:t>
            </a:r>
            <a:r>
              <a:rPr lang="en-US" sz="400" b="1" i="1" u="sng" dirty="0">
                <a:solidFill>
                  <a:prstClr val="black"/>
                </a:solidFill>
                <a:latin typeface="Calibri"/>
              </a:rPr>
              <a:t>multiply</a:t>
            </a:r>
            <a:r>
              <a:rPr lang="en-US" sz="400" i="1" dirty="0">
                <a:solidFill>
                  <a:prstClr val="black"/>
                </a:solidFill>
                <a:latin typeface="Calibri"/>
              </a:rPr>
              <a:t> or add the pattern as much times as there is of groups</a:t>
            </a:r>
            <a:r>
              <a:rPr lang="en-US" sz="400" dirty="0">
                <a:solidFill>
                  <a:prstClr val="black"/>
                </a:solidFill>
                <a:latin typeface="Calibri"/>
              </a:rPr>
              <a:t>. </a:t>
            </a:r>
          </a:p>
          <a:p>
            <a:pPr eaLnBrk="1" hangingPunct="1">
              <a:defRPr/>
            </a:pPr>
            <a:r>
              <a:rPr lang="en-US" sz="400" dirty="0">
                <a:solidFill>
                  <a:prstClr val="black"/>
                </a:solidFill>
                <a:latin typeface="Calibri"/>
              </a:rPr>
              <a:t>[And can you tell her why this way helps?] </a:t>
            </a:r>
          </a:p>
          <a:p>
            <a:pPr eaLnBrk="1" hangingPunct="1">
              <a:defRPr/>
            </a:pPr>
            <a:r>
              <a:rPr lang="en-US" sz="400" i="1" dirty="0">
                <a:solidFill>
                  <a:prstClr val="black"/>
                </a:solidFill>
                <a:latin typeface="Calibri"/>
              </a:rPr>
              <a:t>Well this helps because it's a more efficient way to do it. If you try joining them together, it's </a:t>
            </a:r>
            <a:r>
              <a:rPr lang="en-US" sz="400" i="1" dirty="0" err="1">
                <a:solidFill>
                  <a:prstClr val="black"/>
                </a:solidFill>
                <a:latin typeface="Calibri"/>
              </a:rPr>
              <a:t>gonna</a:t>
            </a:r>
            <a:r>
              <a:rPr lang="en-US" sz="400" i="1" dirty="0">
                <a:solidFill>
                  <a:prstClr val="black"/>
                </a:solidFill>
                <a:latin typeface="Calibri"/>
              </a:rPr>
              <a:t> take too long. So then this way you can just </a:t>
            </a:r>
            <a:r>
              <a:rPr lang="en-US" sz="400" b="1" i="1" u="sng" dirty="0">
                <a:solidFill>
                  <a:prstClr val="black"/>
                </a:solidFill>
                <a:latin typeface="Calibri"/>
              </a:rPr>
              <a:t>skip count </a:t>
            </a:r>
            <a:r>
              <a:rPr lang="en-US" sz="400" i="1" dirty="0">
                <a:solidFill>
                  <a:prstClr val="black"/>
                </a:solidFill>
                <a:latin typeface="Calibri"/>
              </a:rPr>
              <a:t>and it's easier. </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altLang="en-US" sz="400" dirty="0">
                <a:solidFill>
                  <a:prstClr val="black"/>
                </a:solidFill>
                <a:latin typeface="Calibri" pitchFamily="34" charset="0"/>
              </a:rPr>
              <a:t>Use of topic vocabulary </a:t>
            </a:r>
            <a:r>
              <a:rPr lang="en-US" altLang="en-US" sz="400" b="1" u="sng" dirty="0">
                <a:solidFill>
                  <a:prstClr val="black"/>
                </a:solidFill>
                <a:latin typeface="Calibri" pitchFamily="34" charset="0"/>
              </a:rPr>
              <a:t>beyond</a:t>
            </a:r>
            <a:r>
              <a:rPr lang="en-US" altLang="en-US" sz="400" dirty="0">
                <a:solidFill>
                  <a:prstClr val="black"/>
                </a:solidFill>
                <a:latin typeface="Calibri" pitchFamily="34" charset="0"/>
              </a:rPr>
              <a:t> the </a:t>
            </a:r>
            <a:r>
              <a:rPr lang="en-US" altLang="en-US" sz="400" b="1" dirty="0">
                <a:solidFill>
                  <a:prstClr val="black"/>
                </a:solidFill>
                <a:latin typeface="Calibri" pitchFamily="34" charset="0"/>
              </a:rPr>
              <a:t>core,</a:t>
            </a:r>
            <a:r>
              <a:rPr lang="en-US" altLang="en-US" sz="400" dirty="0">
                <a:solidFill>
                  <a:prstClr val="black"/>
                </a:solidFill>
                <a:latin typeface="Calibri" pitchFamily="34" charset="0"/>
              </a:rPr>
              <a:t> including technical vocabulary</a:t>
            </a:r>
            <a:endParaRPr lang="en-US" sz="400" dirty="0">
              <a:solidFill>
                <a:prstClr val="black"/>
              </a:solidFill>
              <a:ea typeface="ＭＳ Ｐゴシック" charset="-128"/>
              <a:cs typeface="Arial" panose="020B0604020202020204" pitchFamily="34" charset="0"/>
            </a:endParaRPr>
          </a:p>
        </p:txBody>
      </p:sp>
      <p:sp>
        <p:nvSpPr>
          <p:cNvPr id="17" name="Rounded Rectangular Callout 16"/>
          <p:cNvSpPr>
            <a:spLocks noChangeArrowheads="1"/>
          </p:cNvSpPr>
          <p:nvPr/>
        </p:nvSpPr>
        <p:spPr bwMode="auto">
          <a:xfrm>
            <a:off x="1757528" y="4700336"/>
            <a:ext cx="1152144" cy="6307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solidFill>
                  <a:prstClr val="black"/>
                </a:solidFill>
                <a:latin typeface="Calibri"/>
              </a:rPr>
              <a:t>He should grab it and place it over to one side and just keep doing that with all of them. And it will help them because it's much quicker.</a:t>
            </a:r>
          </a:p>
          <a:p>
            <a:pPr eaLnBrk="1" hangingPunct="1">
              <a:defRPr/>
            </a:pPr>
            <a:endParaRPr lang="en-US" altLang="en-US" sz="400" i="1" dirty="0">
              <a:solidFill>
                <a:prstClr val="black"/>
              </a:solidFill>
              <a:latin typeface="Calibri" pitchFamily="34" charset="0"/>
            </a:endParaRPr>
          </a:p>
          <a:p>
            <a:pPr eaLnBrk="1" hangingPunct="1">
              <a:buFont typeface="Arial" pitchFamily="34" charset="0"/>
              <a:buChar char="•"/>
              <a:defRPr/>
            </a:pPr>
            <a:r>
              <a:rPr lang="en-US" altLang="en-US" sz="400" dirty="0">
                <a:solidFill>
                  <a:prstClr val="black"/>
                </a:solidFill>
                <a:latin typeface="Calibri" pitchFamily="34" charset="0"/>
              </a:rPr>
              <a:t>No topic vocabulary</a:t>
            </a:r>
          </a:p>
        </p:txBody>
      </p:sp>
      <p:sp>
        <p:nvSpPr>
          <p:cNvPr id="18" name="Rounded Rectangular Callout 17"/>
          <p:cNvSpPr>
            <a:spLocks noChangeArrowheads="1"/>
          </p:cNvSpPr>
          <p:nvPr/>
        </p:nvSpPr>
        <p:spPr bwMode="auto">
          <a:xfrm>
            <a:off x="3300711"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(EO/P):</a:t>
            </a:r>
          </a:p>
          <a:p>
            <a:pPr eaLnBrk="1" hangingPunct="1">
              <a:defRPr/>
            </a:pPr>
            <a:endParaRPr lang="en-US" altLang="en-US" sz="400" i="1" dirty="0">
              <a:solidFill>
                <a:prstClr val="black"/>
              </a:solidFill>
              <a:latin typeface="Calibri"/>
            </a:endParaRPr>
          </a:p>
          <a:p>
            <a:pPr eaLnBrk="1" hangingPunct="1">
              <a:defRPr/>
            </a:pPr>
            <a:r>
              <a:rPr lang="en-US" sz="400" i="1" dirty="0">
                <a:solidFill>
                  <a:srgbClr val="000000"/>
                </a:solidFill>
                <a:latin typeface="Calibri"/>
                <a:ea typeface="Lucida Grande"/>
                <a:cs typeface="Lucida Grande"/>
              </a:rPr>
              <a:t>You do </a:t>
            </a:r>
            <a:r>
              <a:rPr lang="en-US" sz="400" b="1" i="1" dirty="0">
                <a:solidFill>
                  <a:srgbClr val="000000"/>
                </a:solidFill>
                <a:latin typeface="Calibri"/>
                <a:ea typeface="Lucida Grande"/>
                <a:cs typeface="Lucida Grande"/>
              </a:rPr>
              <a:t>ten</a:t>
            </a:r>
            <a:r>
              <a:rPr lang="en-US" sz="400" i="1" dirty="0">
                <a:solidFill>
                  <a:srgbClr val="000000"/>
                </a:solidFill>
                <a:latin typeface="Calibri"/>
                <a:ea typeface="Lucida Grande"/>
                <a:cs typeface="Lucida Grande"/>
              </a:rPr>
              <a:t> because then there was a </a:t>
            </a:r>
            <a:r>
              <a:rPr lang="en-US" sz="400" b="1" i="1" dirty="0">
                <a:solidFill>
                  <a:srgbClr val="000000"/>
                </a:solidFill>
                <a:latin typeface="Calibri"/>
                <a:ea typeface="Lucida Grande"/>
                <a:cs typeface="Lucida Grande"/>
              </a:rPr>
              <a:t>hundred</a:t>
            </a:r>
            <a:r>
              <a:rPr lang="en-US" sz="400" i="1" dirty="0">
                <a:solidFill>
                  <a:srgbClr val="000000"/>
                </a:solidFill>
                <a:latin typeface="Calibri"/>
                <a:ea typeface="Lucida Grande"/>
                <a:cs typeface="Lucida Grande"/>
              </a:rPr>
              <a:t> so you do that because ten ten and then it go faster and you'll get the correct answer. </a:t>
            </a:r>
          </a:p>
          <a:p>
            <a:pPr eaLnBrk="1" hangingPunct="1">
              <a:defRPr/>
            </a:pPr>
            <a:r>
              <a:rPr lang="en-US" sz="400" dirty="0">
                <a:solidFill>
                  <a:srgbClr val="000000"/>
                </a:solidFill>
                <a:latin typeface="Calibri"/>
                <a:ea typeface="Lucida Grande"/>
                <a:cs typeface="Lucida Grande"/>
              </a:rPr>
              <a:t>[Can you tell her why using the cubes this way helps?] </a:t>
            </a:r>
          </a:p>
          <a:p>
            <a:pPr eaLnBrk="1" hangingPunct="1">
              <a:defRPr/>
            </a:pPr>
            <a:r>
              <a:rPr lang="en-US" sz="400" i="1" dirty="0">
                <a:solidFill>
                  <a:srgbClr val="000000"/>
                </a:solidFill>
                <a:latin typeface="Calibri"/>
                <a:ea typeface="Lucida Grande"/>
                <a:cs typeface="Lucida Grande"/>
              </a:rPr>
              <a:t>Because when you're done, you can </a:t>
            </a:r>
            <a:r>
              <a:rPr lang="en-US" sz="400" b="1" i="1" dirty="0">
                <a:solidFill>
                  <a:srgbClr val="000000"/>
                </a:solidFill>
                <a:latin typeface="Calibri"/>
                <a:ea typeface="Lucida Grande"/>
                <a:cs typeface="Lucida Grande"/>
              </a:rPr>
              <a:t>count</a:t>
            </a:r>
            <a:r>
              <a:rPr lang="en-US" sz="400" i="1" dirty="0">
                <a:solidFill>
                  <a:srgbClr val="000000"/>
                </a:solidFill>
                <a:latin typeface="Calibri"/>
                <a:ea typeface="Lucida Grande"/>
                <a:cs typeface="Lucida Grande"/>
              </a:rPr>
              <a:t> them correctly. And you know for sure what the answer is.</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altLang="en-US" sz="400" dirty="0">
                <a:solidFill>
                  <a:prstClr val="black"/>
                </a:solidFill>
                <a:latin typeface="Calibri"/>
              </a:rPr>
              <a:t>Only </a:t>
            </a:r>
            <a:r>
              <a:rPr lang="en-US" altLang="en-US" sz="400" b="1" dirty="0">
                <a:solidFill>
                  <a:prstClr val="black"/>
                </a:solidFill>
                <a:latin typeface="Calibri"/>
              </a:rPr>
              <a:t>essential </a:t>
            </a:r>
            <a:r>
              <a:rPr lang="en-US" altLang="en-US" sz="400" dirty="0">
                <a:solidFill>
                  <a:prstClr val="black"/>
                </a:solidFill>
                <a:latin typeface="Calibri"/>
              </a:rPr>
              <a:t>topic vocabulary</a:t>
            </a:r>
            <a:endParaRPr lang="en-US" sz="400" i="1" dirty="0">
              <a:solidFill>
                <a:prstClr val="black"/>
              </a:solidFill>
              <a:latin typeface="Calibri"/>
            </a:endParaRPr>
          </a:p>
        </p:txBody>
      </p:sp>
      <p:sp>
        <p:nvSpPr>
          <p:cNvPr id="19" name="Rectangle 18"/>
          <p:cNvSpPr/>
          <p:nvPr/>
        </p:nvSpPr>
        <p:spPr>
          <a:xfrm>
            <a:off x="532946" y="1096159"/>
            <a:ext cx="7624328" cy="1200329"/>
          </a:xfrm>
          <a:prstGeom prst="rect">
            <a:avLst/>
          </a:prstGeom>
        </p:spPr>
        <p:txBody>
          <a:bodyPr wrap="square">
            <a:spAutoFit/>
          </a:bodyPr>
          <a:lstStyle/>
          <a:p>
            <a:pPr marL="285750" indent="-285750">
              <a:buFont typeface="Arial"/>
              <a:buChar char="•"/>
            </a:pPr>
            <a:r>
              <a:rPr lang="en-US" dirty="0">
                <a:solidFill>
                  <a:prstClr val="black"/>
                </a:solidFill>
                <a:ea typeface="ＭＳ Ｐゴシック" charset="-128"/>
              </a:rPr>
              <a:t>Along the progression, children’s word choices moved from including only basic topic-related vocabulary to increasing technical (including specialized/content-specific) vocabulary and vivid vocabulary words, which enliven an explanation or evoke an image </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821458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0">
                                            <p:txEl>
                                              <p:pRg st="3" end="3"/>
                                            </p:txEl>
                                          </p:spTgt>
                                        </p:tgtEl>
                                        <p:attrNameLst>
                                          <p:attrName>style.visibility</p:attrName>
                                        </p:attrNameLst>
                                      </p:cBhvr>
                                      <p:to>
                                        <p:strVal val="visible"/>
                                      </p:to>
                                    </p:set>
                                    <p:animEffect transition="in" filter="fade">
                                      <p:cBhvr>
                                        <p:cTn id="28" dur="300"/>
                                        <p:tgtEl>
                                          <p:spTgt spid="19460">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3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3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endParaRPr lang="en-US" altLang="en-US" b="1" dirty="0">
              <a:solidFill>
                <a:srgbClr val="FAC294"/>
              </a:solidFill>
              <a:ea typeface="ＭＳ Ｐゴシック" charset="-128"/>
            </a:endParaRP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ounded Rectangular Callout 9"/>
          <p:cNvSpPr>
            <a:spLocks noChangeArrowheads="1"/>
          </p:cNvSpPr>
          <p:nvPr/>
        </p:nvSpPr>
        <p:spPr bwMode="auto">
          <a:xfrm>
            <a:off x="2723079" y="1708437"/>
            <a:ext cx="5119745" cy="2652451"/>
          </a:xfrm>
          <a:prstGeom prst="wedgeRoundRectCallout">
            <a:avLst>
              <a:gd name="adj1" fmla="val -54516"/>
              <a:gd name="adj2" fmla="val 8792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Vocabulary </a:t>
            </a:r>
            <a:r>
              <a:rPr lang="en-US" altLang="en-US" sz="2000" u="sng" dirty="0">
                <a:solidFill>
                  <a:prstClr val="black"/>
                </a:solidFill>
                <a:latin typeface="Calibri" pitchFamily="34" charset="0"/>
              </a:rPr>
              <a:t>Sophistication (EO/P</a:t>
            </a:r>
            <a:r>
              <a:rPr lang="en-US" altLang="en-US" sz="2000" u="sng" dirty="0" smtClean="0">
                <a:solidFill>
                  <a:prstClr val="black"/>
                </a:solidFill>
                <a:latin typeface="Calibri" pitchFamily="34" charset="0"/>
              </a:rPr>
              <a:t>)</a:t>
            </a:r>
            <a:r>
              <a:rPr lang="en-US" altLang="en-US" sz="2000" dirty="0" smtClean="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800" i="1" dirty="0" smtClean="0">
                <a:solidFill>
                  <a:prstClr val="black"/>
                </a:solidFill>
                <a:latin typeface="Calibri"/>
              </a:rPr>
              <a:t>He should grab it and place it over to one side and just keep doing that with all of them. And it will help them because it's much quicker.</a:t>
            </a:r>
          </a:p>
          <a:p>
            <a:pPr eaLnBrk="1" hangingPunct="1">
              <a:defRPr/>
            </a:pPr>
            <a:endParaRPr lang="en-US" altLang="en-US" sz="1800" i="1" dirty="0" smtClean="0">
              <a:solidFill>
                <a:prstClr val="black"/>
              </a:solidFill>
              <a:latin typeface="Calibri" pitchFamily="34" charset="0"/>
            </a:endParaRPr>
          </a:p>
          <a:p>
            <a:pPr eaLnBrk="1" hangingPunct="1">
              <a:buFont typeface="Arial" pitchFamily="34" charset="0"/>
              <a:buChar char="•"/>
              <a:defRPr/>
            </a:pPr>
            <a:r>
              <a:rPr lang="en-US" altLang="en-US" sz="1800" dirty="0" smtClean="0">
                <a:solidFill>
                  <a:prstClr val="black"/>
                </a:solidFill>
                <a:latin typeface="Calibri" pitchFamily="34" charset="0"/>
              </a:rPr>
              <a:t>No </a:t>
            </a:r>
            <a:r>
              <a:rPr lang="en-US" altLang="en-US" sz="1800" dirty="0">
                <a:solidFill>
                  <a:prstClr val="black"/>
                </a:solidFill>
                <a:latin typeface="Calibri" pitchFamily="34" charset="0"/>
              </a:rPr>
              <a:t>topic vocabulary</a:t>
            </a: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8510792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3" y="2569901"/>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642125" y="2043759"/>
            <a:ext cx="5429429" cy="2752281"/>
          </a:xfrm>
          <a:prstGeom prst="wedgeRoundRectCallout">
            <a:avLst>
              <a:gd name="adj1" fmla="val -30142"/>
              <a:gd name="adj2" fmla="val 7104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Vocabulary </a:t>
            </a:r>
            <a:r>
              <a:rPr lang="en-US" altLang="en-US" sz="2000" u="sng" dirty="0">
                <a:solidFill>
                  <a:prstClr val="black"/>
                </a:solidFill>
                <a:latin typeface="Calibri"/>
              </a:rPr>
              <a:t>Sophistication (EL)</a:t>
            </a:r>
            <a:r>
              <a:rPr lang="en-US" altLang="en-US" sz="2000" dirty="0">
                <a:solidFill>
                  <a:prstClr val="black"/>
                </a:solidFill>
                <a:latin typeface="Calibri"/>
              </a:rPr>
              <a:t>:</a:t>
            </a:r>
          </a:p>
          <a:p>
            <a:pPr eaLnBrk="1" hangingPunct="1">
              <a:defRPr/>
            </a:pPr>
            <a:endParaRPr lang="en-US" altLang="en-US" sz="1600" i="1"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You could use it so you don't </a:t>
            </a:r>
            <a:r>
              <a:rPr lang="en-US" sz="1600" i="1" dirty="0" smtClean="0">
                <a:solidFill>
                  <a:srgbClr val="000000"/>
                </a:solidFill>
                <a:latin typeface="Calibri"/>
                <a:ea typeface="Lucida Grande"/>
                <a:cs typeface="Lucida Grande"/>
              </a:rPr>
              <a:t>get- </a:t>
            </a:r>
            <a:r>
              <a:rPr lang="en-US" sz="1600" i="1" dirty="0">
                <a:solidFill>
                  <a:srgbClr val="000000"/>
                </a:solidFill>
                <a:latin typeface="Calibri"/>
                <a:ea typeface="Lucida Grande"/>
                <a:cs typeface="Lucida Grande"/>
              </a:rPr>
              <a:t>so they're separated right? So then you have to put them in </a:t>
            </a:r>
            <a:r>
              <a:rPr lang="en-US" sz="1600" b="1" i="1" dirty="0">
                <a:solidFill>
                  <a:srgbClr val="000000"/>
                </a:solidFill>
                <a:latin typeface="Calibri"/>
                <a:ea typeface="Lucida Grande"/>
                <a:cs typeface="Lucida Grande"/>
              </a:rPr>
              <a:t>groups</a:t>
            </a:r>
            <a:r>
              <a:rPr lang="en-US" sz="1600" i="1" dirty="0">
                <a:solidFill>
                  <a:srgbClr val="000000"/>
                </a:solidFill>
                <a:latin typeface="Calibri"/>
                <a:ea typeface="Lucida Grande"/>
                <a:cs typeface="Lucida Grande"/>
              </a:rPr>
              <a:t> so that you wouldn't be confused. So that's why you use this</a:t>
            </a:r>
            <a:r>
              <a:rPr lang="en-US" sz="1600" i="1" dirty="0" smtClean="0">
                <a:solidFill>
                  <a:srgbClr val="000000"/>
                </a:solidFill>
                <a:latin typeface="Calibri"/>
                <a:ea typeface="Lucida Grande"/>
                <a:cs typeface="Lucida Grande"/>
              </a:rPr>
              <a:t>.</a:t>
            </a:r>
          </a:p>
          <a:p>
            <a:pPr eaLnBrk="1" hangingPunct="1">
              <a:defRPr/>
            </a:pPr>
            <a:endParaRPr lang="en-US" altLang="en-US" sz="1600" i="1" dirty="0">
              <a:solidFill>
                <a:prstClr val="black"/>
              </a:solidFill>
              <a:latin typeface="Calibri"/>
            </a:endParaRPr>
          </a:p>
          <a:p>
            <a:pPr eaLnBrk="1" hangingPunct="1">
              <a:buFont typeface="Arial" pitchFamily="34" charset="0"/>
              <a:buChar char="•"/>
              <a:defRPr/>
            </a:pPr>
            <a:r>
              <a:rPr lang="en-US" altLang="en-US" sz="1600" dirty="0" smtClean="0">
                <a:solidFill>
                  <a:prstClr val="black"/>
                </a:solidFill>
                <a:latin typeface="Calibri"/>
              </a:rPr>
              <a:t>Does not use sufficient topic vocabulary to make the context clear</a:t>
            </a:r>
            <a:endParaRPr lang="en-US" sz="1600" i="1" dirty="0">
              <a:solidFill>
                <a:prstClr val="black"/>
              </a:solidFill>
              <a:latin typeface="Calibri"/>
            </a:endParaRPr>
          </a:p>
        </p:txBody>
      </p:sp>
      <p:sp>
        <p:nvSpPr>
          <p:cNvPr id="10" name="Rounded Rectangular Callout 9"/>
          <p:cNvSpPr>
            <a:spLocks noChangeArrowheads="1"/>
          </p:cNvSpPr>
          <p:nvPr/>
        </p:nvSpPr>
        <p:spPr bwMode="auto">
          <a:xfrm>
            <a:off x="2642126" y="1257300"/>
            <a:ext cx="5752574" cy="3525229"/>
          </a:xfrm>
          <a:prstGeom prst="wedgeRoundRectCallout">
            <a:avLst>
              <a:gd name="adj1" fmla="val -25632"/>
              <a:gd name="adj2" fmla="val 68456"/>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rPr>
              <a:t>Emerging </a:t>
            </a:r>
            <a:r>
              <a:rPr lang="en-US" altLang="en-US" sz="2000" u="sng" dirty="0" smtClean="0">
                <a:solidFill>
                  <a:prstClr val="black"/>
                </a:solidFill>
                <a:latin typeface="Calibri"/>
              </a:rPr>
              <a:t>Vocabulary </a:t>
            </a:r>
            <a:r>
              <a:rPr lang="en-US" altLang="en-US" sz="2000" u="sng" dirty="0">
                <a:solidFill>
                  <a:prstClr val="black"/>
                </a:solidFill>
                <a:latin typeface="Calibri"/>
              </a:rPr>
              <a:t>Sophistication (</a:t>
            </a:r>
            <a:r>
              <a:rPr lang="en-US" altLang="en-US" sz="2000" u="sng" dirty="0" smtClean="0">
                <a:solidFill>
                  <a:prstClr val="black"/>
                </a:solidFill>
                <a:latin typeface="Calibri"/>
              </a:rPr>
              <a:t>EO/P):</a:t>
            </a:r>
          </a:p>
          <a:p>
            <a:pPr eaLnBrk="1" hangingPunct="1">
              <a:defRPr/>
            </a:pPr>
            <a:endParaRPr lang="en-US" altLang="en-US" sz="1800" i="1" dirty="0" smtClean="0">
              <a:solidFill>
                <a:prstClr val="black"/>
              </a:solidFill>
              <a:latin typeface="Calibri"/>
            </a:endParaRPr>
          </a:p>
          <a:p>
            <a:pPr eaLnBrk="1" hangingPunct="1">
              <a:defRPr/>
            </a:pPr>
            <a:r>
              <a:rPr lang="en-US" sz="1800" i="1" dirty="0">
                <a:solidFill>
                  <a:srgbClr val="000000"/>
                </a:solidFill>
                <a:latin typeface="Calibri"/>
                <a:ea typeface="Lucida Grande"/>
                <a:cs typeface="Lucida Grande"/>
              </a:rPr>
              <a:t>You do </a:t>
            </a:r>
            <a:r>
              <a:rPr lang="en-US" sz="1800" b="1" i="1" dirty="0">
                <a:solidFill>
                  <a:srgbClr val="000000"/>
                </a:solidFill>
                <a:latin typeface="Calibri"/>
                <a:ea typeface="Lucida Grande"/>
                <a:cs typeface="Lucida Grande"/>
              </a:rPr>
              <a:t>ten</a:t>
            </a:r>
            <a:r>
              <a:rPr lang="en-US" sz="1800" i="1" dirty="0">
                <a:solidFill>
                  <a:srgbClr val="000000"/>
                </a:solidFill>
                <a:latin typeface="Calibri"/>
                <a:ea typeface="Lucida Grande"/>
                <a:cs typeface="Lucida Grande"/>
              </a:rPr>
              <a:t> because then there was a </a:t>
            </a:r>
            <a:r>
              <a:rPr lang="en-US" sz="1800" b="1" i="1" dirty="0">
                <a:solidFill>
                  <a:srgbClr val="000000"/>
                </a:solidFill>
                <a:latin typeface="Calibri"/>
                <a:ea typeface="Lucida Grande"/>
                <a:cs typeface="Lucida Grande"/>
              </a:rPr>
              <a:t>hundred</a:t>
            </a:r>
            <a:r>
              <a:rPr lang="en-US" sz="1800" i="1" dirty="0">
                <a:solidFill>
                  <a:srgbClr val="000000"/>
                </a:solidFill>
                <a:latin typeface="Calibri"/>
                <a:ea typeface="Lucida Grande"/>
                <a:cs typeface="Lucida Grande"/>
              </a:rPr>
              <a:t> so you do that because ten ten and then it go faster and you'll get the correct answer. </a:t>
            </a:r>
            <a:endParaRPr lang="en-US" sz="1800" i="1" dirty="0" smtClean="0">
              <a:solidFill>
                <a:srgbClr val="000000"/>
              </a:solidFill>
              <a:latin typeface="Calibri"/>
              <a:ea typeface="Lucida Grande"/>
              <a:cs typeface="Lucida Grande"/>
            </a:endParaRPr>
          </a:p>
          <a:p>
            <a:pPr eaLnBrk="1" hangingPunct="1">
              <a:defRPr/>
            </a:pPr>
            <a:r>
              <a:rPr lang="en-US" sz="1800" dirty="0" smtClean="0">
                <a:solidFill>
                  <a:srgbClr val="000000"/>
                </a:solidFill>
                <a:latin typeface="Calibri"/>
                <a:ea typeface="Lucida Grande"/>
                <a:cs typeface="Lucida Grande"/>
              </a:rPr>
              <a:t>[</a:t>
            </a:r>
            <a:r>
              <a:rPr lang="en-US" sz="1800" dirty="0">
                <a:solidFill>
                  <a:srgbClr val="000000"/>
                </a:solidFill>
                <a:latin typeface="Calibri"/>
                <a:ea typeface="Lucida Grande"/>
                <a:cs typeface="Lucida Grande"/>
              </a:rPr>
              <a:t>Can you tell her why using the cubes this way helps?] </a:t>
            </a:r>
            <a:endParaRPr lang="en-US" sz="1800" dirty="0" smtClean="0">
              <a:solidFill>
                <a:srgbClr val="000000"/>
              </a:solidFill>
              <a:latin typeface="Calibri"/>
              <a:ea typeface="Lucida Grande"/>
              <a:cs typeface="Lucida Grande"/>
            </a:endParaRPr>
          </a:p>
          <a:p>
            <a:pPr eaLnBrk="1" hangingPunct="1">
              <a:defRPr/>
            </a:pPr>
            <a:r>
              <a:rPr lang="en-US" sz="1800" i="1" dirty="0" smtClean="0">
                <a:solidFill>
                  <a:srgbClr val="000000"/>
                </a:solidFill>
                <a:latin typeface="Calibri"/>
                <a:ea typeface="Lucida Grande"/>
                <a:cs typeface="Lucida Grande"/>
              </a:rPr>
              <a:t>Because </a:t>
            </a:r>
            <a:r>
              <a:rPr lang="en-US" sz="1800" i="1" dirty="0">
                <a:solidFill>
                  <a:srgbClr val="000000"/>
                </a:solidFill>
                <a:latin typeface="Calibri"/>
                <a:ea typeface="Lucida Grande"/>
                <a:cs typeface="Lucida Grande"/>
              </a:rPr>
              <a:t>when you're done, you can </a:t>
            </a:r>
            <a:r>
              <a:rPr lang="en-US" sz="1800" b="1" i="1" dirty="0">
                <a:solidFill>
                  <a:srgbClr val="000000"/>
                </a:solidFill>
                <a:latin typeface="Calibri"/>
                <a:ea typeface="Lucida Grande"/>
                <a:cs typeface="Lucida Grande"/>
              </a:rPr>
              <a:t>count</a:t>
            </a:r>
            <a:r>
              <a:rPr lang="en-US" sz="1800" i="1" dirty="0">
                <a:solidFill>
                  <a:srgbClr val="000000"/>
                </a:solidFill>
                <a:latin typeface="Calibri"/>
                <a:ea typeface="Lucida Grande"/>
                <a:cs typeface="Lucida Grande"/>
              </a:rPr>
              <a:t> them correctly. And you know for sure what the answer is</a:t>
            </a:r>
            <a:r>
              <a:rPr lang="en-US" sz="1800" i="1" dirty="0" smtClean="0">
                <a:solidFill>
                  <a:srgbClr val="000000"/>
                </a:solidFill>
                <a:latin typeface="Calibri"/>
                <a:ea typeface="Lucida Grande"/>
                <a:cs typeface="Lucida Grande"/>
              </a:rPr>
              <a:t>.</a:t>
            </a:r>
          </a:p>
          <a:p>
            <a:pPr eaLnBrk="1" hangingPunct="1">
              <a:defRPr/>
            </a:pPr>
            <a:endParaRPr lang="en-US" altLang="en-US" sz="1600" i="1" dirty="0" smtClean="0">
              <a:solidFill>
                <a:prstClr val="black"/>
              </a:solidFill>
              <a:latin typeface="Calibri"/>
            </a:endParaRPr>
          </a:p>
          <a:p>
            <a:pPr eaLnBrk="1" hangingPunct="1">
              <a:buFont typeface="Arial" pitchFamily="34" charset="0"/>
              <a:buChar char="•"/>
              <a:defRPr/>
            </a:pPr>
            <a:r>
              <a:rPr lang="en-US" altLang="en-US" sz="1600" dirty="0" smtClean="0">
                <a:solidFill>
                  <a:prstClr val="black"/>
                </a:solidFill>
                <a:latin typeface="Calibri"/>
              </a:rPr>
              <a:t>Only </a:t>
            </a:r>
            <a:r>
              <a:rPr lang="en-US" altLang="en-US" sz="1600" b="1" dirty="0" smtClean="0">
                <a:solidFill>
                  <a:prstClr val="black"/>
                </a:solidFill>
                <a:latin typeface="Calibri"/>
              </a:rPr>
              <a:t>essential </a:t>
            </a:r>
            <a:r>
              <a:rPr lang="en-US" altLang="en-US" sz="1600" dirty="0" smtClean="0">
                <a:solidFill>
                  <a:prstClr val="black"/>
                </a:solidFill>
                <a:latin typeface="Calibri"/>
              </a:rPr>
              <a:t>topic </a:t>
            </a:r>
            <a:r>
              <a:rPr lang="en-US" altLang="en-US" sz="1600" dirty="0">
                <a:solidFill>
                  <a:prstClr val="black"/>
                </a:solidFill>
                <a:latin typeface="Calibri"/>
              </a:rPr>
              <a:t>vocabulary</a:t>
            </a:r>
            <a:endParaRPr lang="en-US" sz="1600" i="1" dirty="0">
              <a:solidFill>
                <a:prstClr val="black"/>
              </a:solidFill>
              <a:latin typeface="Calibri"/>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123009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26634" y="1097280"/>
            <a:ext cx="5462372" cy="3198892"/>
          </a:xfrm>
          <a:prstGeom prst="wedgeRoundRectCallout">
            <a:avLst>
              <a:gd name="adj1" fmla="val -53190"/>
              <a:gd name="adj2" fmla="val 8355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Vocabulary Sophistication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1600" i="1" dirty="0">
              <a:solidFill>
                <a:prstClr val="black"/>
              </a:solidFill>
              <a:latin typeface="Calibri" pitchFamily="34" charset="0"/>
            </a:endParaRPr>
          </a:p>
          <a:p>
            <a:pPr eaLnBrk="1" hangingPunct="1">
              <a:defRPr/>
            </a:pPr>
            <a:r>
              <a:rPr lang="en-US" sz="1800" i="1" dirty="0">
                <a:solidFill>
                  <a:srgbClr val="000000"/>
                </a:solidFill>
                <a:latin typeface="Calibri"/>
                <a:ea typeface="Lucida Grande"/>
                <a:cs typeface="Lucida Grande"/>
              </a:rPr>
              <a:t>She should do it so her teeth don't get ugly. And she has to do it. And how she do it is because up and down. And side</a:t>
            </a:r>
            <a:r>
              <a:rPr lang="en-US" sz="1800" i="1" dirty="0" smtClean="0">
                <a:solidFill>
                  <a:srgbClr val="000000"/>
                </a:solidFill>
                <a:latin typeface="Calibri"/>
                <a:ea typeface="Lucida Grande"/>
                <a:cs typeface="Lucida Grande"/>
              </a:rPr>
              <a:t>.</a:t>
            </a:r>
          </a:p>
          <a:p>
            <a:pPr eaLnBrk="1" hangingPunct="1">
              <a:defRPr/>
            </a:pPr>
            <a:endParaRPr lang="en-US" altLang="en-US" sz="1800" i="1" dirty="0">
              <a:solidFill>
                <a:prstClr val="black"/>
              </a:solidFill>
              <a:latin typeface="Calibri"/>
            </a:endParaRPr>
          </a:p>
          <a:p>
            <a:pPr eaLnBrk="1" hangingPunct="1">
              <a:buFont typeface="Arial" pitchFamily="34" charset="0"/>
              <a:buChar char="•"/>
              <a:defRPr/>
            </a:pPr>
            <a:r>
              <a:rPr lang="en-US" altLang="en-US" sz="1800" dirty="0">
                <a:solidFill>
                  <a:prstClr val="black"/>
                </a:solidFill>
                <a:latin typeface="Calibri" pitchFamily="34" charset="0"/>
              </a:rPr>
              <a:t>T</a:t>
            </a:r>
            <a:r>
              <a:rPr lang="en-US" altLang="en-US" sz="1800" dirty="0" smtClean="0">
                <a:solidFill>
                  <a:prstClr val="black"/>
                </a:solidFill>
                <a:latin typeface="Calibri" pitchFamily="34" charset="0"/>
              </a:rPr>
              <a:t>opic vocabulary used was repeated from the prompt (</a:t>
            </a:r>
            <a:r>
              <a:rPr lang="en-US" altLang="en-US" sz="1800" i="1" dirty="0" smtClean="0">
                <a:solidFill>
                  <a:prstClr val="black"/>
                </a:solidFill>
                <a:latin typeface="Calibri" pitchFamily="34" charset="0"/>
              </a:rPr>
              <a:t>teeth)</a:t>
            </a:r>
            <a:endParaRPr lang="en-US" altLang="en-US" sz="1800" dirty="0">
              <a:solidFill>
                <a:prstClr val="black"/>
              </a:solidFill>
              <a:latin typeface="Calibri" pitchFamily="34" charset="0"/>
            </a:endParaRPr>
          </a:p>
          <a:p>
            <a:pPr eaLnBrk="1" hangingPunct="1">
              <a:defRPr/>
            </a:pPr>
            <a:endParaRPr lang="en-US" altLang="en-US" sz="1800" dirty="0">
              <a:solidFill>
                <a:prstClr val="black"/>
              </a:solidFill>
              <a:latin typeface="Calibri" pitchFamily="34" charset="0"/>
              <a:cs typeface="Arial" pitchFamily="34" charset="0"/>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Topic Vocabulary</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ounded Rectangular Callout 9"/>
          <p:cNvSpPr>
            <a:spLocks noChangeArrowheads="1"/>
          </p:cNvSpPr>
          <p:nvPr/>
        </p:nvSpPr>
        <p:spPr bwMode="auto">
          <a:xfrm>
            <a:off x="2882369" y="1547698"/>
            <a:ext cx="5377931" cy="2799196"/>
          </a:xfrm>
          <a:prstGeom prst="wedgeRoundRectCallout">
            <a:avLst>
              <a:gd name="adj1" fmla="val -50886"/>
              <a:gd name="adj2" fmla="val 8533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Vocabulary </a:t>
            </a:r>
            <a:r>
              <a:rPr lang="en-US" altLang="en-US" sz="2000" u="sng" dirty="0">
                <a:solidFill>
                  <a:prstClr val="black"/>
                </a:solidFill>
                <a:latin typeface="Calibri" pitchFamily="34" charset="0"/>
              </a:rPr>
              <a:t>Sophistication (EO/P</a:t>
            </a:r>
            <a:r>
              <a:rPr lang="en-US" altLang="en-US" sz="2000" u="sng" dirty="0" smtClean="0">
                <a:solidFill>
                  <a:prstClr val="black"/>
                </a:solidFill>
                <a:latin typeface="Calibri" pitchFamily="34" charset="0"/>
              </a:rPr>
              <a:t>):</a:t>
            </a:r>
          </a:p>
          <a:p>
            <a:pPr eaLnBrk="1" hangingPunct="1">
              <a:defRPr/>
            </a:pPr>
            <a:endParaRPr lang="en-US" altLang="en-US" sz="2000" i="1" u="sng" dirty="0">
              <a:solidFill>
                <a:prstClr val="black"/>
              </a:solidFill>
              <a:latin typeface="Calibri"/>
            </a:endParaRPr>
          </a:p>
          <a:p>
            <a:pPr eaLnBrk="1" hangingPunct="1">
              <a:defRPr/>
            </a:pPr>
            <a:r>
              <a:rPr lang="en-US" sz="2000" i="1" dirty="0">
                <a:solidFill>
                  <a:prstClr val="black"/>
                </a:solidFill>
                <a:latin typeface="Calibri"/>
              </a:rPr>
              <a:t>However his parents does it, he should do it. Then his parents should teach him how to do it. That's what I should tell him. </a:t>
            </a:r>
            <a:endParaRPr lang="en-US" sz="2000" i="1" dirty="0" smtClean="0">
              <a:solidFill>
                <a:prstClr val="black"/>
              </a:solidFill>
              <a:latin typeface="Calibri"/>
            </a:endParaRPr>
          </a:p>
          <a:p>
            <a:pPr eaLnBrk="1" hangingPunct="1">
              <a:defRPr/>
            </a:pPr>
            <a:endParaRPr lang="en-US" altLang="en-US" sz="1800" i="1" dirty="0" smtClean="0">
              <a:solidFill>
                <a:prstClr val="black"/>
              </a:solidFill>
              <a:latin typeface="Calibri" pitchFamily="34" charset="0"/>
            </a:endParaRPr>
          </a:p>
          <a:p>
            <a:pPr eaLnBrk="1" hangingPunct="1">
              <a:buFont typeface="Arial" pitchFamily="34" charset="0"/>
              <a:buChar char="•"/>
              <a:defRPr/>
            </a:pPr>
            <a:r>
              <a:rPr lang="en-US" altLang="en-US" sz="1800" dirty="0" smtClean="0">
                <a:solidFill>
                  <a:prstClr val="black"/>
                </a:solidFill>
                <a:latin typeface="Calibri" pitchFamily="34" charset="0"/>
              </a:rPr>
              <a:t>No topic vocabulary</a:t>
            </a:r>
            <a:endParaRPr lang="en-US" altLang="en-US" sz="1800" dirty="0">
              <a:solidFill>
                <a:prstClr val="black"/>
              </a:solidFill>
              <a:latin typeface="Calibri" pitchFamily="34" charset="0"/>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674160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6" y="2563765"/>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16980" y="1289750"/>
            <a:ext cx="5295900" cy="3344170"/>
          </a:xfrm>
          <a:prstGeom prst="wedgeRoundRectCallout">
            <a:avLst>
              <a:gd name="adj1" fmla="val -5024"/>
              <a:gd name="adj2" fmla="val 7254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dirty="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800" i="1" dirty="0">
                <a:solidFill>
                  <a:prstClr val="black"/>
                </a:solidFill>
                <a:latin typeface="Calibri"/>
              </a:rPr>
              <a:t>If you want to find out how many </a:t>
            </a:r>
            <a:r>
              <a:rPr lang="en-US" sz="1800" i="1" dirty="0" smtClean="0">
                <a:solidFill>
                  <a:prstClr val="black"/>
                </a:solidFill>
                <a:latin typeface="Calibri"/>
              </a:rPr>
              <a:t>cubes </a:t>
            </a:r>
            <a:r>
              <a:rPr lang="en-US" sz="1800" i="1" dirty="0">
                <a:solidFill>
                  <a:prstClr val="black"/>
                </a:solidFill>
                <a:latin typeface="Calibri"/>
              </a:rPr>
              <a:t>there were, </a:t>
            </a:r>
            <a:r>
              <a:rPr lang="en-US" sz="1800" i="1" dirty="0" smtClean="0">
                <a:solidFill>
                  <a:prstClr val="black"/>
                </a:solidFill>
                <a:latin typeface="Calibri"/>
              </a:rPr>
              <a:t>you </a:t>
            </a:r>
            <a:r>
              <a:rPr lang="en-US" sz="1800" i="1" dirty="0">
                <a:solidFill>
                  <a:prstClr val="black"/>
                </a:solidFill>
                <a:latin typeface="Calibri"/>
              </a:rPr>
              <a:t>should put </a:t>
            </a:r>
            <a:r>
              <a:rPr lang="en-US" sz="1800" i="1" dirty="0" smtClean="0">
                <a:solidFill>
                  <a:prstClr val="black"/>
                </a:solidFill>
                <a:latin typeface="Calibri"/>
              </a:rPr>
              <a:t>them </a:t>
            </a:r>
            <a:r>
              <a:rPr lang="en-US" sz="1800" i="1" dirty="0">
                <a:solidFill>
                  <a:prstClr val="black"/>
                </a:solidFill>
                <a:latin typeface="Calibri"/>
              </a:rPr>
              <a:t>in </a:t>
            </a:r>
            <a:r>
              <a:rPr lang="en-US" sz="1800" b="1" i="1" u="sng" dirty="0">
                <a:solidFill>
                  <a:prstClr val="black"/>
                </a:solidFill>
                <a:latin typeface="Calibri"/>
              </a:rPr>
              <a:t>groups</a:t>
            </a:r>
            <a:r>
              <a:rPr lang="en-US" sz="1800" i="1" dirty="0">
                <a:solidFill>
                  <a:prstClr val="black"/>
                </a:solidFill>
                <a:latin typeface="Calibri"/>
              </a:rPr>
              <a:t> of </a:t>
            </a:r>
            <a:r>
              <a:rPr lang="en-US" sz="1800" b="1" i="1" dirty="0">
                <a:solidFill>
                  <a:prstClr val="black"/>
                </a:solidFill>
                <a:latin typeface="Calibri"/>
              </a:rPr>
              <a:t>ten</a:t>
            </a:r>
            <a:r>
              <a:rPr lang="en-US" sz="1800" i="1" dirty="0">
                <a:solidFill>
                  <a:prstClr val="black"/>
                </a:solidFill>
                <a:latin typeface="Calibri"/>
              </a:rPr>
              <a:t>, so that makes it easier. Or you could put them in different groups and </a:t>
            </a:r>
            <a:r>
              <a:rPr lang="en-US" sz="1800" b="1" i="1" dirty="0">
                <a:solidFill>
                  <a:prstClr val="black"/>
                </a:solidFill>
                <a:latin typeface="Calibri"/>
              </a:rPr>
              <a:t>numbers</a:t>
            </a:r>
            <a:r>
              <a:rPr lang="en-US" sz="1800" i="1" dirty="0">
                <a:solidFill>
                  <a:prstClr val="black"/>
                </a:solidFill>
                <a:latin typeface="Calibri"/>
              </a:rPr>
              <a:t>. And then you just </a:t>
            </a:r>
            <a:r>
              <a:rPr lang="en-US" sz="1800" b="1" i="1" dirty="0">
                <a:solidFill>
                  <a:prstClr val="black"/>
                </a:solidFill>
                <a:latin typeface="Calibri"/>
              </a:rPr>
              <a:t>count</a:t>
            </a:r>
            <a:r>
              <a:rPr lang="en-US" sz="1800" i="1" dirty="0">
                <a:solidFill>
                  <a:prstClr val="black"/>
                </a:solidFill>
                <a:latin typeface="Calibri"/>
              </a:rPr>
              <a:t> the groups. And then that's how you know </a:t>
            </a:r>
            <a:r>
              <a:rPr lang="en-US" sz="1800" i="1" dirty="0" smtClean="0">
                <a:solidFill>
                  <a:prstClr val="black"/>
                </a:solidFill>
                <a:latin typeface="Calibri"/>
              </a:rPr>
              <a:t>how </a:t>
            </a:r>
            <a:r>
              <a:rPr lang="en-US" sz="1800" i="1" dirty="0">
                <a:solidFill>
                  <a:prstClr val="black"/>
                </a:solidFill>
                <a:latin typeface="Calibri"/>
              </a:rPr>
              <a:t>many there were. </a:t>
            </a:r>
            <a:endParaRPr lang="en-US" sz="1800" i="1" dirty="0" smtClean="0">
              <a:solidFill>
                <a:prstClr val="black"/>
              </a:solidFill>
              <a:latin typeface="Calibri"/>
            </a:endParaRPr>
          </a:p>
          <a:p>
            <a:pPr eaLnBrk="1" hangingPunct="1">
              <a:defRPr/>
            </a:pPr>
            <a:r>
              <a:rPr lang="en-US" sz="1800" dirty="0" smtClean="0">
                <a:solidFill>
                  <a:prstClr val="black"/>
                </a:solidFill>
                <a:latin typeface="Calibri"/>
              </a:rPr>
              <a:t>[</a:t>
            </a:r>
            <a:r>
              <a:rPr lang="en-US" sz="1800" dirty="0">
                <a:solidFill>
                  <a:prstClr val="black"/>
                </a:solidFill>
                <a:latin typeface="Calibri"/>
              </a:rPr>
              <a:t>Can you tell her why this way helps?]   </a:t>
            </a:r>
            <a:endParaRPr lang="en-US" sz="1800" dirty="0" smtClean="0">
              <a:solidFill>
                <a:prstClr val="black"/>
              </a:solidFill>
              <a:latin typeface="Calibri"/>
            </a:endParaRPr>
          </a:p>
          <a:p>
            <a:pPr eaLnBrk="1" hangingPunct="1">
              <a:defRPr/>
            </a:pPr>
            <a:r>
              <a:rPr lang="en-US" sz="1800" i="1" dirty="0" smtClean="0">
                <a:solidFill>
                  <a:prstClr val="black"/>
                </a:solidFill>
                <a:latin typeface="Calibri"/>
              </a:rPr>
              <a:t>It </a:t>
            </a:r>
            <a:r>
              <a:rPr lang="en-US" sz="1800" i="1" dirty="0">
                <a:solidFill>
                  <a:prstClr val="black"/>
                </a:solidFill>
                <a:latin typeface="Calibri"/>
              </a:rPr>
              <a:t>makes it easier for </a:t>
            </a:r>
            <a:r>
              <a:rPr lang="en-US" sz="1800" i="1" dirty="0" smtClean="0">
                <a:solidFill>
                  <a:prstClr val="black"/>
                </a:solidFill>
                <a:latin typeface="Calibri"/>
              </a:rPr>
              <a:t>you </a:t>
            </a:r>
            <a:r>
              <a:rPr lang="en-US" sz="1800" i="1" dirty="0">
                <a:solidFill>
                  <a:prstClr val="black"/>
                </a:solidFill>
                <a:latin typeface="Calibri"/>
              </a:rPr>
              <a:t>to find out</a:t>
            </a:r>
            <a:r>
              <a:rPr lang="en-US" sz="1800" i="1" dirty="0" smtClean="0">
                <a:solidFill>
                  <a:prstClr val="black"/>
                </a:solidFill>
                <a:latin typeface="Calibri"/>
              </a:rPr>
              <a:t>.</a:t>
            </a:r>
          </a:p>
          <a:p>
            <a:pPr eaLnBrk="1" hangingPunct="1">
              <a:defRPr/>
            </a:pPr>
            <a:r>
              <a:rPr lang="en-US" sz="1600" dirty="0" smtClean="0">
                <a:solidFill>
                  <a:prstClr val="black"/>
                </a:solidFill>
              </a:rPr>
              <a:t> </a:t>
            </a:r>
            <a:endParaRPr lang="en-US" altLang="en-US" sz="1800" i="1" dirty="0">
              <a:solidFill>
                <a:srgbClr val="FFFFFF"/>
              </a:solidFill>
            </a:endParaRPr>
          </a:p>
          <a:p>
            <a:pPr eaLnBrk="1" hangingPunct="1">
              <a:buFont typeface="Arial" pitchFamily="34" charset="0"/>
              <a:buChar char="•"/>
              <a:defRPr/>
            </a:pPr>
            <a:r>
              <a:rPr lang="en-US" altLang="en-US" sz="1600" dirty="0">
                <a:solidFill>
                  <a:prstClr val="black"/>
                </a:solidFill>
                <a:latin typeface="Calibri" pitchFamily="34" charset="0"/>
              </a:rPr>
              <a:t>Use of minimal topic vocabulary </a:t>
            </a:r>
            <a:r>
              <a:rPr lang="en-US" altLang="en-US" sz="1600" b="1" u="sng" dirty="0">
                <a:solidFill>
                  <a:prstClr val="black"/>
                </a:solidFill>
                <a:latin typeface="Calibri" pitchFamily="34" charset="0"/>
              </a:rPr>
              <a:t>beyond</a:t>
            </a:r>
            <a:r>
              <a:rPr lang="en-US" altLang="en-US" sz="1600" dirty="0">
                <a:solidFill>
                  <a:prstClr val="black"/>
                </a:solidFill>
                <a:latin typeface="Calibri" pitchFamily="34" charset="0"/>
              </a:rPr>
              <a:t> the </a:t>
            </a:r>
            <a:r>
              <a:rPr lang="en-US" altLang="en-US" sz="1600" b="1" dirty="0" smtClean="0">
                <a:solidFill>
                  <a:prstClr val="black"/>
                </a:solidFill>
                <a:latin typeface="Calibri" pitchFamily="34" charset="0"/>
              </a:rPr>
              <a:t>essential</a:t>
            </a:r>
            <a:endParaRPr lang="en-US" altLang="en-US" sz="1600" dirty="0">
              <a:solidFill>
                <a:prstClr val="black"/>
              </a:solidFill>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6" name="Rounded Rectangular Callout 15"/>
          <p:cNvSpPr>
            <a:spLocks noChangeArrowheads="1"/>
          </p:cNvSpPr>
          <p:nvPr/>
        </p:nvSpPr>
        <p:spPr bwMode="auto">
          <a:xfrm>
            <a:off x="3060245" y="1527858"/>
            <a:ext cx="5208495" cy="3281692"/>
          </a:xfrm>
          <a:prstGeom prst="wedgeRoundRectCallout">
            <a:avLst>
              <a:gd name="adj1" fmla="val -2547"/>
              <a:gd name="adj2" fmla="val 6783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Vocabulary </a:t>
            </a:r>
            <a:r>
              <a:rPr lang="en-US" altLang="en-US" sz="1800" u="sng" dirty="0">
                <a:solidFill>
                  <a:prstClr val="black"/>
                </a:solidFill>
                <a:latin typeface="Calibri" pitchFamily="34" charset="0"/>
              </a:rPr>
              <a:t>Sophistication (EO/P)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You first take the cubes and you </a:t>
            </a:r>
            <a:r>
              <a:rPr lang="en-US" sz="1600" b="1" i="1" u="sng" dirty="0">
                <a:solidFill>
                  <a:srgbClr val="000000"/>
                </a:solidFill>
                <a:latin typeface="Calibri"/>
                <a:ea typeface="Lucida Grande"/>
                <a:cs typeface="Lucida Grande"/>
              </a:rPr>
              <a:t>stack</a:t>
            </a:r>
            <a:r>
              <a:rPr lang="en-US" sz="1600" i="1" dirty="0">
                <a:solidFill>
                  <a:srgbClr val="000000"/>
                </a:solidFill>
                <a:latin typeface="Calibri"/>
                <a:ea typeface="Lucida Grande"/>
                <a:cs typeface="Lucida Grande"/>
              </a:rPr>
              <a:t> them on top of each other. And when you have </a:t>
            </a:r>
            <a:r>
              <a:rPr lang="en-US" sz="1600" b="1" i="1" dirty="0">
                <a:solidFill>
                  <a:srgbClr val="000000"/>
                </a:solidFill>
                <a:latin typeface="Calibri"/>
                <a:ea typeface="Lucida Grande"/>
                <a:cs typeface="Lucida Grande"/>
              </a:rPr>
              <a:t>ten</a:t>
            </a:r>
            <a:r>
              <a:rPr lang="en-US" sz="1600" i="1" dirty="0">
                <a:solidFill>
                  <a:srgbClr val="000000"/>
                </a:solidFill>
                <a:latin typeface="Calibri"/>
                <a:ea typeface="Lucida Grande"/>
                <a:cs typeface="Lucida Grande"/>
              </a:rPr>
              <a:t> of the cubes </a:t>
            </a:r>
            <a:r>
              <a:rPr lang="en-US" sz="1600" b="1" i="1" u="sng" dirty="0">
                <a:solidFill>
                  <a:srgbClr val="000000"/>
                </a:solidFill>
                <a:latin typeface="Calibri"/>
                <a:ea typeface="Lucida Grande"/>
                <a:cs typeface="Lucida Grande"/>
              </a:rPr>
              <a:t>stacked</a:t>
            </a:r>
            <a:r>
              <a:rPr lang="en-US" sz="1600" i="1" dirty="0">
                <a:solidFill>
                  <a:srgbClr val="000000"/>
                </a:solidFill>
                <a:latin typeface="Calibri"/>
                <a:ea typeface="Lucida Grande"/>
                <a:cs typeface="Lucida Grande"/>
              </a:rPr>
              <a:t> together, you just keep doing that until you've used all the cubes. And when you have all of your </a:t>
            </a:r>
            <a:r>
              <a:rPr lang="en-US" sz="1600" b="1" i="1" u="sng" dirty="0">
                <a:solidFill>
                  <a:srgbClr val="000000"/>
                </a:solidFill>
                <a:latin typeface="Calibri"/>
                <a:ea typeface="Lucida Grande"/>
                <a:cs typeface="Lucida Grande"/>
              </a:rPr>
              <a:t>stacks</a:t>
            </a:r>
            <a:r>
              <a:rPr lang="en-US" sz="1600" i="1" dirty="0">
                <a:solidFill>
                  <a:srgbClr val="000000"/>
                </a:solidFill>
                <a:latin typeface="Calibri"/>
                <a:ea typeface="Lucida Grande"/>
                <a:cs typeface="Lucida Grande"/>
              </a:rPr>
              <a:t>, you can see that there's ten in each. And I would do ten because I can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a:t>
            </a:r>
            <a:r>
              <a:rPr lang="en-US" sz="1600" b="1" i="1" u="sng" dirty="0">
                <a:solidFill>
                  <a:srgbClr val="000000"/>
                </a:solidFill>
                <a:latin typeface="Calibri"/>
                <a:ea typeface="Lucida Grande"/>
                <a:cs typeface="Lucida Grande"/>
              </a:rPr>
              <a:t>by </a:t>
            </a:r>
            <a:r>
              <a:rPr lang="en-US" sz="1600" b="1" i="1" u="sng" dirty="0" smtClean="0">
                <a:solidFill>
                  <a:srgbClr val="000000"/>
                </a:solidFill>
                <a:latin typeface="Calibri"/>
                <a:ea typeface="Lucida Grande"/>
                <a:cs typeface="Lucida Grande"/>
              </a:rPr>
              <a:t>tens</a:t>
            </a:r>
            <a:r>
              <a:rPr lang="en-US" sz="1600" i="1" dirty="0" smtClean="0">
                <a:solidFill>
                  <a:srgbClr val="000000"/>
                </a:solidFill>
                <a:latin typeface="Calibri"/>
                <a:ea typeface="Lucida Grande"/>
                <a:cs typeface="Lucida Grande"/>
              </a:rPr>
              <a:t>,</a:t>
            </a:r>
            <a:r>
              <a:rPr lang="en-US" sz="1600" b="1" i="1" dirty="0" smtClean="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and that's something that I think is efficient</a:t>
            </a:r>
            <a:r>
              <a:rPr lang="en-US" sz="1600" i="1" dirty="0" smtClean="0">
                <a:solidFill>
                  <a:srgbClr val="000000"/>
                </a:solidFill>
                <a:latin typeface="Calibri"/>
                <a:ea typeface="Lucida Grande"/>
                <a:cs typeface="Lucida Grande"/>
              </a:rPr>
              <a:t>.</a:t>
            </a:r>
          </a:p>
          <a:p>
            <a:pPr eaLnBrk="1" hangingPunct="1">
              <a:defRPr/>
            </a:pPr>
            <a:endParaRPr lang="en-US" altLang="en-US" sz="1800" i="1" dirty="0">
              <a:solidFill>
                <a:srgbClr val="FFFFFF"/>
              </a:solidFill>
            </a:endParaRPr>
          </a:p>
          <a:p>
            <a:pPr eaLnBrk="1" hangingPunct="1">
              <a:buFont typeface="Arial" pitchFamily="34" charset="0"/>
              <a:buChar char="•"/>
              <a:defRPr/>
            </a:pPr>
            <a:r>
              <a:rPr lang="en-US" altLang="en-US" sz="1600" dirty="0">
                <a:solidFill>
                  <a:prstClr val="black"/>
                </a:solidFill>
                <a:latin typeface="Calibri" pitchFamily="34" charset="0"/>
              </a:rPr>
              <a:t>Use of minimal topic vocabulary </a:t>
            </a:r>
            <a:r>
              <a:rPr lang="en-US" altLang="en-US" sz="1600" b="1" u="sng" dirty="0">
                <a:solidFill>
                  <a:prstClr val="black"/>
                </a:solidFill>
                <a:latin typeface="Calibri" pitchFamily="34" charset="0"/>
              </a:rPr>
              <a:t>beyond</a:t>
            </a:r>
            <a:r>
              <a:rPr lang="en-US" altLang="en-US" sz="1600" dirty="0">
                <a:solidFill>
                  <a:prstClr val="black"/>
                </a:solidFill>
                <a:latin typeface="Calibri" pitchFamily="34" charset="0"/>
              </a:rPr>
              <a:t> the </a:t>
            </a:r>
            <a:r>
              <a:rPr lang="en-US" altLang="en-US" sz="1600" b="1" dirty="0" smtClean="0">
                <a:solidFill>
                  <a:prstClr val="black"/>
                </a:solidFill>
                <a:latin typeface="Calibri" pitchFamily="34" charset="0"/>
              </a:rPr>
              <a:t>essential</a:t>
            </a:r>
            <a:endParaRPr lang="en-US" altLang="en-US" sz="1600" dirty="0">
              <a:solidFill>
                <a:prstClr val="black"/>
              </a:solidFill>
              <a:latin typeface="Calibri" pitchFamily="34" charset="0"/>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9498979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168"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630310" y="1016000"/>
            <a:ext cx="5779911" cy="3807060"/>
          </a:xfrm>
          <a:prstGeom prst="wedgeRoundRectCallout">
            <a:avLst>
              <a:gd name="adj1" fmla="val 22746"/>
              <a:gd name="adj2" fmla="val 6472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u="sng" dirty="0" smtClean="0">
                <a:solidFill>
                  <a:prstClr val="black"/>
                </a:solidFill>
                <a:latin typeface="Calibri" pitchFamily="34" charset="0"/>
              </a:rPr>
              <a:t>:</a:t>
            </a:r>
          </a:p>
          <a:p>
            <a:pPr eaLnBrk="1" hangingPunct="1">
              <a:defRPr/>
            </a:pPr>
            <a:endParaRPr lang="en-US" altLang="en-US" sz="1600"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I could tell her that why don't you to find </a:t>
            </a:r>
            <a:r>
              <a:rPr lang="en-US" sz="1600" i="1" dirty="0" smtClean="0">
                <a:solidFill>
                  <a:srgbClr val="000000"/>
                </a:solidFill>
                <a:latin typeface="Calibri"/>
                <a:ea typeface="Lucida Grande"/>
                <a:cs typeface="Lucida Grande"/>
              </a:rPr>
              <a:t>out, </a:t>
            </a:r>
            <a:r>
              <a:rPr lang="en-US" sz="1600" i="1" dirty="0">
                <a:solidFill>
                  <a:srgbClr val="000000"/>
                </a:solidFill>
                <a:latin typeface="Calibri"/>
                <a:ea typeface="Lucida Grande"/>
                <a:cs typeface="Lucida Grande"/>
              </a:rPr>
              <a:t>put them how you think you can </a:t>
            </a:r>
            <a:r>
              <a:rPr lang="en-US" sz="1600" b="1" i="1" u="sng" dirty="0">
                <a:solidFill>
                  <a:srgbClr val="000000"/>
                </a:solidFill>
                <a:latin typeface="Calibri"/>
                <a:ea typeface="Lucida Grande"/>
                <a:cs typeface="Lucida Grande"/>
              </a:rPr>
              <a:t>multiply</a:t>
            </a:r>
            <a:r>
              <a:rPr lang="en-US" sz="1600" i="1" dirty="0">
                <a:solidFill>
                  <a:srgbClr val="000000"/>
                </a:solidFill>
                <a:latin typeface="Calibri"/>
                <a:ea typeface="Lucida Grande"/>
                <a:cs typeface="Lucida Grande"/>
              </a:rPr>
              <a:t> them, like </a:t>
            </a:r>
            <a:r>
              <a:rPr lang="en-US" sz="1600" b="1" i="1" u="sng" dirty="0">
                <a:solidFill>
                  <a:srgbClr val="000000"/>
                </a:solidFill>
                <a:latin typeface="Calibri"/>
                <a:ea typeface="Lucida Grande"/>
                <a:cs typeface="Lucida Grande"/>
              </a:rPr>
              <a:t>by twos </a:t>
            </a:r>
            <a:r>
              <a:rPr lang="en-US" sz="1600" i="1" dirty="0">
                <a:solidFill>
                  <a:srgbClr val="000000"/>
                </a:solidFill>
                <a:latin typeface="Calibri"/>
                <a:ea typeface="Lucida Grande"/>
                <a:cs typeface="Lucida Grande"/>
              </a:rPr>
              <a:t>or </a:t>
            </a:r>
            <a:r>
              <a:rPr lang="en-US" sz="1600" b="1" i="1" u="sng" dirty="0">
                <a:solidFill>
                  <a:srgbClr val="000000"/>
                </a:solidFill>
                <a:latin typeface="Calibri"/>
                <a:ea typeface="Lucida Grande"/>
                <a:cs typeface="Lucida Grande"/>
              </a:rPr>
              <a:t>fives</a:t>
            </a:r>
            <a:r>
              <a:rPr lang="en-US" sz="1600" i="1" dirty="0">
                <a:solidFill>
                  <a:srgbClr val="000000"/>
                </a:solidFill>
                <a:latin typeface="Calibri"/>
                <a:ea typeface="Lucida Grande"/>
                <a:cs typeface="Lucida Grande"/>
              </a:rPr>
              <a:t> or </a:t>
            </a:r>
            <a:r>
              <a:rPr lang="en-US" sz="1600" b="1" i="1" u="sng" dirty="0">
                <a:solidFill>
                  <a:srgbClr val="000000"/>
                </a:solidFill>
                <a:latin typeface="Calibri"/>
                <a:ea typeface="Lucida Grande"/>
                <a:cs typeface="Lucida Grande"/>
              </a:rPr>
              <a:t>tens</a:t>
            </a:r>
            <a:r>
              <a:rPr lang="en-US" sz="1600" i="1" dirty="0">
                <a:solidFill>
                  <a:srgbClr val="000000"/>
                </a:solidFill>
                <a:latin typeface="Calibri"/>
                <a:ea typeface="Lucida Grande"/>
                <a:cs typeface="Lucida Grande"/>
              </a:rPr>
              <a:t> or </a:t>
            </a:r>
            <a:r>
              <a:rPr lang="en-US" sz="1600" b="1" i="1" u="sng" dirty="0">
                <a:solidFill>
                  <a:srgbClr val="000000"/>
                </a:solidFill>
                <a:latin typeface="Calibri"/>
                <a:ea typeface="Lucida Grande"/>
                <a:cs typeface="Lucida Grande"/>
              </a:rPr>
              <a:t>six</a:t>
            </a:r>
            <a:r>
              <a:rPr lang="en-US" sz="1600" i="1" dirty="0">
                <a:solidFill>
                  <a:srgbClr val="000000"/>
                </a:solidFill>
                <a:latin typeface="Calibri"/>
                <a:ea typeface="Lucida Grande"/>
                <a:cs typeface="Lucida Grande"/>
              </a:rPr>
              <a:t> or however you think. And if they're </a:t>
            </a:r>
            <a:r>
              <a:rPr lang="en-US" sz="1600" b="1" i="1" u="sng" dirty="0">
                <a:solidFill>
                  <a:srgbClr val="000000"/>
                </a:solidFill>
                <a:latin typeface="Calibri"/>
                <a:ea typeface="Lucida Grande"/>
                <a:cs typeface="Lucida Grande"/>
              </a:rPr>
              <a:t>equal</a:t>
            </a:r>
            <a:r>
              <a:rPr lang="en-US" sz="1600" i="1" dirty="0">
                <a:solidFill>
                  <a:srgbClr val="000000"/>
                </a:solidFill>
                <a:latin typeface="Calibri"/>
                <a:ea typeface="Lucida Grande"/>
                <a:cs typeface="Lucida Grande"/>
              </a:rPr>
              <a:t>, if each </a:t>
            </a:r>
            <a:r>
              <a:rPr lang="en-US" sz="1600" b="1" i="1" dirty="0">
                <a:solidFill>
                  <a:srgbClr val="000000"/>
                </a:solidFill>
                <a:latin typeface="Calibri"/>
                <a:ea typeface="Lucida Grande"/>
                <a:cs typeface="Lucida Grande"/>
              </a:rPr>
              <a:t>group</a:t>
            </a:r>
            <a:r>
              <a:rPr lang="en-US" sz="1600" i="1" dirty="0">
                <a:solidFill>
                  <a:srgbClr val="000000"/>
                </a:solidFill>
                <a:latin typeface="Calibri"/>
                <a:ea typeface="Lucida Grande"/>
                <a:cs typeface="Lucida Grande"/>
              </a:rPr>
              <a:t> has the same </a:t>
            </a:r>
            <a:r>
              <a:rPr lang="en-US" sz="1600" b="1" i="1" u="sng" dirty="0">
                <a:solidFill>
                  <a:srgbClr val="000000"/>
                </a:solidFill>
                <a:latin typeface="Calibri"/>
                <a:ea typeface="Lucida Grande"/>
                <a:cs typeface="Lucida Grande"/>
              </a:rPr>
              <a:t>amount</a:t>
            </a:r>
            <a:r>
              <a:rPr lang="en-US" sz="1600" i="1" dirty="0">
                <a:solidFill>
                  <a:srgbClr val="000000"/>
                </a:solidFill>
                <a:latin typeface="Calibri"/>
                <a:ea typeface="Lucida Grande"/>
                <a:cs typeface="Lucida Grande"/>
              </a:rPr>
              <a:t> of cubes then you just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them. You don't count them but you multiply them or just </a:t>
            </a:r>
            <a:r>
              <a:rPr lang="en-US" sz="1600" b="1" i="1" dirty="0">
                <a:solidFill>
                  <a:srgbClr val="000000"/>
                </a:solidFill>
                <a:latin typeface="Calibri"/>
                <a:ea typeface="Lucida Grande"/>
                <a:cs typeface="Lucida Grande"/>
              </a:rPr>
              <a:t>add</a:t>
            </a:r>
            <a:r>
              <a:rPr lang="en-US" sz="1600" i="1" dirty="0">
                <a:solidFill>
                  <a:srgbClr val="000000"/>
                </a:solidFill>
                <a:latin typeface="Calibri"/>
                <a:ea typeface="Lucida Grande"/>
                <a:cs typeface="Lucida Grande"/>
              </a:rPr>
              <a:t> them however you want. And then when you're done counting them, after that that's your answer about how many cubes you got. So it is important to have it this way, so then it's easier instead of you going one by one and counting them one by one</a:t>
            </a:r>
            <a:r>
              <a:rPr lang="en-US" sz="1600" i="1" dirty="0" smtClean="0">
                <a:solidFill>
                  <a:srgbClr val="000000"/>
                </a:solidFill>
                <a:latin typeface="Calibri"/>
                <a:ea typeface="Lucida Grande"/>
                <a:cs typeface="Lucida Grande"/>
              </a:rPr>
              <a:t>.</a:t>
            </a:r>
          </a:p>
          <a:p>
            <a:pPr eaLnBrk="1" hangingPunct="1">
              <a:defRPr/>
            </a:pPr>
            <a:endParaRPr lang="en-US" altLang="en-US" sz="1500" i="1" dirty="0">
              <a:solidFill>
                <a:prstClr val="black"/>
              </a:solidFill>
              <a:latin typeface="Calibri"/>
            </a:endParaRPr>
          </a:p>
          <a:p>
            <a:pPr eaLnBrk="1" hangingPunct="1">
              <a:buFont typeface="Arial" pitchFamily="34" charset="0"/>
              <a:buChar char="•"/>
              <a:defRPr/>
            </a:pPr>
            <a:r>
              <a:rPr lang="en-US" altLang="en-US" sz="1500" dirty="0">
                <a:solidFill>
                  <a:prstClr val="black"/>
                </a:solidFill>
                <a:latin typeface="Calibri" pitchFamily="34" charset="0"/>
              </a:rPr>
              <a:t>Use of topic vocabulary </a:t>
            </a:r>
            <a:r>
              <a:rPr lang="en-US" altLang="en-US" sz="1500" b="1" u="sng" dirty="0">
                <a:solidFill>
                  <a:prstClr val="black"/>
                </a:solidFill>
                <a:latin typeface="Calibri" pitchFamily="34" charset="0"/>
              </a:rPr>
              <a:t>beyond</a:t>
            </a:r>
            <a:r>
              <a:rPr lang="en-US" altLang="en-US" sz="1500" dirty="0">
                <a:solidFill>
                  <a:prstClr val="black"/>
                </a:solidFill>
                <a:latin typeface="Calibri" pitchFamily="34" charset="0"/>
              </a:rPr>
              <a:t> the </a:t>
            </a:r>
            <a:r>
              <a:rPr lang="en-US" altLang="en-US" sz="1500" b="1" dirty="0" smtClean="0">
                <a:solidFill>
                  <a:prstClr val="black"/>
                </a:solidFill>
                <a:latin typeface="Calibri" pitchFamily="34" charset="0"/>
              </a:rPr>
              <a:t>essential,</a:t>
            </a:r>
            <a:r>
              <a:rPr lang="en-US" altLang="en-US" sz="1500" dirty="0" smtClean="0">
                <a:solidFill>
                  <a:prstClr val="black"/>
                </a:solidFill>
                <a:latin typeface="Calibri" pitchFamily="34" charset="0"/>
              </a:rPr>
              <a:t> </a:t>
            </a:r>
            <a:r>
              <a:rPr lang="en-US" altLang="en-US" sz="1500" dirty="0">
                <a:solidFill>
                  <a:prstClr val="black"/>
                </a:solidFill>
                <a:latin typeface="Calibri" pitchFamily="34" charset="0"/>
              </a:rPr>
              <a:t>including technical </a:t>
            </a:r>
            <a:r>
              <a:rPr lang="en-US" altLang="en-US" sz="1500" dirty="0" smtClean="0">
                <a:solidFill>
                  <a:prstClr val="black"/>
                </a:solidFill>
                <a:latin typeface="Calibri" pitchFamily="34" charset="0"/>
              </a:rPr>
              <a:t>vocabulary</a:t>
            </a:r>
            <a:endParaRPr lang="en-US" sz="1500" i="1" dirty="0">
              <a:solidFill>
                <a:prstClr val="black"/>
              </a:solidFill>
            </a:endParaRPr>
          </a:p>
        </p:txBody>
      </p:sp>
      <p:sp>
        <p:nvSpPr>
          <p:cNvPr id="13" name="Rounded Rectangular Callout 12"/>
          <p:cNvSpPr>
            <a:spLocks noChangeArrowheads="1"/>
          </p:cNvSpPr>
          <p:nvPr/>
        </p:nvSpPr>
        <p:spPr bwMode="auto">
          <a:xfrm>
            <a:off x="2314222" y="1016000"/>
            <a:ext cx="6738338" cy="3938792"/>
          </a:xfrm>
          <a:prstGeom prst="wedgeRoundRectCallout">
            <a:avLst>
              <a:gd name="adj1" fmla="val 20779"/>
              <a:gd name="adj2" fmla="val 6060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dirty="0" smtClean="0">
                <a:solidFill>
                  <a:prstClr val="black"/>
                </a:solidFill>
                <a:latin typeface="Calibri"/>
              </a:rPr>
              <a:t>     </a:t>
            </a:r>
            <a:r>
              <a:rPr lang="en-US" altLang="en-US" sz="1400" u="sng" dirty="0" smtClean="0">
                <a:solidFill>
                  <a:prstClr val="black"/>
                </a:solidFill>
                <a:latin typeface="Calibri"/>
              </a:rPr>
              <a:t>Controlled Vocabulary </a:t>
            </a:r>
            <a:r>
              <a:rPr lang="en-US" altLang="en-US" sz="1400" u="sng" dirty="0">
                <a:solidFill>
                  <a:prstClr val="black"/>
                </a:solidFill>
                <a:latin typeface="Calibri"/>
              </a:rPr>
              <a:t>Sophistication (EO/P):</a:t>
            </a:r>
          </a:p>
          <a:p>
            <a:pPr eaLnBrk="1" hangingPunct="1">
              <a:defRPr/>
            </a:pPr>
            <a:endParaRPr lang="en-US" altLang="en-US" sz="1400" u="sng" dirty="0">
              <a:solidFill>
                <a:prstClr val="black"/>
              </a:solidFill>
              <a:latin typeface="Calibri"/>
            </a:endParaRPr>
          </a:p>
          <a:p>
            <a:pPr eaLnBrk="1" hangingPunct="1">
              <a:defRPr/>
            </a:pPr>
            <a:r>
              <a:rPr lang="en-US" sz="1400" i="1" dirty="0" smtClean="0">
                <a:solidFill>
                  <a:prstClr val="black"/>
                </a:solidFill>
                <a:latin typeface="Calibri"/>
              </a:rPr>
              <a:t>You </a:t>
            </a:r>
            <a:r>
              <a:rPr lang="en-US" sz="1400" i="1" dirty="0">
                <a:solidFill>
                  <a:prstClr val="black"/>
                </a:solidFill>
                <a:latin typeface="Calibri"/>
              </a:rPr>
              <a:t>can </a:t>
            </a:r>
            <a:r>
              <a:rPr lang="en-US" sz="1400" i="1" dirty="0" smtClean="0">
                <a:solidFill>
                  <a:prstClr val="black"/>
                </a:solidFill>
                <a:latin typeface="Calibri"/>
              </a:rPr>
              <a:t>join </a:t>
            </a:r>
            <a:r>
              <a:rPr lang="en-US" sz="1400" i="1" dirty="0">
                <a:solidFill>
                  <a:prstClr val="black"/>
                </a:solidFill>
                <a:latin typeface="Calibri"/>
              </a:rPr>
              <a:t>them all together, and then </a:t>
            </a:r>
            <a:r>
              <a:rPr lang="en-US" sz="1400" b="1" i="1" u="sng" dirty="0" smtClean="0">
                <a:solidFill>
                  <a:prstClr val="black"/>
                </a:solidFill>
                <a:latin typeface="Calibri"/>
              </a:rPr>
              <a:t>divide</a:t>
            </a:r>
            <a:r>
              <a:rPr lang="en-US" sz="1400" i="1" dirty="0" smtClean="0">
                <a:solidFill>
                  <a:prstClr val="black"/>
                </a:solidFill>
                <a:latin typeface="Calibri"/>
              </a:rPr>
              <a:t> </a:t>
            </a:r>
            <a:r>
              <a:rPr lang="en-US" sz="1400" i="1" dirty="0">
                <a:solidFill>
                  <a:prstClr val="black"/>
                </a:solidFill>
                <a:latin typeface="Calibri"/>
              </a:rPr>
              <a:t>them into different </a:t>
            </a:r>
            <a:r>
              <a:rPr lang="en-US" sz="1400" b="1" i="1" u="sng" dirty="0">
                <a:solidFill>
                  <a:prstClr val="black"/>
                </a:solidFill>
                <a:latin typeface="Calibri"/>
              </a:rPr>
              <a:t>groups</a:t>
            </a:r>
            <a:r>
              <a:rPr lang="en-US" sz="1400" i="1" dirty="0">
                <a:solidFill>
                  <a:prstClr val="black"/>
                </a:solidFill>
                <a:latin typeface="Calibri"/>
              </a:rPr>
              <a:t>. You can divide them into groups of </a:t>
            </a:r>
            <a:r>
              <a:rPr lang="en-US" sz="1400" b="1" i="1" dirty="0">
                <a:solidFill>
                  <a:prstClr val="black"/>
                </a:solidFill>
                <a:latin typeface="Calibri"/>
              </a:rPr>
              <a:t>five</a:t>
            </a:r>
            <a:r>
              <a:rPr lang="en-US" sz="1400" i="1" dirty="0">
                <a:solidFill>
                  <a:prstClr val="black"/>
                </a:solidFill>
                <a:latin typeface="Calibri"/>
              </a:rPr>
              <a:t> or </a:t>
            </a:r>
            <a:r>
              <a:rPr lang="en-US" sz="1400" b="1" i="1" dirty="0">
                <a:solidFill>
                  <a:prstClr val="black"/>
                </a:solidFill>
                <a:latin typeface="Calibri"/>
              </a:rPr>
              <a:t>ten</a:t>
            </a:r>
            <a:r>
              <a:rPr lang="en-US" sz="1400" i="1" dirty="0">
                <a:solidFill>
                  <a:prstClr val="black"/>
                </a:solidFill>
                <a:latin typeface="Calibri"/>
              </a:rPr>
              <a:t>, or you can just divide them into different color groups. And then when you're done putting them in groups, you can </a:t>
            </a:r>
            <a:r>
              <a:rPr lang="en-US" sz="1400" b="1" i="1" u="sng" dirty="0">
                <a:solidFill>
                  <a:prstClr val="black"/>
                </a:solidFill>
                <a:latin typeface="Calibri"/>
              </a:rPr>
              <a:t>add</a:t>
            </a:r>
            <a:r>
              <a:rPr lang="en-US" sz="1400" i="1" dirty="0">
                <a:solidFill>
                  <a:prstClr val="black"/>
                </a:solidFill>
                <a:latin typeface="Calibri"/>
              </a:rPr>
              <a:t> up </a:t>
            </a:r>
            <a:r>
              <a:rPr lang="en-US" sz="1400" i="1" dirty="0" smtClean="0">
                <a:solidFill>
                  <a:prstClr val="black"/>
                </a:solidFill>
                <a:latin typeface="Calibri"/>
              </a:rPr>
              <a:t>all </a:t>
            </a:r>
            <a:r>
              <a:rPr lang="en-US" sz="1400" i="1" dirty="0">
                <a:solidFill>
                  <a:prstClr val="black"/>
                </a:solidFill>
                <a:latin typeface="Calibri"/>
              </a:rPr>
              <a:t>the cubes in each group. And then </a:t>
            </a:r>
            <a:r>
              <a:rPr lang="en-US" sz="1400" i="1" dirty="0" smtClean="0">
                <a:solidFill>
                  <a:prstClr val="black"/>
                </a:solidFill>
                <a:latin typeface="Calibri"/>
              </a:rPr>
              <a:t>figure </a:t>
            </a:r>
            <a:r>
              <a:rPr lang="en-US" sz="1400" i="1" dirty="0">
                <a:solidFill>
                  <a:prstClr val="black"/>
                </a:solidFill>
                <a:latin typeface="Calibri"/>
              </a:rPr>
              <a:t>out if there's </a:t>
            </a:r>
            <a:r>
              <a:rPr lang="en-US" sz="1400" i="1" dirty="0" smtClean="0">
                <a:solidFill>
                  <a:prstClr val="black"/>
                </a:solidFill>
                <a:latin typeface="Calibri"/>
              </a:rPr>
              <a:t>a </a:t>
            </a:r>
            <a:r>
              <a:rPr lang="en-US" sz="1400" b="1" i="1" u="sng" dirty="0">
                <a:solidFill>
                  <a:prstClr val="black"/>
                </a:solidFill>
                <a:latin typeface="Calibri"/>
              </a:rPr>
              <a:t>pattern</a:t>
            </a:r>
            <a:r>
              <a:rPr lang="en-US" sz="1400" i="1" dirty="0">
                <a:solidFill>
                  <a:prstClr val="black"/>
                </a:solidFill>
                <a:latin typeface="Calibri"/>
              </a:rPr>
              <a:t> or something. And if there is, you can just like </a:t>
            </a:r>
            <a:r>
              <a:rPr lang="en-US" sz="1400" b="1" i="1" dirty="0" smtClean="0">
                <a:solidFill>
                  <a:prstClr val="black"/>
                </a:solidFill>
                <a:latin typeface="Calibri"/>
              </a:rPr>
              <a:t>count</a:t>
            </a:r>
            <a:r>
              <a:rPr lang="en-US" sz="1400" i="1" dirty="0" smtClean="0">
                <a:solidFill>
                  <a:prstClr val="black"/>
                </a:solidFill>
                <a:latin typeface="Calibri"/>
              </a:rPr>
              <a:t> the </a:t>
            </a:r>
            <a:r>
              <a:rPr lang="en-US" sz="1400" i="1" dirty="0">
                <a:solidFill>
                  <a:prstClr val="black"/>
                </a:solidFill>
                <a:latin typeface="Calibri"/>
              </a:rPr>
              <a:t>pattern. And </a:t>
            </a:r>
            <a:r>
              <a:rPr lang="en-US" sz="1400" i="1" dirty="0" smtClean="0">
                <a:solidFill>
                  <a:prstClr val="black"/>
                </a:solidFill>
                <a:latin typeface="Calibri"/>
              </a:rPr>
              <a:t>for </a:t>
            </a:r>
            <a:r>
              <a:rPr lang="en-US" sz="1400" i="1" dirty="0">
                <a:solidFill>
                  <a:prstClr val="black"/>
                </a:solidFill>
                <a:latin typeface="Calibri"/>
              </a:rPr>
              <a:t>example here it's a pattern of ten. So you can just figure out how many groups there are. And </a:t>
            </a:r>
            <a:r>
              <a:rPr lang="en-US" sz="1400" i="1" dirty="0" smtClean="0">
                <a:solidFill>
                  <a:prstClr val="black"/>
                </a:solidFill>
                <a:latin typeface="Calibri"/>
              </a:rPr>
              <a:t>then </a:t>
            </a:r>
            <a:r>
              <a:rPr lang="en-US" sz="1400" i="1" dirty="0">
                <a:solidFill>
                  <a:prstClr val="black"/>
                </a:solidFill>
                <a:latin typeface="Calibri"/>
              </a:rPr>
              <a:t>you can just </a:t>
            </a:r>
            <a:r>
              <a:rPr lang="en-US" sz="1400" b="1" i="1" u="sng" dirty="0">
                <a:solidFill>
                  <a:prstClr val="black"/>
                </a:solidFill>
                <a:latin typeface="Calibri"/>
              </a:rPr>
              <a:t>multiply</a:t>
            </a:r>
            <a:r>
              <a:rPr lang="en-US" sz="1400" i="1" dirty="0">
                <a:solidFill>
                  <a:prstClr val="black"/>
                </a:solidFill>
                <a:latin typeface="Calibri"/>
              </a:rPr>
              <a:t> or add the pattern </a:t>
            </a:r>
            <a:r>
              <a:rPr lang="en-US" sz="1400" i="1" dirty="0" smtClean="0">
                <a:solidFill>
                  <a:prstClr val="black"/>
                </a:solidFill>
                <a:latin typeface="Calibri"/>
              </a:rPr>
              <a:t>as </a:t>
            </a:r>
            <a:r>
              <a:rPr lang="en-US" sz="1400" i="1" dirty="0">
                <a:solidFill>
                  <a:prstClr val="black"/>
                </a:solidFill>
                <a:latin typeface="Calibri"/>
              </a:rPr>
              <a:t>much times as there is of groups</a:t>
            </a:r>
            <a:r>
              <a:rPr lang="en-US" sz="1400" dirty="0">
                <a:solidFill>
                  <a:prstClr val="black"/>
                </a:solidFill>
                <a:latin typeface="Calibri"/>
              </a:rPr>
              <a:t>. </a:t>
            </a:r>
            <a:endParaRPr lang="en-US" sz="1400" dirty="0" smtClean="0">
              <a:solidFill>
                <a:prstClr val="black"/>
              </a:solidFill>
              <a:latin typeface="Calibri"/>
            </a:endParaRPr>
          </a:p>
          <a:p>
            <a:pPr eaLnBrk="1" hangingPunct="1">
              <a:defRPr/>
            </a:pPr>
            <a:r>
              <a:rPr lang="en-US" sz="1400" dirty="0" smtClean="0">
                <a:solidFill>
                  <a:prstClr val="black"/>
                </a:solidFill>
                <a:latin typeface="Calibri"/>
              </a:rPr>
              <a:t>[</a:t>
            </a:r>
            <a:r>
              <a:rPr lang="en-US" sz="1400" dirty="0">
                <a:solidFill>
                  <a:prstClr val="black"/>
                </a:solidFill>
                <a:latin typeface="Calibri"/>
              </a:rPr>
              <a:t>And can you tell her why this way helps?] </a:t>
            </a:r>
            <a:endParaRPr lang="en-US" sz="1400" dirty="0" smtClean="0">
              <a:solidFill>
                <a:prstClr val="black"/>
              </a:solidFill>
              <a:latin typeface="Calibri"/>
            </a:endParaRPr>
          </a:p>
          <a:p>
            <a:pPr eaLnBrk="1" hangingPunct="1">
              <a:defRPr/>
            </a:pPr>
            <a:r>
              <a:rPr lang="en-US" sz="1400" i="1" dirty="0" smtClean="0">
                <a:solidFill>
                  <a:prstClr val="black"/>
                </a:solidFill>
                <a:latin typeface="Calibri"/>
              </a:rPr>
              <a:t>Well </a:t>
            </a:r>
            <a:r>
              <a:rPr lang="en-US" sz="1400" i="1" dirty="0">
                <a:solidFill>
                  <a:prstClr val="black"/>
                </a:solidFill>
                <a:latin typeface="Calibri"/>
              </a:rPr>
              <a:t>this helps because </a:t>
            </a:r>
            <a:r>
              <a:rPr lang="en-US" sz="1400" i="1" dirty="0" smtClean="0">
                <a:solidFill>
                  <a:prstClr val="black"/>
                </a:solidFill>
                <a:latin typeface="Calibri"/>
              </a:rPr>
              <a:t>it's a </a:t>
            </a:r>
            <a:r>
              <a:rPr lang="en-US" sz="1400" i="1" dirty="0">
                <a:solidFill>
                  <a:prstClr val="black"/>
                </a:solidFill>
                <a:latin typeface="Calibri"/>
              </a:rPr>
              <a:t>more efficient way to do it. </a:t>
            </a:r>
            <a:r>
              <a:rPr lang="en-US" sz="1400" i="1" dirty="0" smtClean="0">
                <a:solidFill>
                  <a:prstClr val="black"/>
                </a:solidFill>
                <a:latin typeface="Calibri"/>
              </a:rPr>
              <a:t>If </a:t>
            </a:r>
            <a:r>
              <a:rPr lang="en-US" sz="1400" i="1" dirty="0">
                <a:solidFill>
                  <a:prstClr val="black"/>
                </a:solidFill>
                <a:latin typeface="Calibri"/>
              </a:rPr>
              <a:t>you try </a:t>
            </a:r>
            <a:r>
              <a:rPr lang="en-US" sz="1400" i="1" dirty="0" smtClean="0">
                <a:solidFill>
                  <a:prstClr val="black"/>
                </a:solidFill>
                <a:latin typeface="Calibri"/>
              </a:rPr>
              <a:t>joining </a:t>
            </a:r>
            <a:r>
              <a:rPr lang="en-US" sz="1400" i="1" dirty="0">
                <a:solidFill>
                  <a:prstClr val="black"/>
                </a:solidFill>
                <a:latin typeface="Calibri"/>
              </a:rPr>
              <a:t>them together, it's </a:t>
            </a:r>
            <a:r>
              <a:rPr lang="en-US" sz="1400" i="1" dirty="0" err="1">
                <a:solidFill>
                  <a:prstClr val="black"/>
                </a:solidFill>
                <a:latin typeface="Calibri"/>
              </a:rPr>
              <a:t>gonna</a:t>
            </a:r>
            <a:r>
              <a:rPr lang="en-US" sz="1400" i="1" dirty="0">
                <a:solidFill>
                  <a:prstClr val="black"/>
                </a:solidFill>
                <a:latin typeface="Calibri"/>
              </a:rPr>
              <a:t> take too long. So then this way you can just </a:t>
            </a:r>
            <a:r>
              <a:rPr lang="en-US" sz="1400" b="1" i="1" u="sng" dirty="0" smtClean="0">
                <a:solidFill>
                  <a:prstClr val="black"/>
                </a:solidFill>
                <a:latin typeface="Calibri"/>
              </a:rPr>
              <a:t>skip </a:t>
            </a:r>
            <a:r>
              <a:rPr lang="en-US" sz="1400" b="1" i="1" u="sng" dirty="0">
                <a:solidFill>
                  <a:prstClr val="black"/>
                </a:solidFill>
                <a:latin typeface="Calibri"/>
              </a:rPr>
              <a:t>count </a:t>
            </a:r>
            <a:r>
              <a:rPr lang="en-US" sz="1400" i="1" dirty="0">
                <a:solidFill>
                  <a:prstClr val="black"/>
                </a:solidFill>
                <a:latin typeface="Calibri"/>
              </a:rPr>
              <a:t>and it's easier. </a:t>
            </a:r>
            <a:endParaRPr lang="en-US" sz="1400" i="1" dirty="0" smtClean="0">
              <a:solidFill>
                <a:prstClr val="black"/>
              </a:solidFill>
              <a:latin typeface="Calibri"/>
            </a:endParaRPr>
          </a:p>
          <a:p>
            <a:pPr eaLnBrk="1" hangingPunct="1">
              <a:defRPr/>
            </a:pPr>
            <a:endParaRPr lang="en-US" altLang="en-US" sz="1400" i="1" dirty="0" smtClean="0">
              <a:solidFill>
                <a:prstClr val="black"/>
              </a:solidFill>
              <a:latin typeface="Calibri"/>
            </a:endParaRPr>
          </a:p>
          <a:p>
            <a:pPr eaLnBrk="1" hangingPunct="1">
              <a:buFont typeface="Arial" pitchFamily="34" charset="0"/>
              <a:buChar char="•"/>
              <a:defRPr/>
            </a:pPr>
            <a:r>
              <a:rPr lang="en-US" altLang="en-US" sz="1400" dirty="0">
                <a:solidFill>
                  <a:prstClr val="black"/>
                </a:solidFill>
                <a:latin typeface="Calibri" pitchFamily="34" charset="0"/>
              </a:rPr>
              <a:t>Use of topic vocabulary </a:t>
            </a:r>
            <a:r>
              <a:rPr lang="en-US" altLang="en-US" sz="1400" b="1" u="sng" dirty="0">
                <a:solidFill>
                  <a:prstClr val="black"/>
                </a:solidFill>
                <a:latin typeface="Calibri" pitchFamily="34" charset="0"/>
              </a:rPr>
              <a:t>beyond</a:t>
            </a:r>
            <a:r>
              <a:rPr lang="en-US" altLang="en-US" sz="1400" dirty="0">
                <a:solidFill>
                  <a:prstClr val="black"/>
                </a:solidFill>
                <a:latin typeface="Calibri" pitchFamily="34" charset="0"/>
              </a:rPr>
              <a:t> the </a:t>
            </a:r>
            <a:r>
              <a:rPr lang="en-US" altLang="en-US" sz="1400" b="1" dirty="0">
                <a:solidFill>
                  <a:prstClr val="black"/>
                </a:solidFill>
                <a:latin typeface="Calibri" pitchFamily="34" charset="0"/>
              </a:rPr>
              <a:t>core,</a:t>
            </a:r>
            <a:r>
              <a:rPr lang="en-US" altLang="en-US" sz="1400" dirty="0">
                <a:solidFill>
                  <a:prstClr val="black"/>
                </a:solidFill>
                <a:latin typeface="Calibri" pitchFamily="34" charset="0"/>
              </a:rPr>
              <a:t> including technical </a:t>
            </a:r>
            <a:r>
              <a:rPr lang="en-US" altLang="en-US" sz="1400" dirty="0" smtClean="0">
                <a:solidFill>
                  <a:prstClr val="black"/>
                </a:solidFill>
                <a:latin typeface="Calibri" pitchFamily="34" charset="0"/>
              </a:rPr>
              <a:t>vocabulary</a:t>
            </a:r>
            <a:endParaRPr lang="en-US" sz="1400" i="1" dirty="0">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Vocab_5th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88543" y="5884358"/>
            <a:ext cx="374904" cy="374904"/>
          </a:xfrm>
          <a:prstGeom prst="rect">
            <a:avLst/>
          </a:prstGeom>
        </p:spPr>
      </p:pic>
    </p:spTree>
    <p:extLst>
      <p:ext uri="{BB962C8B-B14F-4D97-AF65-F5344CB8AC3E}">
        <p14:creationId xmlns:p14="http://schemas.microsoft.com/office/powerpoint/2010/main" val="32015710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810933" y="1488175"/>
            <a:ext cx="5395806" cy="3037667"/>
          </a:xfrm>
          <a:prstGeom prst="wedgeRoundRectCallout">
            <a:avLst>
              <a:gd name="adj1" fmla="val -32837"/>
              <a:gd name="adj2" fmla="val 7900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200" u="sng" dirty="0" smtClean="0">
                <a:solidFill>
                  <a:prstClr val="black"/>
                </a:solidFill>
                <a:latin typeface="Calibri"/>
              </a:rPr>
              <a:t>Emerging Vocabulary </a:t>
            </a:r>
            <a:r>
              <a:rPr lang="en-US" altLang="en-US" sz="2200" u="sng" dirty="0">
                <a:solidFill>
                  <a:prstClr val="black"/>
                </a:solidFill>
                <a:latin typeface="Calibri"/>
              </a:rPr>
              <a:t>Sophistication (EL)</a:t>
            </a:r>
            <a:r>
              <a:rPr lang="en-US" altLang="en-US" sz="2200" dirty="0">
                <a:solidFill>
                  <a:prstClr val="black"/>
                </a:solidFill>
                <a:latin typeface="Calibri"/>
              </a:rPr>
              <a:t>:</a:t>
            </a:r>
          </a:p>
          <a:p>
            <a:pPr eaLnBrk="1" hangingPunct="1">
              <a:defRPr/>
            </a:pPr>
            <a:endParaRPr lang="en-US" altLang="en-US" sz="1600" dirty="0">
              <a:solidFill>
                <a:prstClr val="black"/>
              </a:solidFill>
              <a:latin typeface="Calibri"/>
            </a:endParaRPr>
          </a:p>
          <a:p>
            <a:pPr eaLnBrk="1" hangingPunct="1">
              <a:defRPr/>
            </a:pPr>
            <a:r>
              <a:rPr lang="en-US" sz="1800" i="1" dirty="0">
                <a:solidFill>
                  <a:srgbClr val="000000"/>
                </a:solidFill>
                <a:latin typeface="Calibri"/>
                <a:ea typeface="Lucida Grande"/>
                <a:cs typeface="Lucida Grande"/>
              </a:rPr>
              <a:t>She has to clean her teeth by her </a:t>
            </a:r>
            <a:r>
              <a:rPr lang="en-US" sz="1800" b="1" i="1" dirty="0">
                <a:solidFill>
                  <a:srgbClr val="000000"/>
                </a:solidFill>
                <a:latin typeface="Calibri"/>
                <a:ea typeface="Lucida Grande"/>
                <a:cs typeface="Lucida Grande"/>
              </a:rPr>
              <a:t>toothbrush</a:t>
            </a:r>
            <a:r>
              <a:rPr lang="en-US" sz="1800" i="1" dirty="0">
                <a:solidFill>
                  <a:srgbClr val="000000"/>
                </a:solidFill>
                <a:latin typeface="Calibri"/>
                <a:ea typeface="Lucida Grande"/>
                <a:cs typeface="Lucida Grande"/>
              </a:rPr>
              <a:t>. </a:t>
            </a:r>
            <a:endParaRPr lang="en-US" sz="1800" i="1" dirty="0" smtClean="0">
              <a:solidFill>
                <a:srgbClr val="000000"/>
              </a:solidFill>
              <a:latin typeface="Calibri"/>
              <a:ea typeface="Lucida Grande"/>
              <a:cs typeface="Lucida Grande"/>
            </a:endParaRPr>
          </a:p>
          <a:p>
            <a:pPr eaLnBrk="1" hangingPunct="1">
              <a:defRPr/>
            </a:pPr>
            <a:r>
              <a:rPr lang="en-US" sz="1800" dirty="0" smtClean="0">
                <a:solidFill>
                  <a:srgbClr val="000000"/>
                </a:solidFill>
                <a:latin typeface="Calibri"/>
                <a:ea typeface="Lucida Grande"/>
                <a:cs typeface="Lucida Grande"/>
              </a:rPr>
              <a:t>[And </a:t>
            </a:r>
            <a:r>
              <a:rPr lang="en-US" sz="1800" dirty="0">
                <a:solidFill>
                  <a:srgbClr val="000000"/>
                </a:solidFill>
                <a:latin typeface="Calibri"/>
                <a:ea typeface="Lucida Grande"/>
                <a:cs typeface="Lucida Grande"/>
              </a:rPr>
              <a:t>why should she clean her teeth</a:t>
            </a:r>
            <a:r>
              <a:rPr lang="en-US" sz="1800" dirty="0" smtClean="0">
                <a:solidFill>
                  <a:srgbClr val="000000"/>
                </a:solidFill>
                <a:latin typeface="Calibri"/>
                <a:ea typeface="Lucida Grande"/>
                <a:cs typeface="Lucida Grande"/>
              </a:rPr>
              <a:t>? </a:t>
            </a:r>
            <a:r>
              <a:rPr lang="en-US" sz="1800" dirty="0">
                <a:solidFill>
                  <a:srgbClr val="000000"/>
                </a:solidFill>
                <a:latin typeface="Calibri"/>
                <a:ea typeface="Lucida Grande"/>
                <a:cs typeface="Lucida Grande"/>
              </a:rPr>
              <a:t>Can you tell her why?] </a:t>
            </a:r>
            <a:endParaRPr lang="en-US" sz="1800" dirty="0" smtClean="0">
              <a:solidFill>
                <a:srgbClr val="000000"/>
              </a:solidFill>
              <a:latin typeface="Calibri"/>
              <a:ea typeface="Lucida Grande"/>
              <a:cs typeface="Lucida Grande"/>
            </a:endParaRPr>
          </a:p>
          <a:p>
            <a:pPr eaLnBrk="1" hangingPunct="1">
              <a:defRPr/>
            </a:pPr>
            <a:r>
              <a:rPr lang="en-US" sz="1800" i="1" dirty="0" smtClean="0">
                <a:solidFill>
                  <a:srgbClr val="000000"/>
                </a:solidFill>
                <a:latin typeface="Calibri"/>
                <a:ea typeface="Lucida Grande"/>
                <a:cs typeface="Lucida Grande"/>
              </a:rPr>
              <a:t>Because </a:t>
            </a:r>
            <a:r>
              <a:rPr lang="en-US" sz="1800" i="1" dirty="0">
                <a:solidFill>
                  <a:srgbClr val="000000"/>
                </a:solidFill>
                <a:latin typeface="Calibri"/>
                <a:ea typeface="Lucida Grande"/>
                <a:cs typeface="Lucida Grande"/>
              </a:rPr>
              <a:t>your mom ask you a lot of times and then she'll get tired. Then if you </a:t>
            </a:r>
            <a:r>
              <a:rPr lang="en-US" sz="1800" i="1" dirty="0" smtClean="0">
                <a:solidFill>
                  <a:srgbClr val="000000"/>
                </a:solidFill>
                <a:latin typeface="Calibri"/>
                <a:ea typeface="Lucida Grande"/>
                <a:cs typeface="Lucida Grande"/>
              </a:rPr>
              <a:t>don't, </a:t>
            </a:r>
            <a:r>
              <a:rPr lang="en-US" sz="1800" i="1" dirty="0">
                <a:solidFill>
                  <a:srgbClr val="000000"/>
                </a:solidFill>
                <a:latin typeface="Calibri"/>
                <a:ea typeface="Lucida Grande"/>
                <a:cs typeface="Lucida Grande"/>
              </a:rPr>
              <a:t>your teeth will get </a:t>
            </a:r>
            <a:r>
              <a:rPr lang="en-US" sz="1800" b="1" i="1" dirty="0">
                <a:solidFill>
                  <a:srgbClr val="000000"/>
                </a:solidFill>
                <a:latin typeface="Calibri"/>
                <a:ea typeface="Lucida Grande"/>
                <a:cs typeface="Lucida Grande"/>
              </a:rPr>
              <a:t>dirty</a:t>
            </a:r>
            <a:r>
              <a:rPr lang="en-US" sz="1800" i="1" dirty="0" smtClean="0">
                <a:solidFill>
                  <a:srgbClr val="000000"/>
                </a:solidFill>
                <a:latin typeface="Calibri"/>
                <a:ea typeface="Lucida Grande"/>
                <a:cs typeface="Lucida Grande"/>
              </a:rPr>
              <a:t>.</a:t>
            </a:r>
          </a:p>
          <a:p>
            <a:pPr eaLnBrk="1" hangingPunct="1">
              <a:defRPr/>
            </a:pPr>
            <a:endParaRPr lang="en-US" altLang="en-US" sz="1800" i="1" dirty="0">
              <a:solidFill>
                <a:prstClr val="black"/>
              </a:solidFill>
              <a:latin typeface="Calibri" pitchFamily="34" charset="0"/>
            </a:endParaRPr>
          </a:p>
          <a:p>
            <a:pPr eaLnBrk="1" hangingPunct="1">
              <a:buFont typeface="Arial" pitchFamily="34" charset="0"/>
              <a:buChar char="•"/>
              <a:defRPr/>
            </a:pPr>
            <a:r>
              <a:rPr lang="en-US" altLang="en-US" sz="1800" dirty="0" smtClean="0">
                <a:solidFill>
                  <a:prstClr val="black"/>
                </a:solidFill>
                <a:latin typeface="Calibri" pitchFamily="34" charset="0"/>
              </a:rPr>
              <a:t>Only </a:t>
            </a:r>
            <a:r>
              <a:rPr lang="en-US" altLang="en-US" sz="1800" b="1" dirty="0" smtClean="0">
                <a:solidFill>
                  <a:prstClr val="black"/>
                </a:solidFill>
                <a:latin typeface="Calibri" pitchFamily="34" charset="0"/>
              </a:rPr>
              <a:t>essential</a:t>
            </a:r>
            <a:r>
              <a:rPr lang="en-US" altLang="en-US" sz="1800" dirty="0" smtClean="0">
                <a:solidFill>
                  <a:prstClr val="black"/>
                </a:solidFill>
                <a:latin typeface="Calibri" pitchFamily="34" charset="0"/>
              </a:rPr>
              <a:t> topic vocabulary</a:t>
            </a:r>
            <a:endParaRPr lang="en-US" sz="1800" i="1" dirty="0" smtClean="0">
              <a:solidFill>
                <a:prstClr val="black"/>
              </a:solidFill>
              <a:latin typeface="Calibri"/>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ounded Rectangular Callout 9"/>
          <p:cNvSpPr>
            <a:spLocks noChangeArrowheads="1"/>
          </p:cNvSpPr>
          <p:nvPr/>
        </p:nvSpPr>
        <p:spPr bwMode="auto">
          <a:xfrm>
            <a:off x="2810933" y="1151467"/>
            <a:ext cx="5734756" cy="3584562"/>
          </a:xfrm>
          <a:prstGeom prst="wedgeRoundRectCallout">
            <a:avLst>
              <a:gd name="adj1" fmla="val -28200"/>
              <a:gd name="adj2" fmla="val 6820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Emerging </a:t>
            </a:r>
            <a:r>
              <a:rPr lang="en-US" altLang="en-US" sz="2000" u="sng" dirty="0" smtClean="0">
                <a:solidFill>
                  <a:prstClr val="black"/>
                </a:solidFill>
                <a:latin typeface="Calibri" pitchFamily="34" charset="0"/>
              </a:rPr>
              <a:t>Vocabulary </a:t>
            </a:r>
            <a:r>
              <a:rPr lang="en-US" altLang="en-US" sz="2000" u="sng" dirty="0">
                <a:solidFill>
                  <a:prstClr val="black"/>
                </a:solidFill>
                <a:latin typeface="Calibri" pitchFamily="34" charset="0"/>
              </a:rPr>
              <a:t>Sophistication (</a:t>
            </a:r>
            <a:r>
              <a:rPr lang="en-US" altLang="en-US" sz="2000" u="sng" dirty="0" smtClean="0">
                <a:solidFill>
                  <a:prstClr val="black"/>
                </a:solidFill>
                <a:latin typeface="Calibri" pitchFamily="34" charset="0"/>
              </a:rPr>
              <a:t>EO/P)</a:t>
            </a:r>
            <a:r>
              <a:rPr lang="en-US" altLang="en-US" sz="2000" dirty="0" smtClean="0">
                <a:solidFill>
                  <a:prstClr val="black"/>
                </a:solidFill>
                <a:latin typeface="Calibri" pitchFamily="34" charset="0"/>
              </a:rPr>
              <a:t>:</a:t>
            </a:r>
          </a:p>
          <a:p>
            <a:pPr eaLnBrk="1" hangingPunct="1">
              <a:defRPr/>
            </a:pPr>
            <a:endParaRPr lang="en-US" altLang="en-US" sz="1400" dirty="0">
              <a:solidFill>
                <a:prstClr val="black"/>
              </a:solidFill>
              <a:latin typeface="Calibri" pitchFamily="34" charset="0"/>
            </a:endParaRPr>
          </a:p>
          <a:p>
            <a:pPr eaLnBrk="1" hangingPunct="1">
              <a:defRPr/>
            </a:pPr>
            <a:r>
              <a:rPr lang="en-US" sz="1800" i="1" dirty="0">
                <a:solidFill>
                  <a:srgbClr val="000000"/>
                </a:solidFill>
                <a:latin typeface="Calibri"/>
                <a:ea typeface="Lucida Grande"/>
                <a:cs typeface="Lucida Grande"/>
              </a:rPr>
              <a:t>He should do it because you want to have </a:t>
            </a:r>
            <a:r>
              <a:rPr lang="en-US" sz="1800" b="1" i="1" dirty="0">
                <a:solidFill>
                  <a:srgbClr val="000000"/>
                </a:solidFill>
                <a:latin typeface="Calibri"/>
                <a:ea typeface="Lucida Grande"/>
                <a:cs typeface="Lucida Grande"/>
              </a:rPr>
              <a:t>clean</a:t>
            </a:r>
            <a:r>
              <a:rPr lang="en-US" sz="1800" i="1" dirty="0">
                <a:solidFill>
                  <a:srgbClr val="000000"/>
                </a:solidFill>
                <a:latin typeface="Calibri"/>
                <a:ea typeface="Lucida Grande"/>
                <a:cs typeface="Lucida Grande"/>
              </a:rPr>
              <a:t> teeth. And if he doesn't know how to </a:t>
            </a:r>
            <a:r>
              <a:rPr lang="en-US" sz="1800" b="1" i="1" dirty="0">
                <a:solidFill>
                  <a:srgbClr val="000000"/>
                </a:solidFill>
                <a:latin typeface="Calibri"/>
                <a:ea typeface="Lucida Grande"/>
                <a:cs typeface="Lucida Grande"/>
              </a:rPr>
              <a:t>brush</a:t>
            </a:r>
            <a:r>
              <a:rPr lang="en-US" sz="1800" i="1" dirty="0">
                <a:solidFill>
                  <a:srgbClr val="000000"/>
                </a:solidFill>
                <a:latin typeface="Calibri"/>
                <a:ea typeface="Lucida Grande"/>
                <a:cs typeface="Lucida Grande"/>
              </a:rPr>
              <a:t> his teeth, then teach him because you won't know how to brush your teeth. And that's all. </a:t>
            </a:r>
            <a:endParaRPr lang="en-US" sz="1800" i="1" dirty="0" smtClean="0">
              <a:solidFill>
                <a:srgbClr val="000000"/>
              </a:solidFill>
              <a:latin typeface="Calibri"/>
              <a:ea typeface="Lucida Grande"/>
              <a:cs typeface="Lucida Grande"/>
            </a:endParaRPr>
          </a:p>
          <a:p>
            <a:pPr eaLnBrk="1" hangingPunct="1">
              <a:defRPr/>
            </a:pPr>
            <a:r>
              <a:rPr lang="en-US" sz="1800" dirty="0" smtClean="0">
                <a:solidFill>
                  <a:srgbClr val="000000"/>
                </a:solidFill>
                <a:latin typeface="Calibri"/>
                <a:ea typeface="Lucida Grande"/>
                <a:cs typeface="Lucida Grande"/>
              </a:rPr>
              <a:t>[</a:t>
            </a:r>
            <a:r>
              <a:rPr lang="en-US" sz="1800" dirty="0">
                <a:solidFill>
                  <a:srgbClr val="000000"/>
                </a:solidFill>
                <a:latin typeface="Calibri"/>
                <a:ea typeface="Lucida Grande"/>
                <a:cs typeface="Lucida Grande"/>
              </a:rPr>
              <a:t>Now can you tell him how to do it because he doesn't know how?] </a:t>
            </a:r>
            <a:endParaRPr lang="en-US" sz="1800" dirty="0" smtClean="0">
              <a:solidFill>
                <a:srgbClr val="000000"/>
              </a:solidFill>
              <a:latin typeface="Calibri"/>
              <a:ea typeface="Lucida Grande"/>
              <a:cs typeface="Lucida Grande"/>
            </a:endParaRPr>
          </a:p>
          <a:p>
            <a:pPr eaLnBrk="1" hangingPunct="1">
              <a:defRPr/>
            </a:pPr>
            <a:r>
              <a:rPr lang="en-US" sz="1800" i="1" dirty="0" smtClean="0">
                <a:solidFill>
                  <a:srgbClr val="000000"/>
                </a:solidFill>
                <a:latin typeface="Calibri"/>
                <a:ea typeface="Lucida Grande"/>
                <a:cs typeface="Lucida Grande"/>
              </a:rPr>
              <a:t>You </a:t>
            </a:r>
            <a:r>
              <a:rPr lang="en-US" sz="1800" i="1" dirty="0">
                <a:solidFill>
                  <a:srgbClr val="000000"/>
                </a:solidFill>
                <a:latin typeface="Calibri"/>
                <a:ea typeface="Lucida Grande"/>
                <a:cs typeface="Lucida Grande"/>
              </a:rPr>
              <a:t>have to brush your teeth with a </a:t>
            </a:r>
            <a:r>
              <a:rPr lang="en-US" sz="1800" b="1" i="1" dirty="0">
                <a:solidFill>
                  <a:srgbClr val="000000"/>
                </a:solidFill>
                <a:latin typeface="Calibri"/>
                <a:ea typeface="Lucida Grande"/>
                <a:cs typeface="Lucida Grande"/>
              </a:rPr>
              <a:t>toothbrush</a:t>
            </a:r>
            <a:r>
              <a:rPr lang="en-US" sz="1800" i="1" dirty="0">
                <a:solidFill>
                  <a:srgbClr val="000000"/>
                </a:solidFill>
                <a:latin typeface="Calibri"/>
                <a:ea typeface="Lucida Grande"/>
                <a:cs typeface="Lucida Grande"/>
              </a:rPr>
              <a:t>. And you could brush your teeth because you could lose your </a:t>
            </a:r>
            <a:r>
              <a:rPr lang="en-US" sz="1800" b="1" i="1" dirty="0">
                <a:solidFill>
                  <a:srgbClr val="000000"/>
                </a:solidFill>
                <a:latin typeface="Calibri"/>
                <a:ea typeface="Lucida Grande"/>
                <a:cs typeface="Lucida Grande"/>
              </a:rPr>
              <a:t>tooth</a:t>
            </a:r>
            <a:r>
              <a:rPr lang="en-US" sz="1800" i="1" dirty="0" smtClean="0">
                <a:solidFill>
                  <a:srgbClr val="000000"/>
                </a:solidFill>
                <a:latin typeface="Calibri"/>
                <a:ea typeface="Lucida Grande"/>
                <a:cs typeface="Lucida Grande"/>
              </a:rPr>
              <a:t>.</a:t>
            </a:r>
          </a:p>
          <a:p>
            <a:pPr eaLnBrk="1" hangingPunct="1">
              <a:defRPr/>
            </a:pPr>
            <a:endParaRPr lang="en-US" altLang="en-US" sz="1400" i="1" dirty="0">
              <a:solidFill>
                <a:prstClr val="black"/>
              </a:solidFill>
              <a:latin typeface="Calibri" pitchFamily="34" charset="0"/>
            </a:endParaRPr>
          </a:p>
          <a:p>
            <a:pPr eaLnBrk="1" hangingPunct="1">
              <a:buFont typeface="Arial" pitchFamily="34" charset="0"/>
              <a:buChar char="•"/>
              <a:defRPr/>
            </a:pPr>
            <a:r>
              <a:rPr lang="en-US" altLang="en-US" sz="1600" dirty="0">
                <a:solidFill>
                  <a:prstClr val="black"/>
                </a:solidFill>
                <a:latin typeface="Calibri" pitchFamily="34" charset="0"/>
              </a:rPr>
              <a:t>Only </a:t>
            </a:r>
            <a:r>
              <a:rPr lang="en-US" altLang="en-US" sz="1600" b="1" dirty="0" smtClean="0">
                <a:solidFill>
                  <a:prstClr val="black"/>
                </a:solidFill>
                <a:latin typeface="Calibri" pitchFamily="34" charset="0"/>
              </a:rPr>
              <a:t>essential</a:t>
            </a:r>
            <a:r>
              <a:rPr lang="en-US" altLang="en-US" sz="1600" dirty="0" smtClean="0">
                <a:solidFill>
                  <a:prstClr val="black"/>
                </a:solidFill>
                <a:latin typeface="Calibri" pitchFamily="34" charset="0"/>
              </a:rPr>
              <a:t> topic </a:t>
            </a:r>
            <a:r>
              <a:rPr lang="en-US" altLang="en-US" sz="1600" dirty="0">
                <a:solidFill>
                  <a:prstClr val="black"/>
                </a:solidFill>
                <a:latin typeface="Calibri" pitchFamily="34" charset="0"/>
              </a:rPr>
              <a:t>vocabulary</a:t>
            </a:r>
            <a:endParaRPr lang="en-US" sz="1600" i="1" dirty="0">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6358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b="1" dirty="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16980" y="1571979"/>
            <a:ext cx="5295900" cy="2877695"/>
          </a:xfrm>
          <a:prstGeom prst="wedgeRoundRectCallout">
            <a:avLst>
              <a:gd name="adj1" fmla="val -5454"/>
              <a:gd name="adj2" fmla="val 8302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dirty="0" smtClean="0">
                <a:solidFill>
                  <a:prstClr val="black"/>
                </a:solidFill>
                <a:latin typeface="Calibri" pitchFamily="34" charset="0"/>
              </a:rPr>
              <a:t>:</a:t>
            </a:r>
          </a:p>
          <a:p>
            <a:pPr eaLnBrk="1" hangingPunct="1">
              <a:defRPr/>
            </a:pPr>
            <a:endParaRPr lang="en-US" altLang="en-US" sz="1800" i="1"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Because his teeth need to be </a:t>
            </a:r>
            <a:r>
              <a:rPr lang="en-US" sz="1600" b="1" i="1" dirty="0">
                <a:solidFill>
                  <a:srgbClr val="000000"/>
                </a:solidFill>
                <a:latin typeface="Calibri"/>
                <a:ea typeface="Lucida Grande"/>
                <a:cs typeface="Lucida Grande"/>
              </a:rPr>
              <a:t>clean</a:t>
            </a:r>
            <a:r>
              <a:rPr lang="en-US" sz="1600" i="1" dirty="0">
                <a:solidFill>
                  <a:srgbClr val="000000"/>
                </a:solidFill>
                <a:latin typeface="Calibri"/>
                <a:ea typeface="Lucida Grande"/>
                <a:cs typeface="Lucida Grande"/>
              </a:rPr>
              <a:t>. And the bottom too, and his </a:t>
            </a:r>
            <a:r>
              <a:rPr lang="en-US" sz="1600" b="1" i="1" u="sng" dirty="0">
                <a:solidFill>
                  <a:srgbClr val="000000"/>
                </a:solidFill>
                <a:latin typeface="Calibri"/>
                <a:ea typeface="Lucida Grande"/>
                <a:cs typeface="Lucida Grande"/>
              </a:rPr>
              <a:t>tongue</a:t>
            </a:r>
            <a:r>
              <a:rPr lang="en-US" sz="1600" i="1" dirty="0">
                <a:solidFill>
                  <a:srgbClr val="000000"/>
                </a:solidFill>
                <a:latin typeface="Calibri"/>
                <a:ea typeface="Lucida Grande"/>
                <a:cs typeface="Lucida Grande"/>
              </a:rPr>
              <a:t>. And he needs to clean in the sides. And then he needs to </a:t>
            </a:r>
            <a:r>
              <a:rPr lang="en-US" sz="1600" b="1" i="1" dirty="0">
                <a:solidFill>
                  <a:srgbClr val="000000"/>
                </a:solidFill>
                <a:latin typeface="Calibri"/>
                <a:ea typeface="Lucida Grande"/>
                <a:cs typeface="Lucida Grande"/>
              </a:rPr>
              <a:t>brush</a:t>
            </a:r>
            <a:r>
              <a:rPr lang="en-US" sz="1600" i="1" dirty="0">
                <a:solidFill>
                  <a:srgbClr val="000000"/>
                </a:solidFill>
                <a:latin typeface="Calibri"/>
                <a:ea typeface="Lucida Grande"/>
                <a:cs typeface="Lucida Grande"/>
              </a:rPr>
              <a:t> them every day. Then he has to clean the other side</a:t>
            </a:r>
            <a:r>
              <a:rPr lang="en-US" sz="1600" i="1" dirty="0" smtClean="0">
                <a:solidFill>
                  <a:srgbClr val="000000"/>
                </a:solidFill>
                <a:latin typeface="Calibri"/>
                <a:ea typeface="Lucida Grande"/>
                <a:cs typeface="Lucida Grande"/>
              </a:rPr>
              <a:t>.</a:t>
            </a:r>
          </a:p>
          <a:p>
            <a:pPr eaLnBrk="1" hangingPunct="1">
              <a:defRPr/>
            </a:pPr>
            <a:endParaRPr lang="en-US" altLang="en-US" sz="1600" i="1" dirty="0">
              <a:solidFill>
                <a:prstClr val="black"/>
              </a:solidFill>
              <a:latin typeface="Calibri" pitchFamily="34" charset="0"/>
            </a:endParaRPr>
          </a:p>
          <a:p>
            <a:pPr eaLnBrk="1" hangingPunct="1">
              <a:buFont typeface="Arial" pitchFamily="34" charset="0"/>
              <a:buChar char="•"/>
              <a:defRPr/>
            </a:pPr>
            <a:r>
              <a:rPr lang="en-US" altLang="en-US" sz="1600" dirty="0" smtClean="0">
                <a:solidFill>
                  <a:prstClr val="black"/>
                </a:solidFill>
                <a:latin typeface="Calibri" pitchFamily="34" charset="0"/>
              </a:rPr>
              <a:t>Use of minimal topic vocabulary </a:t>
            </a:r>
            <a:r>
              <a:rPr lang="en-US" altLang="en-US" sz="1600" b="1" u="sng" dirty="0" smtClean="0">
                <a:solidFill>
                  <a:prstClr val="black"/>
                </a:solidFill>
                <a:latin typeface="Calibri" pitchFamily="34" charset="0"/>
              </a:rPr>
              <a:t>beyond</a:t>
            </a:r>
            <a:r>
              <a:rPr lang="en-US" altLang="en-US" sz="1600" dirty="0" smtClean="0">
                <a:solidFill>
                  <a:prstClr val="black"/>
                </a:solidFill>
                <a:latin typeface="Calibri" pitchFamily="34" charset="0"/>
              </a:rPr>
              <a:t> the </a:t>
            </a:r>
            <a:r>
              <a:rPr lang="en-US" altLang="en-US" sz="1600" b="1" dirty="0" smtClean="0">
                <a:solidFill>
                  <a:prstClr val="black"/>
                </a:solidFill>
                <a:latin typeface="Calibri" pitchFamily="34" charset="0"/>
              </a:rPr>
              <a:t>essential</a:t>
            </a:r>
            <a:endParaRPr lang="en-US" sz="1600" b="1" i="1" dirty="0">
              <a:solidFill>
                <a:prstClr val="black"/>
              </a:solidFill>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6" name="Rounded Rectangular Callout 15"/>
          <p:cNvSpPr>
            <a:spLocks noChangeArrowheads="1"/>
          </p:cNvSpPr>
          <p:nvPr/>
        </p:nvSpPr>
        <p:spPr bwMode="auto">
          <a:xfrm>
            <a:off x="3121044" y="1120140"/>
            <a:ext cx="5380761" cy="3729940"/>
          </a:xfrm>
          <a:prstGeom prst="wedgeRoundRectCallout">
            <a:avLst>
              <a:gd name="adj1" fmla="val -5479"/>
              <a:gd name="adj2" fmla="val 6420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Vocabulary </a:t>
            </a:r>
            <a:r>
              <a:rPr lang="en-US" altLang="en-US" sz="1800" u="sng" dirty="0">
                <a:solidFill>
                  <a:prstClr val="black"/>
                </a:solidFill>
                <a:latin typeface="Calibri" pitchFamily="34" charset="0"/>
              </a:rPr>
              <a:t>Sophistication (EO/P)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The little girl has to do it because her teeth will stay </a:t>
            </a:r>
            <a:r>
              <a:rPr lang="en-US" sz="1600" b="1" i="1" dirty="0">
                <a:solidFill>
                  <a:srgbClr val="000000"/>
                </a:solidFill>
                <a:latin typeface="Calibri"/>
                <a:ea typeface="Lucida Grande"/>
                <a:cs typeface="Lucida Grande"/>
              </a:rPr>
              <a:t>clean</a:t>
            </a:r>
            <a:r>
              <a:rPr lang="en-US" sz="1600" i="1" dirty="0">
                <a:solidFill>
                  <a:srgbClr val="000000"/>
                </a:solidFill>
                <a:latin typeface="Calibri"/>
                <a:ea typeface="Lucida Grande"/>
                <a:cs typeface="Lucida Grande"/>
              </a:rPr>
              <a:t>, and they won't </a:t>
            </a:r>
            <a:r>
              <a:rPr lang="en-US" sz="1600" b="1" i="1" u="sng" dirty="0">
                <a:solidFill>
                  <a:srgbClr val="000000"/>
                </a:solidFill>
                <a:latin typeface="Calibri"/>
                <a:ea typeface="Lucida Grande"/>
                <a:cs typeface="Lucida Grande"/>
              </a:rPr>
              <a:t>fall out</a:t>
            </a:r>
            <a:r>
              <a:rPr lang="en-US" sz="1600" i="1" dirty="0">
                <a:solidFill>
                  <a:srgbClr val="000000"/>
                </a:solidFill>
                <a:latin typeface="Calibri"/>
                <a:ea typeface="Lucida Grande"/>
                <a:cs typeface="Lucida Grande"/>
              </a:rPr>
              <a:t>. And they won't turn like different colors. And they won't fall out at the same time.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a:t>
            </a:r>
            <a:r>
              <a:rPr lang="en-US" sz="1600" dirty="0">
                <a:solidFill>
                  <a:srgbClr val="000000"/>
                </a:solidFill>
                <a:latin typeface="Calibri"/>
                <a:ea typeface="Lucida Grande"/>
                <a:cs typeface="Lucida Grande"/>
              </a:rPr>
              <a:t>And can you tell her how she should do it, how she should clean her teeth?] </a:t>
            </a:r>
            <a:endParaRPr lang="en-US" sz="1600"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You </a:t>
            </a:r>
            <a:r>
              <a:rPr lang="en-US" sz="1600" i="1" dirty="0">
                <a:solidFill>
                  <a:srgbClr val="000000"/>
                </a:solidFill>
                <a:latin typeface="Calibri"/>
                <a:ea typeface="Lucida Grande"/>
                <a:cs typeface="Lucida Grande"/>
              </a:rPr>
              <a:t>should </a:t>
            </a:r>
            <a:r>
              <a:rPr lang="en-US" sz="1600" b="1" i="1" dirty="0">
                <a:solidFill>
                  <a:srgbClr val="000000"/>
                </a:solidFill>
                <a:latin typeface="Calibri"/>
                <a:ea typeface="Lucida Grande"/>
                <a:cs typeface="Lucida Grande"/>
              </a:rPr>
              <a:t>brush</a:t>
            </a:r>
            <a:r>
              <a:rPr lang="en-US" sz="1600" i="1" dirty="0">
                <a:solidFill>
                  <a:srgbClr val="000000"/>
                </a:solidFill>
                <a:latin typeface="Calibri"/>
                <a:ea typeface="Lucida Grande"/>
                <a:cs typeface="Lucida Grande"/>
              </a:rPr>
              <a:t> on the bottom and then the top and then this part and then the back and in the back.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a:t>
            </a:r>
            <a:r>
              <a:rPr lang="en-US" sz="1600" dirty="0">
                <a:solidFill>
                  <a:srgbClr val="000000"/>
                </a:solidFill>
                <a:latin typeface="Calibri"/>
                <a:ea typeface="Lucida Grande"/>
                <a:cs typeface="Lucida Grande"/>
              </a:rPr>
              <a:t>Anything else?] </a:t>
            </a:r>
            <a:endParaRPr lang="en-US" sz="1600"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Oh</a:t>
            </a:r>
            <a:r>
              <a:rPr lang="en-US" sz="1600" i="1" dirty="0">
                <a:solidFill>
                  <a:srgbClr val="000000"/>
                </a:solidFill>
                <a:latin typeface="Calibri"/>
                <a:ea typeface="Lucida Grande"/>
                <a:cs typeface="Lucida Grande"/>
              </a:rPr>
              <a:t>, yeah, and then you </a:t>
            </a:r>
            <a:r>
              <a:rPr lang="en-US" sz="1600" b="1" i="1" u="sng" dirty="0" smtClean="0">
                <a:solidFill>
                  <a:srgbClr val="000000"/>
                </a:solidFill>
                <a:latin typeface="Calibri"/>
                <a:ea typeface="Lucida Grande"/>
                <a:cs typeface="Lucida Grande"/>
              </a:rPr>
              <a:t>rinse</a:t>
            </a:r>
            <a:r>
              <a:rPr lang="en-US" sz="1600" b="1" i="1" dirty="0" smtClean="0">
                <a:solidFill>
                  <a:srgbClr val="000000"/>
                </a:solidFill>
                <a:latin typeface="Calibri"/>
                <a:ea typeface="Lucida Grande"/>
                <a:cs typeface="Lucida Grande"/>
              </a:rPr>
              <a:t> </a:t>
            </a:r>
            <a:r>
              <a:rPr lang="en-US" sz="1600" i="1" dirty="0" smtClean="0">
                <a:solidFill>
                  <a:srgbClr val="000000"/>
                </a:solidFill>
                <a:latin typeface="Calibri"/>
                <a:ea typeface="Lucida Grande"/>
                <a:cs typeface="Lucida Grande"/>
              </a:rPr>
              <a:t>the </a:t>
            </a:r>
            <a:r>
              <a:rPr lang="en-US" sz="1600" b="1" i="1" dirty="0">
                <a:solidFill>
                  <a:srgbClr val="000000"/>
                </a:solidFill>
                <a:latin typeface="Calibri"/>
                <a:ea typeface="Lucida Grande"/>
                <a:cs typeface="Lucida Grande"/>
              </a:rPr>
              <a:t>brush</a:t>
            </a:r>
            <a:r>
              <a:rPr lang="en-US" sz="1600" i="1" dirty="0">
                <a:solidFill>
                  <a:srgbClr val="000000"/>
                </a:solidFill>
                <a:latin typeface="Calibri"/>
                <a:ea typeface="Lucida Grande"/>
                <a:cs typeface="Lucida Grande"/>
              </a:rPr>
              <a:t> off. And then you put it back in a little </a:t>
            </a:r>
            <a:r>
              <a:rPr lang="en-US" sz="1600" b="1" i="1" u="sng" dirty="0">
                <a:solidFill>
                  <a:srgbClr val="000000"/>
                </a:solidFill>
                <a:latin typeface="Calibri"/>
                <a:ea typeface="Lucida Grande"/>
                <a:cs typeface="Lucida Grande"/>
              </a:rPr>
              <a:t>cup</a:t>
            </a:r>
            <a:r>
              <a:rPr lang="en-US" sz="1600" i="1" dirty="0">
                <a:solidFill>
                  <a:srgbClr val="000000"/>
                </a:solidFill>
                <a:latin typeface="Calibri"/>
                <a:ea typeface="Lucida Grande"/>
                <a:cs typeface="Lucida Grande"/>
              </a:rPr>
              <a:t> or next to the </a:t>
            </a:r>
            <a:r>
              <a:rPr lang="en-US" sz="1600" b="1" i="1" u="sng" dirty="0">
                <a:solidFill>
                  <a:srgbClr val="000000"/>
                </a:solidFill>
                <a:latin typeface="Calibri"/>
                <a:ea typeface="Lucida Grande"/>
                <a:cs typeface="Lucida Grande"/>
              </a:rPr>
              <a:t>sink</a:t>
            </a:r>
            <a:r>
              <a:rPr lang="en-US" sz="1600" i="1" dirty="0" smtClean="0">
                <a:solidFill>
                  <a:srgbClr val="000000"/>
                </a:solidFill>
                <a:latin typeface="Calibri"/>
                <a:ea typeface="Lucida Grande"/>
                <a:cs typeface="Lucida Grande"/>
              </a:rPr>
              <a:t>.</a:t>
            </a:r>
          </a:p>
          <a:p>
            <a:pPr eaLnBrk="1" hangingPunct="1">
              <a:defRPr/>
            </a:pPr>
            <a:r>
              <a:rPr lang="en-US" sz="1800" i="1" dirty="0" smtClean="0">
                <a:solidFill>
                  <a:prstClr val="black"/>
                </a:solidFill>
                <a:latin typeface="Calibri"/>
              </a:rPr>
              <a:t>  </a:t>
            </a:r>
            <a:endParaRPr lang="en-US" altLang="en-US" sz="1800" i="1" dirty="0" smtClean="0">
              <a:solidFill>
                <a:srgbClr val="FFFFFF"/>
              </a:solidFill>
              <a:latin typeface="Calibri"/>
            </a:endParaRPr>
          </a:p>
          <a:p>
            <a:pPr eaLnBrk="1" hangingPunct="1">
              <a:buFont typeface="Arial" pitchFamily="34" charset="0"/>
              <a:buChar char="•"/>
              <a:defRPr/>
            </a:pPr>
            <a:r>
              <a:rPr lang="en-US" altLang="en-US" sz="1600" dirty="0">
                <a:solidFill>
                  <a:prstClr val="black"/>
                </a:solidFill>
                <a:latin typeface="Calibri" pitchFamily="34" charset="0"/>
              </a:rPr>
              <a:t>Use of </a:t>
            </a:r>
            <a:r>
              <a:rPr lang="en-US" altLang="en-US" sz="1600" dirty="0" smtClean="0">
                <a:solidFill>
                  <a:prstClr val="black"/>
                </a:solidFill>
                <a:latin typeface="Calibri" pitchFamily="34" charset="0"/>
              </a:rPr>
              <a:t>some topic </a:t>
            </a:r>
            <a:r>
              <a:rPr lang="en-US" altLang="en-US" sz="1600" dirty="0">
                <a:solidFill>
                  <a:prstClr val="black"/>
                </a:solidFill>
                <a:latin typeface="Calibri" pitchFamily="34" charset="0"/>
              </a:rPr>
              <a:t>vocabulary </a:t>
            </a:r>
            <a:r>
              <a:rPr lang="en-US" altLang="en-US" sz="1600" b="1" u="sng" dirty="0">
                <a:solidFill>
                  <a:prstClr val="black"/>
                </a:solidFill>
                <a:latin typeface="Calibri" pitchFamily="34" charset="0"/>
              </a:rPr>
              <a:t>beyond</a:t>
            </a:r>
            <a:r>
              <a:rPr lang="en-US" altLang="en-US" sz="1600" dirty="0">
                <a:solidFill>
                  <a:prstClr val="black"/>
                </a:solidFill>
                <a:latin typeface="Calibri" pitchFamily="34" charset="0"/>
              </a:rPr>
              <a:t> the </a:t>
            </a:r>
            <a:r>
              <a:rPr lang="en-US" altLang="en-US" sz="1600" b="1" dirty="0" smtClean="0">
                <a:solidFill>
                  <a:prstClr val="black"/>
                </a:solidFill>
                <a:latin typeface="Calibri" pitchFamily="34" charset="0"/>
              </a:rPr>
              <a:t>essential</a:t>
            </a:r>
            <a:endParaRPr lang="en-US" sz="1600" b="1" i="1" dirty="0">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92825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Topic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Vocabulary</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3" name="Rounded Rectangular Callout 12"/>
          <p:cNvSpPr>
            <a:spLocks noChangeArrowheads="1"/>
          </p:cNvSpPr>
          <p:nvPr/>
        </p:nvSpPr>
        <p:spPr bwMode="auto">
          <a:xfrm>
            <a:off x="2906499" y="1303021"/>
            <a:ext cx="5812489" cy="3533550"/>
          </a:xfrm>
          <a:prstGeom prst="wedgeRoundRectCallout">
            <a:avLst>
              <a:gd name="adj1" fmla="val 18183"/>
              <a:gd name="adj2" fmla="val 6591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rPr>
              <a:t>Controlled </a:t>
            </a:r>
            <a:r>
              <a:rPr lang="en-US" altLang="en-US" sz="2000" u="sng" dirty="0" smtClean="0">
                <a:solidFill>
                  <a:prstClr val="black"/>
                </a:solidFill>
                <a:latin typeface="Calibri"/>
              </a:rPr>
              <a:t>Vocabulary </a:t>
            </a:r>
            <a:r>
              <a:rPr lang="en-US" altLang="en-US" sz="2000" u="sng" dirty="0">
                <a:solidFill>
                  <a:prstClr val="black"/>
                </a:solidFill>
                <a:latin typeface="Calibri"/>
              </a:rPr>
              <a:t>Sophistication (EO/P):</a:t>
            </a:r>
          </a:p>
          <a:p>
            <a:pPr eaLnBrk="1" hangingPunct="1">
              <a:defRPr/>
            </a:pPr>
            <a:endParaRPr lang="en-US" altLang="en-US" sz="1200" u="sng" dirty="0">
              <a:solidFill>
                <a:prstClr val="black"/>
              </a:solidFill>
              <a:latin typeface="Calibri"/>
            </a:endParaRPr>
          </a:p>
          <a:p>
            <a:pPr eaLnBrk="1" hangingPunct="1">
              <a:defRPr/>
            </a:pPr>
            <a:r>
              <a:rPr lang="en-US" sz="1800" i="1" dirty="0">
                <a:solidFill>
                  <a:srgbClr val="000000"/>
                </a:solidFill>
                <a:latin typeface="Calibri"/>
                <a:ea typeface="Lucida Grande"/>
                <a:cs typeface="Lucida Grande"/>
              </a:rPr>
              <a:t>You should do it because you want your teeth to have no </a:t>
            </a:r>
            <a:r>
              <a:rPr lang="en-US" sz="1800" b="1" i="1" u="sng" dirty="0">
                <a:solidFill>
                  <a:srgbClr val="000000"/>
                </a:solidFill>
                <a:latin typeface="Calibri"/>
                <a:ea typeface="Lucida Grande"/>
                <a:cs typeface="Lucida Grande"/>
              </a:rPr>
              <a:t>cavities</a:t>
            </a:r>
            <a:r>
              <a:rPr lang="en-US" sz="1800" i="1" dirty="0">
                <a:solidFill>
                  <a:srgbClr val="000000"/>
                </a:solidFill>
                <a:latin typeface="Calibri"/>
                <a:ea typeface="Lucida Grande"/>
                <a:cs typeface="Lucida Grande"/>
              </a:rPr>
              <a:t>. And as you get older, your parents won't help you. </a:t>
            </a:r>
            <a:endParaRPr lang="en-US" sz="1800" i="1" dirty="0" smtClean="0">
              <a:solidFill>
                <a:srgbClr val="000000"/>
              </a:solidFill>
              <a:latin typeface="Calibri"/>
              <a:ea typeface="Lucida Grande"/>
              <a:cs typeface="Lucida Grande"/>
            </a:endParaRPr>
          </a:p>
          <a:p>
            <a:pPr eaLnBrk="1" hangingPunct="1">
              <a:defRPr/>
            </a:pPr>
            <a:r>
              <a:rPr lang="en-US" sz="1800" dirty="0" smtClean="0">
                <a:solidFill>
                  <a:srgbClr val="000000"/>
                </a:solidFill>
                <a:latin typeface="Calibri"/>
                <a:ea typeface="Lucida Grande"/>
                <a:cs typeface="Lucida Grande"/>
              </a:rPr>
              <a:t>[</a:t>
            </a:r>
            <a:r>
              <a:rPr lang="en-US" sz="1800" dirty="0">
                <a:solidFill>
                  <a:srgbClr val="000000"/>
                </a:solidFill>
                <a:latin typeface="Calibri"/>
                <a:ea typeface="Lucida Grande"/>
                <a:cs typeface="Lucida Grande"/>
              </a:rPr>
              <a:t>Now can you tell her how to do it because she doesn't know how?]  </a:t>
            </a:r>
            <a:endParaRPr lang="en-US" sz="1800" dirty="0" smtClean="0">
              <a:solidFill>
                <a:srgbClr val="000000"/>
              </a:solidFill>
              <a:latin typeface="Calibri"/>
              <a:ea typeface="Lucida Grande"/>
              <a:cs typeface="Lucida Grande"/>
            </a:endParaRPr>
          </a:p>
          <a:p>
            <a:pPr eaLnBrk="1" hangingPunct="1">
              <a:defRPr/>
            </a:pPr>
            <a:r>
              <a:rPr lang="en-US" sz="1800" i="1" dirty="0" smtClean="0">
                <a:solidFill>
                  <a:srgbClr val="000000"/>
                </a:solidFill>
                <a:latin typeface="Calibri"/>
                <a:ea typeface="Lucida Grande"/>
                <a:cs typeface="Lucida Grande"/>
              </a:rPr>
              <a:t>You </a:t>
            </a:r>
            <a:r>
              <a:rPr lang="en-US" sz="1800" b="1" i="1" dirty="0">
                <a:solidFill>
                  <a:srgbClr val="000000"/>
                </a:solidFill>
                <a:latin typeface="Calibri"/>
                <a:ea typeface="Lucida Grande"/>
                <a:cs typeface="Lucida Grande"/>
              </a:rPr>
              <a:t>brush</a:t>
            </a:r>
            <a:r>
              <a:rPr lang="en-US" sz="1800" i="1" dirty="0">
                <a:solidFill>
                  <a:srgbClr val="000000"/>
                </a:solidFill>
                <a:latin typeface="Calibri"/>
                <a:ea typeface="Lucida Grande"/>
                <a:cs typeface="Lucida Grande"/>
              </a:rPr>
              <a:t> it like this. And then when you're done brushing it, you just </a:t>
            </a:r>
            <a:r>
              <a:rPr lang="en-US" sz="1800" b="1" i="1" u="sng" dirty="0">
                <a:solidFill>
                  <a:srgbClr val="000000"/>
                </a:solidFill>
                <a:latin typeface="Calibri"/>
                <a:ea typeface="Lucida Grande"/>
                <a:cs typeface="Lucida Grande"/>
              </a:rPr>
              <a:t>rinse</a:t>
            </a:r>
            <a:r>
              <a:rPr lang="en-US" sz="1800" i="1" dirty="0">
                <a:solidFill>
                  <a:srgbClr val="000000"/>
                </a:solidFill>
                <a:latin typeface="Calibri"/>
                <a:ea typeface="Lucida Grande"/>
                <a:cs typeface="Lucida Grande"/>
              </a:rPr>
              <a:t> it out. And then if you have </a:t>
            </a:r>
            <a:r>
              <a:rPr lang="en-US" sz="1800" b="1" i="1" u="sng" dirty="0">
                <a:solidFill>
                  <a:srgbClr val="000000"/>
                </a:solidFill>
                <a:latin typeface="Calibri"/>
                <a:ea typeface="Lucida Grande"/>
                <a:cs typeface="Lucida Grande"/>
              </a:rPr>
              <a:t>fluoride</a:t>
            </a:r>
            <a:r>
              <a:rPr lang="en-US" sz="1800" i="1" dirty="0">
                <a:solidFill>
                  <a:srgbClr val="000000"/>
                </a:solidFill>
                <a:latin typeface="Calibri"/>
                <a:ea typeface="Lucida Grande"/>
                <a:cs typeface="Lucida Grande"/>
              </a:rPr>
              <a:t>, you do it</a:t>
            </a:r>
            <a:r>
              <a:rPr lang="en-US" sz="1800" i="1" dirty="0" smtClean="0">
                <a:solidFill>
                  <a:srgbClr val="000000"/>
                </a:solidFill>
                <a:latin typeface="Calibri"/>
                <a:ea typeface="Lucida Grande"/>
                <a:cs typeface="Lucida Grande"/>
              </a:rPr>
              <a:t>.</a:t>
            </a:r>
          </a:p>
          <a:p>
            <a:pPr eaLnBrk="1" hangingPunct="1">
              <a:defRPr/>
            </a:pPr>
            <a:endParaRPr lang="en-US" sz="1400" dirty="0" smtClean="0">
              <a:solidFill>
                <a:prstClr val="black"/>
              </a:solidFill>
              <a:latin typeface="Calibri"/>
            </a:endParaRPr>
          </a:p>
          <a:p>
            <a:pPr eaLnBrk="1" hangingPunct="1">
              <a:buFont typeface="Arial" pitchFamily="34" charset="0"/>
              <a:buChar char="•"/>
              <a:defRPr/>
            </a:pPr>
            <a:r>
              <a:rPr lang="en-US" altLang="en-US" sz="1400" dirty="0">
                <a:solidFill>
                  <a:prstClr val="black"/>
                </a:solidFill>
                <a:latin typeface="Calibri" pitchFamily="34" charset="0"/>
              </a:rPr>
              <a:t>Use of </a:t>
            </a:r>
            <a:r>
              <a:rPr lang="en-US" altLang="en-US" sz="1400" dirty="0" smtClean="0">
                <a:solidFill>
                  <a:prstClr val="black"/>
                </a:solidFill>
                <a:latin typeface="Calibri" pitchFamily="34" charset="0"/>
              </a:rPr>
              <a:t>topic </a:t>
            </a:r>
            <a:r>
              <a:rPr lang="en-US" altLang="en-US" sz="1400" dirty="0">
                <a:solidFill>
                  <a:prstClr val="black"/>
                </a:solidFill>
                <a:latin typeface="Calibri" pitchFamily="34" charset="0"/>
              </a:rPr>
              <a:t>vocabulary </a:t>
            </a:r>
            <a:r>
              <a:rPr lang="en-US" altLang="en-US" sz="1400" b="1" u="sng" dirty="0">
                <a:solidFill>
                  <a:prstClr val="black"/>
                </a:solidFill>
                <a:latin typeface="Calibri" pitchFamily="34" charset="0"/>
              </a:rPr>
              <a:t>beyond</a:t>
            </a:r>
            <a:r>
              <a:rPr lang="en-US" altLang="en-US" sz="1400" dirty="0">
                <a:solidFill>
                  <a:prstClr val="black"/>
                </a:solidFill>
                <a:latin typeface="Calibri" pitchFamily="34" charset="0"/>
              </a:rPr>
              <a:t> the </a:t>
            </a:r>
            <a:r>
              <a:rPr lang="en-US" altLang="en-US" sz="1400" b="1" dirty="0" smtClean="0">
                <a:solidFill>
                  <a:prstClr val="black"/>
                </a:solidFill>
                <a:latin typeface="Calibri" pitchFamily="34" charset="0"/>
              </a:rPr>
              <a:t>essential,</a:t>
            </a:r>
            <a:r>
              <a:rPr lang="en-US" altLang="en-US" sz="1400" dirty="0" smtClean="0">
                <a:solidFill>
                  <a:prstClr val="black"/>
                </a:solidFill>
                <a:latin typeface="Calibri" pitchFamily="34" charset="0"/>
              </a:rPr>
              <a:t> including technical vocabulary</a:t>
            </a:r>
            <a:endParaRPr lang="en-US" sz="1400" i="1" dirty="0">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Vocab_K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9571" y="5912544"/>
            <a:ext cx="374904" cy="374904"/>
          </a:xfrm>
          <a:prstGeom prst="rect">
            <a:avLst/>
          </a:prstGeom>
        </p:spPr>
      </p:pic>
    </p:spTree>
    <p:extLst>
      <p:ext uri="{BB962C8B-B14F-4D97-AF65-F5344CB8AC3E}">
        <p14:creationId xmlns:p14="http://schemas.microsoft.com/office/powerpoint/2010/main" val="104508363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0" y="2566737"/>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20" name="Rounded Rectangular Callout 19"/>
          <p:cNvSpPr>
            <a:spLocks noChangeArrowheads="1"/>
          </p:cNvSpPr>
          <p:nvPr/>
        </p:nvSpPr>
        <p:spPr bwMode="auto">
          <a:xfrm>
            <a:off x="1639536" y="4344989"/>
            <a:ext cx="1162134" cy="769920"/>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rPr>
              <a:t>No Evidence of Vocabulary Sophistication (EL)</a:t>
            </a:r>
            <a:r>
              <a:rPr lang="en-US" altLang="en-US" sz="400" dirty="0">
                <a:solidFill>
                  <a:prstClr val="black"/>
                </a:solidFill>
              </a:rPr>
              <a:t>:</a:t>
            </a:r>
          </a:p>
          <a:p>
            <a:pPr eaLnBrk="1" hangingPunct="1">
              <a:defRPr/>
            </a:pPr>
            <a:endParaRPr lang="en-US" altLang="en-US" sz="400" dirty="0">
              <a:solidFill>
                <a:prstClr val="black"/>
              </a:solidFill>
            </a:endParaRPr>
          </a:p>
          <a:p>
            <a:pPr eaLnBrk="1" hangingPunct="1">
              <a:defRPr/>
            </a:pPr>
            <a:r>
              <a:rPr lang="en-US" sz="400" i="1" dirty="0"/>
              <a:t>With you want to work like you have something to do with.</a:t>
            </a:r>
          </a:p>
          <a:p>
            <a:pPr eaLnBrk="1" hangingPunct="1">
              <a:defRPr/>
            </a:pPr>
            <a:endParaRPr lang="en-US" sz="400" i="1" dirty="0"/>
          </a:p>
          <a:p>
            <a:pPr eaLnBrk="1" hangingPunct="1">
              <a:defRPr/>
            </a:pPr>
            <a:r>
              <a:rPr lang="en-US" sz="400" i="1" dirty="0"/>
              <a:t> </a:t>
            </a:r>
            <a:r>
              <a:rPr lang="en-US" sz="400" dirty="0"/>
              <a:t>No use of topic vocabulary</a:t>
            </a:r>
            <a:endParaRPr lang="en-US" altLang="en-US" sz="400" i="1" dirty="0">
              <a:solidFill>
                <a:prstClr val="black"/>
              </a:solidFill>
            </a:endParaRPr>
          </a:p>
        </p:txBody>
      </p:sp>
      <p:sp>
        <p:nvSpPr>
          <p:cNvPr id="13" name="Rounded Rectangular Callout 12"/>
          <p:cNvSpPr>
            <a:spLocks noChangeArrowheads="1"/>
          </p:cNvSpPr>
          <p:nvPr/>
        </p:nvSpPr>
        <p:spPr bwMode="auto">
          <a:xfrm>
            <a:off x="6380449" y="2846163"/>
            <a:ext cx="1152144" cy="1197381"/>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Vocabulary Sophistication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Because you can </a:t>
            </a:r>
            <a:r>
              <a:rPr lang="en-US" sz="400" b="1" i="1" u="sng" dirty="0"/>
              <a:t>add</a:t>
            </a:r>
            <a:r>
              <a:rPr lang="en-US" sz="400" i="1" dirty="0"/>
              <a:t>. If there are </a:t>
            </a:r>
            <a:r>
              <a:rPr lang="en-US" sz="400" b="1" i="1" dirty="0"/>
              <a:t>four</a:t>
            </a:r>
            <a:r>
              <a:rPr lang="en-US" sz="400" i="1" dirty="0"/>
              <a:t> </a:t>
            </a:r>
            <a:r>
              <a:rPr lang="en-US" sz="400" b="1" i="1" u="sng" dirty="0"/>
              <a:t>plus</a:t>
            </a:r>
            <a:r>
              <a:rPr lang="en-US" sz="400" i="1" dirty="0"/>
              <a:t> </a:t>
            </a:r>
            <a:r>
              <a:rPr lang="en-US" sz="400" b="1" i="1" dirty="0"/>
              <a:t>three</a:t>
            </a:r>
            <a:r>
              <a:rPr lang="en-US" sz="400" i="1" dirty="0"/>
              <a:t>, then that </a:t>
            </a:r>
            <a:r>
              <a:rPr lang="en-US" sz="400" b="1" i="1" u="sng" dirty="0"/>
              <a:t>equals</a:t>
            </a:r>
            <a:r>
              <a:rPr lang="en-US" sz="400" i="1" dirty="0"/>
              <a:t> </a:t>
            </a:r>
            <a:r>
              <a:rPr lang="en-US" sz="400" b="1" i="1" dirty="0"/>
              <a:t>seven</a:t>
            </a:r>
            <a:r>
              <a:rPr lang="en-US" sz="400" i="1" dirty="0"/>
              <a:t>. And then three plus three equals </a:t>
            </a:r>
            <a:r>
              <a:rPr lang="en-US" sz="400" b="1" i="1" dirty="0"/>
              <a:t>six</a:t>
            </a:r>
            <a:r>
              <a:rPr lang="en-US" sz="400" i="1" dirty="0"/>
              <a:t>. And if you want to use one in another and you don't know what to do, you need to </a:t>
            </a:r>
            <a:r>
              <a:rPr lang="en-US" sz="400" b="1" i="1" dirty="0"/>
              <a:t>count</a:t>
            </a:r>
            <a:r>
              <a:rPr lang="en-US" sz="400" i="1" dirty="0"/>
              <a:t> </a:t>
            </a:r>
            <a:r>
              <a:rPr lang="en-US" sz="400" b="1" i="1" u="sng" dirty="0"/>
              <a:t>by ones</a:t>
            </a:r>
            <a:r>
              <a:rPr lang="en-US" sz="400" i="1" dirty="0"/>
              <a:t>. Count </a:t>
            </a:r>
            <a:r>
              <a:rPr lang="en-US" sz="400" b="1" i="1" u="sng" dirty="0"/>
              <a:t>by twos</a:t>
            </a:r>
            <a:r>
              <a:rPr lang="en-US" sz="400" i="1" dirty="0"/>
              <a:t>. Two, four, six. </a:t>
            </a:r>
          </a:p>
          <a:p>
            <a:pPr eaLnBrk="1" hangingPunct="1">
              <a:defRPr/>
            </a:pPr>
            <a:endParaRPr lang="en-US" altLang="en-US" sz="400" u="sng" dirty="0">
              <a:solidFill>
                <a:prstClr val="black"/>
              </a:solidFill>
              <a:latin typeface="Calibri" pitchFamily="34" charset="0"/>
            </a:endParaRPr>
          </a:p>
          <a:p>
            <a:pPr eaLnBrk="1" hangingPunct="1">
              <a:defRPr/>
            </a:pPr>
            <a:r>
              <a:rPr lang="en-US" altLang="en-US" sz="400" dirty="0" smtClean="0">
                <a:solidFill>
                  <a:prstClr val="black"/>
                </a:solidFill>
                <a:latin typeface="Calibri" pitchFamily="34" charset="0"/>
              </a:rPr>
              <a:t>· Use </a:t>
            </a:r>
            <a:r>
              <a:rPr lang="en-US" altLang="en-US" sz="400" dirty="0">
                <a:solidFill>
                  <a:prstClr val="black"/>
                </a:solidFill>
                <a:latin typeface="Calibri" pitchFamily="34" charset="0"/>
              </a:rPr>
              <a:t>of one </a:t>
            </a:r>
            <a:r>
              <a:rPr lang="en-US" altLang="en-US" sz="400" b="1" dirty="0">
                <a:solidFill>
                  <a:prstClr val="black"/>
                </a:solidFill>
                <a:latin typeface="Calibri" pitchFamily="34" charset="0"/>
              </a:rPr>
              <a:t>technical</a:t>
            </a:r>
            <a:r>
              <a:rPr lang="en-US" altLang="en-US" sz="400" dirty="0">
                <a:solidFill>
                  <a:prstClr val="black"/>
                </a:solidFill>
                <a:latin typeface="Calibri" pitchFamily="34" charset="0"/>
              </a:rPr>
              <a:t> word and a variety of topic vocabulary </a:t>
            </a:r>
            <a:r>
              <a:rPr lang="en-US" altLang="en-US" sz="400" b="1" u="sng" dirty="0">
                <a:solidFill>
                  <a:prstClr val="black"/>
                </a:solidFill>
                <a:latin typeface="Calibri" pitchFamily="34" charset="0"/>
              </a:rPr>
              <a:t>beyond</a:t>
            </a:r>
            <a:r>
              <a:rPr lang="en-US" altLang="en-US" sz="400" b="1" dirty="0">
                <a:solidFill>
                  <a:prstClr val="black"/>
                </a:solidFill>
                <a:latin typeface="Calibri" pitchFamily="34" charset="0"/>
              </a:rPr>
              <a:t> the essential</a:t>
            </a:r>
          </a:p>
        </p:txBody>
      </p:sp>
      <p:sp>
        <p:nvSpPr>
          <p:cNvPr id="12" name="Rounded Rectangular Callout 11"/>
          <p:cNvSpPr>
            <a:spLocks noChangeArrowheads="1"/>
          </p:cNvSpPr>
          <p:nvPr/>
        </p:nvSpPr>
        <p:spPr bwMode="auto">
          <a:xfrm>
            <a:off x="4817863" y="3254571"/>
            <a:ext cx="1151837" cy="109041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OK um to help you use use the cubes, you need to put one set in a straight </a:t>
            </a:r>
            <a:r>
              <a:rPr lang="en-US" sz="400" b="1" i="1" u="sng" dirty="0"/>
              <a:t>line</a:t>
            </a:r>
            <a:r>
              <a:rPr lang="en-US" sz="400" i="1" dirty="0"/>
              <a:t> and another set into. And then you have to </a:t>
            </a:r>
            <a:r>
              <a:rPr lang="en-US" sz="400" b="1" i="1" u="sng" dirty="0"/>
              <a:t>count</a:t>
            </a:r>
            <a:r>
              <a:rPr lang="en-US" sz="400" i="1" dirty="0"/>
              <a:t> them. So you can count them easier.</a:t>
            </a:r>
          </a:p>
          <a:p>
            <a:pPr eaLnBrk="1" hangingPunct="1">
              <a:defRPr/>
            </a:pPr>
            <a:endParaRPr lang="en-US" sz="400" dirty="0"/>
          </a:p>
          <a:p>
            <a:pPr eaLnBrk="1" hangingPunct="1">
              <a:defRPr/>
            </a:pPr>
            <a:r>
              <a:rPr lang="en-US" sz="400" dirty="0" smtClean="0"/>
              <a:t>· Small </a:t>
            </a:r>
            <a:r>
              <a:rPr lang="en-US" sz="400" dirty="0"/>
              <a:t>amount of </a:t>
            </a:r>
            <a:r>
              <a:rPr lang="en-US" sz="400" b="1" dirty="0"/>
              <a:t>essential</a:t>
            </a:r>
            <a:r>
              <a:rPr lang="en-US" sz="400" dirty="0"/>
              <a:t> topic vocabulary as well as topic vocabulary </a:t>
            </a:r>
            <a:r>
              <a:rPr lang="en-US" sz="400" b="1" dirty="0"/>
              <a:t>beyond the essential</a:t>
            </a:r>
            <a:endParaRPr lang="en-US" altLang="en-US" sz="400" b="1" dirty="0">
              <a:solidFill>
                <a:prstClr val="black"/>
              </a:solidFill>
              <a:latin typeface="Calibri" pitchFamily="34" charset="0"/>
            </a:endParaRPr>
          </a:p>
        </p:txBody>
      </p:sp>
      <p:sp>
        <p:nvSpPr>
          <p:cNvPr id="10" name="Rounded Rectangular Callout 9"/>
          <p:cNvSpPr>
            <a:spLocks noChangeArrowheads="1"/>
          </p:cNvSpPr>
          <p:nvPr/>
        </p:nvSpPr>
        <p:spPr bwMode="auto">
          <a:xfrm>
            <a:off x="3241940" y="3737212"/>
            <a:ext cx="1151837" cy="1022350"/>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(EL)</a:t>
            </a:r>
            <a:r>
              <a:rPr lang="en-US" altLang="en-US" sz="400" dirty="0">
                <a:solidFill>
                  <a:prstClr val="black"/>
                </a:solidFill>
                <a:latin typeface="Calibri"/>
              </a:rPr>
              <a:t>:</a:t>
            </a:r>
          </a:p>
          <a:p>
            <a:pPr eaLnBrk="1" hangingPunct="1">
              <a:defRPr/>
            </a:pPr>
            <a:endParaRPr lang="en-US" altLang="en-US" sz="400" dirty="0">
              <a:solidFill>
                <a:prstClr val="black"/>
              </a:solidFill>
              <a:latin typeface="Calibri"/>
            </a:endParaRPr>
          </a:p>
          <a:p>
            <a:pPr eaLnBrk="1" hangingPunct="1">
              <a:defRPr/>
            </a:pPr>
            <a:r>
              <a:rPr lang="en-US" sz="400" i="1" dirty="0"/>
              <a:t>Um because there's um </a:t>
            </a:r>
            <a:r>
              <a:rPr lang="en-US" sz="400" b="1" i="1" dirty="0"/>
              <a:t>six</a:t>
            </a:r>
            <a:r>
              <a:rPr lang="en-US" sz="400" i="1" dirty="0"/>
              <a:t> cubes. </a:t>
            </a:r>
          </a:p>
          <a:p>
            <a:pPr eaLnBrk="1" hangingPunct="1">
              <a:defRPr/>
            </a:pPr>
            <a:r>
              <a:rPr lang="en-US" sz="400" dirty="0"/>
              <a:t>[Can you tell her how to do it?] </a:t>
            </a:r>
          </a:p>
          <a:p>
            <a:pPr eaLnBrk="1" hangingPunct="1">
              <a:defRPr/>
            </a:pPr>
            <a:r>
              <a:rPr lang="en-US" sz="400" i="1" dirty="0"/>
              <a:t>Yeah. One, two, three, four, five, six. </a:t>
            </a:r>
          </a:p>
          <a:p>
            <a:pPr eaLnBrk="1" hangingPunct="1">
              <a:defRPr/>
            </a:pPr>
            <a:r>
              <a:rPr lang="en-US" sz="400" dirty="0"/>
              <a:t>[Can you tell her why this way helps?] </a:t>
            </a:r>
          </a:p>
          <a:p>
            <a:pPr eaLnBrk="1" hangingPunct="1">
              <a:defRPr/>
            </a:pPr>
            <a:r>
              <a:rPr lang="en-US" sz="400" i="1" dirty="0"/>
              <a:t>Because there's six cubes. </a:t>
            </a:r>
            <a:r>
              <a:rPr lang="en-US" sz="400" b="1" i="1" dirty="0"/>
              <a:t>One, two, three, four, five, six</a:t>
            </a:r>
            <a:r>
              <a:rPr lang="en-US" sz="400" i="1" dirty="0"/>
              <a:t>. Because he didn't know how to </a:t>
            </a:r>
            <a:r>
              <a:rPr lang="en-US" sz="400" b="1" i="1" dirty="0"/>
              <a:t>count. </a:t>
            </a:r>
            <a:endParaRPr lang="en-US" sz="400" b="1" i="1" dirty="0" smtClean="0"/>
          </a:p>
          <a:p>
            <a:pPr eaLnBrk="1" hangingPunct="1">
              <a:defRPr/>
            </a:pPr>
            <a:endParaRPr lang="en-US" altLang="en-US" sz="400" b="1" i="1" u="sng" dirty="0" smtClean="0">
              <a:solidFill>
                <a:prstClr val="black"/>
              </a:solidFill>
              <a:latin typeface="Calibri"/>
            </a:endParaRPr>
          </a:p>
          <a:p>
            <a:pPr eaLnBrk="1" hangingPunct="1">
              <a:defRPr/>
            </a:pPr>
            <a:r>
              <a:rPr lang="en-US" altLang="en-US" sz="400" dirty="0" smtClean="0">
                <a:solidFill>
                  <a:prstClr val="black"/>
                </a:solidFill>
                <a:latin typeface="Calibri"/>
              </a:rPr>
              <a:t>·Use </a:t>
            </a:r>
            <a:r>
              <a:rPr lang="en-US" altLang="en-US" sz="400" dirty="0">
                <a:solidFill>
                  <a:prstClr val="black"/>
                </a:solidFill>
                <a:latin typeface="Calibri"/>
              </a:rPr>
              <a:t>of minimal </a:t>
            </a:r>
            <a:r>
              <a:rPr lang="en-US" altLang="en-US" sz="400" b="1" dirty="0">
                <a:solidFill>
                  <a:prstClr val="black"/>
                </a:solidFill>
                <a:latin typeface="Calibri"/>
              </a:rPr>
              <a:t>essential</a:t>
            </a:r>
            <a:r>
              <a:rPr lang="en-US" altLang="en-US" sz="400" dirty="0">
                <a:solidFill>
                  <a:prstClr val="black"/>
                </a:solidFill>
                <a:latin typeface="Calibri"/>
              </a:rPr>
              <a:t> topic vocabulary</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5" name="Rounded Rectangular Callout 14"/>
          <p:cNvSpPr>
            <a:spLocks noChangeArrowheads="1"/>
          </p:cNvSpPr>
          <p:nvPr/>
        </p:nvSpPr>
        <p:spPr bwMode="auto">
          <a:xfrm>
            <a:off x="4935451" y="3737211"/>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These cubes help you because you can </a:t>
            </a:r>
            <a:r>
              <a:rPr lang="en-US" sz="400" b="1" i="1" dirty="0"/>
              <a:t>count</a:t>
            </a:r>
            <a:r>
              <a:rPr lang="en-US" sz="400" i="1" dirty="0"/>
              <a:t> them. Like </a:t>
            </a:r>
            <a:r>
              <a:rPr lang="en-US" sz="400" b="1" i="1" dirty="0"/>
              <a:t>one, two, three, four, five,</a:t>
            </a:r>
            <a:r>
              <a:rPr lang="en-US" sz="400" i="1" dirty="0"/>
              <a:t> well </a:t>
            </a:r>
            <a:r>
              <a:rPr lang="en-US" sz="400" b="1" i="1" dirty="0"/>
              <a:t>six</a:t>
            </a:r>
            <a:r>
              <a:rPr lang="en-US" sz="400" i="1" dirty="0"/>
              <a:t>, I mean. </a:t>
            </a:r>
          </a:p>
          <a:p>
            <a:pPr eaLnBrk="1" hangingPunct="1">
              <a:defRPr/>
            </a:pPr>
            <a:r>
              <a:rPr lang="en-US" sz="400" dirty="0"/>
              <a:t>[And can you tell him why this way helps?] </a:t>
            </a:r>
          </a:p>
          <a:p>
            <a:pPr eaLnBrk="1" hangingPunct="1">
              <a:defRPr/>
            </a:pPr>
            <a:r>
              <a:rPr lang="en-US" sz="400" i="1" dirty="0"/>
              <a:t>Because it's easier. You can count </a:t>
            </a:r>
            <a:r>
              <a:rPr lang="en-US" sz="400" b="1" i="1" u="sng" dirty="0"/>
              <a:t>by ones</a:t>
            </a:r>
            <a:r>
              <a:rPr lang="en-US" sz="400" i="1" dirty="0"/>
              <a:t>. That's harder. But you can count </a:t>
            </a:r>
            <a:r>
              <a:rPr lang="en-US" sz="400" b="1" i="1" u="sng" dirty="0"/>
              <a:t>by threes</a:t>
            </a:r>
            <a:r>
              <a:rPr lang="en-US" sz="400" i="1" dirty="0"/>
              <a:t>, that's easier. And </a:t>
            </a:r>
            <a:r>
              <a:rPr lang="en-US" sz="400" b="1" i="1" dirty="0"/>
              <a:t>ten</a:t>
            </a:r>
            <a:r>
              <a:rPr lang="en-US" sz="400" i="1" dirty="0"/>
              <a:t> is way easier. </a:t>
            </a: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Uses </a:t>
            </a:r>
            <a:r>
              <a:rPr lang="en-US" altLang="en-US" sz="400" b="1" dirty="0">
                <a:solidFill>
                  <a:prstClr val="black"/>
                </a:solidFill>
                <a:latin typeface="Calibri" pitchFamily="34" charset="0"/>
              </a:rPr>
              <a:t>essential</a:t>
            </a:r>
            <a:r>
              <a:rPr lang="en-US" altLang="en-US" sz="400" dirty="0">
                <a:solidFill>
                  <a:prstClr val="black"/>
                </a:solidFill>
                <a:latin typeface="Calibri" pitchFamily="34" charset="0"/>
              </a:rPr>
              <a:t> vocabulary and topic vocabulary </a:t>
            </a:r>
            <a:r>
              <a:rPr lang="en-US" altLang="en-US" sz="400" b="1" u="sng" dirty="0">
                <a:solidFill>
                  <a:prstClr val="black"/>
                </a:solidFill>
                <a:latin typeface="Calibri" pitchFamily="34" charset="0"/>
              </a:rPr>
              <a:t>beyond</a:t>
            </a:r>
            <a:r>
              <a:rPr lang="en-US" altLang="en-US" sz="400" b="1" dirty="0">
                <a:solidFill>
                  <a:prstClr val="black"/>
                </a:solidFill>
                <a:latin typeface="Calibri" pitchFamily="34" charset="0"/>
              </a:rPr>
              <a:t> the essential</a:t>
            </a:r>
          </a:p>
        </p:txBody>
      </p:sp>
      <p:sp>
        <p:nvSpPr>
          <p:cNvPr id="16" name="Rounded Rectangular Callout 15"/>
          <p:cNvSpPr>
            <a:spLocks noChangeArrowheads="1"/>
          </p:cNvSpPr>
          <p:nvPr/>
        </p:nvSpPr>
        <p:spPr bwMode="auto">
          <a:xfrm>
            <a:off x="6506729" y="3156658"/>
            <a:ext cx="1152144" cy="115713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Vocabulary Sophistication (EO/P):</a:t>
            </a:r>
          </a:p>
          <a:p>
            <a:pPr eaLnBrk="1" hangingPunct="1">
              <a:defRPr/>
            </a:pPr>
            <a:endParaRPr lang="en-US" altLang="en-US" sz="400" u="sng" dirty="0">
              <a:solidFill>
                <a:prstClr val="black"/>
              </a:solidFill>
              <a:latin typeface="Calibri"/>
            </a:endParaRPr>
          </a:p>
          <a:p>
            <a:pPr eaLnBrk="1" hangingPunct="1">
              <a:defRPr/>
            </a:pPr>
            <a:r>
              <a:rPr lang="en-US" sz="400" i="1" dirty="0"/>
              <a:t>It's because it's less than the other </a:t>
            </a:r>
            <a:r>
              <a:rPr lang="en-US" sz="400" b="1" i="1" dirty="0"/>
              <a:t>number</a:t>
            </a:r>
            <a:r>
              <a:rPr lang="en-US" sz="400" i="1" dirty="0"/>
              <a:t>. </a:t>
            </a:r>
            <a:r>
              <a:rPr lang="en-US" sz="400" b="1" i="1" dirty="0"/>
              <a:t>Two</a:t>
            </a:r>
            <a:r>
              <a:rPr lang="en-US" sz="400" i="1" dirty="0"/>
              <a:t> </a:t>
            </a:r>
            <a:r>
              <a:rPr lang="en-US" sz="400" b="1" i="1" u="sng" dirty="0"/>
              <a:t>plus</a:t>
            </a:r>
            <a:r>
              <a:rPr lang="en-US" sz="400" i="1" dirty="0"/>
              <a:t> two plus two </a:t>
            </a:r>
            <a:r>
              <a:rPr lang="en-US" sz="400" b="1" i="1" u="sng" dirty="0"/>
              <a:t>equals</a:t>
            </a:r>
            <a:r>
              <a:rPr lang="en-US" sz="400" i="1" dirty="0"/>
              <a:t> </a:t>
            </a:r>
            <a:r>
              <a:rPr lang="en-US" sz="400" b="1" i="1" dirty="0"/>
              <a:t>six</a:t>
            </a:r>
            <a:r>
              <a:rPr lang="en-US" sz="400" i="1" dirty="0"/>
              <a:t>. </a:t>
            </a:r>
            <a:r>
              <a:rPr lang="en-US" sz="400" b="1" i="1" dirty="0"/>
              <a:t>Three</a:t>
            </a:r>
            <a:r>
              <a:rPr lang="en-US" sz="400" i="1" dirty="0"/>
              <a:t> plus three equals six. </a:t>
            </a:r>
          </a:p>
          <a:p>
            <a:pPr eaLnBrk="1" hangingPunct="1">
              <a:defRPr/>
            </a:pPr>
            <a:r>
              <a:rPr lang="en-US" sz="400" dirty="0"/>
              <a:t>[Can you tell him what to do to find out how many there are?] </a:t>
            </a:r>
          </a:p>
          <a:p>
            <a:pPr eaLnBrk="1" hangingPunct="1">
              <a:defRPr/>
            </a:pPr>
            <a:r>
              <a:rPr lang="en-US" sz="400" b="1" i="1" dirty="0"/>
              <a:t>Count</a:t>
            </a:r>
            <a:r>
              <a:rPr lang="en-US" sz="400" i="1" dirty="0"/>
              <a:t> them. </a:t>
            </a:r>
          </a:p>
          <a:p>
            <a:pPr eaLnBrk="1" hangingPunct="1">
              <a:defRPr/>
            </a:pPr>
            <a:endParaRPr lang="en-US" altLang="en-US" sz="400" i="1" u="sng" dirty="0">
              <a:solidFill>
                <a:prstClr val="black"/>
              </a:solidFill>
              <a:latin typeface="Calibri"/>
            </a:endParaRPr>
          </a:p>
          <a:p>
            <a:pPr eaLnBrk="1" hangingPunct="1">
              <a:defRPr/>
            </a:pPr>
            <a:r>
              <a:rPr lang="en-US" altLang="en-US" sz="400" dirty="0">
                <a:solidFill>
                  <a:prstClr val="black"/>
                </a:solidFill>
                <a:latin typeface="Calibri"/>
              </a:rPr>
              <a:t>Use of topic vocabulary </a:t>
            </a:r>
            <a:r>
              <a:rPr lang="en-US" altLang="en-US" sz="400" b="1" u="sng" dirty="0">
                <a:solidFill>
                  <a:prstClr val="black"/>
                </a:solidFill>
                <a:latin typeface="Calibri"/>
              </a:rPr>
              <a:t>beyond</a:t>
            </a:r>
            <a:r>
              <a:rPr lang="en-US" altLang="en-US" sz="400" b="1" dirty="0">
                <a:solidFill>
                  <a:prstClr val="black"/>
                </a:solidFill>
                <a:latin typeface="Calibri"/>
              </a:rPr>
              <a:t> the essential</a:t>
            </a:r>
            <a:r>
              <a:rPr lang="en-US" altLang="en-US" sz="400" dirty="0">
                <a:solidFill>
                  <a:prstClr val="black"/>
                </a:solidFill>
                <a:latin typeface="Calibri"/>
              </a:rPr>
              <a:t>, including one </a:t>
            </a:r>
            <a:r>
              <a:rPr lang="en-US" altLang="en-US" sz="400" b="1" dirty="0">
                <a:solidFill>
                  <a:prstClr val="black"/>
                </a:solidFill>
                <a:latin typeface="Calibri"/>
              </a:rPr>
              <a:t>technical</a:t>
            </a:r>
            <a:r>
              <a:rPr lang="en-US" altLang="en-US" sz="400" dirty="0">
                <a:solidFill>
                  <a:prstClr val="black"/>
                </a:solidFill>
                <a:latin typeface="Calibri"/>
              </a:rPr>
              <a:t> word</a:t>
            </a:r>
          </a:p>
        </p:txBody>
      </p:sp>
      <p:sp>
        <p:nvSpPr>
          <p:cNvPr id="17" name="Rounded Rectangular Callout 16"/>
          <p:cNvSpPr>
            <a:spLocks noChangeArrowheads="1"/>
          </p:cNvSpPr>
          <p:nvPr/>
        </p:nvSpPr>
        <p:spPr bwMode="auto">
          <a:xfrm>
            <a:off x="1757528" y="4491746"/>
            <a:ext cx="1152144" cy="83937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Vocabulary Sophistication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You lock them together. And it helps to learn how much cubes there are. And you can use them like a telescope. I see you closer! </a:t>
            </a: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No use of </a:t>
            </a:r>
            <a:r>
              <a:rPr lang="en-US" altLang="en-US" sz="400" dirty="0" smtClean="0">
                <a:solidFill>
                  <a:prstClr val="black"/>
                </a:solidFill>
                <a:latin typeface="Calibri" pitchFamily="34" charset="0"/>
              </a:rPr>
              <a:t>topic vocabulary </a:t>
            </a:r>
            <a:r>
              <a:rPr lang="en-US" altLang="en-US" sz="400" dirty="0">
                <a:solidFill>
                  <a:prstClr val="black"/>
                </a:solidFill>
                <a:latin typeface="Calibri" pitchFamily="34" charset="0"/>
              </a:rPr>
              <a:t>beyond what was used in the prompt</a:t>
            </a:r>
          </a:p>
        </p:txBody>
      </p:sp>
      <p:sp>
        <p:nvSpPr>
          <p:cNvPr id="18" name="Rounded Rectangular Callout 17"/>
          <p:cNvSpPr>
            <a:spLocks noChangeArrowheads="1"/>
          </p:cNvSpPr>
          <p:nvPr/>
        </p:nvSpPr>
        <p:spPr bwMode="auto">
          <a:xfrm>
            <a:off x="3359625"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Vocabulary Sophistication (EO/P):</a:t>
            </a:r>
          </a:p>
          <a:p>
            <a:pPr eaLnBrk="1" hangingPunct="1">
              <a:defRPr/>
            </a:pPr>
            <a:endParaRPr lang="en-US" altLang="en-US" sz="400" u="sng" dirty="0">
              <a:solidFill>
                <a:prstClr val="black"/>
              </a:solidFill>
              <a:latin typeface="Calibri"/>
            </a:endParaRPr>
          </a:p>
          <a:p>
            <a:pPr eaLnBrk="1" hangingPunct="1">
              <a:defRPr/>
            </a:pPr>
            <a:r>
              <a:rPr lang="en-US" sz="400" i="1" dirty="0"/>
              <a:t>How did you use the cubes? Uh by </a:t>
            </a:r>
            <a:r>
              <a:rPr lang="en-US" sz="400" b="1" i="1" dirty="0"/>
              <a:t>counting</a:t>
            </a:r>
            <a:r>
              <a:rPr lang="en-US" sz="400" i="1" dirty="0"/>
              <a:t> them. That's it. </a:t>
            </a:r>
          </a:p>
          <a:p>
            <a:pPr eaLnBrk="1" hangingPunct="1">
              <a:defRPr/>
            </a:pPr>
            <a:r>
              <a:rPr lang="en-US" sz="400" dirty="0"/>
              <a:t>[And can you tell her why this way helps?] </a:t>
            </a:r>
          </a:p>
          <a:p>
            <a:pPr eaLnBrk="1" hangingPunct="1">
              <a:defRPr/>
            </a:pPr>
            <a:r>
              <a:rPr lang="en-US" sz="400" i="1" dirty="0"/>
              <a:t>Because you can learn. You can learn.</a:t>
            </a:r>
          </a:p>
          <a:p>
            <a:pPr eaLnBrk="1" hangingPunct="1">
              <a:defRPr/>
            </a:pPr>
            <a:endParaRPr lang="en-US" sz="400" i="1" dirty="0"/>
          </a:p>
          <a:p>
            <a:pPr eaLnBrk="1" hangingPunct="1">
              <a:defRPr/>
            </a:pPr>
            <a:r>
              <a:rPr lang="en-US" sz="400" i="1" dirty="0"/>
              <a:t> </a:t>
            </a:r>
            <a:r>
              <a:rPr lang="en-US" sz="400" dirty="0"/>
              <a:t>Minimal </a:t>
            </a:r>
            <a:r>
              <a:rPr lang="en-US" sz="400" b="1" dirty="0"/>
              <a:t>essential</a:t>
            </a:r>
            <a:r>
              <a:rPr lang="en-US" sz="400" dirty="0"/>
              <a:t> topic vocabulary</a:t>
            </a:r>
            <a:endParaRPr lang="en-US" altLang="en-US" sz="400" i="1" u="sng" dirty="0">
              <a:solidFill>
                <a:prstClr val="black"/>
              </a:solidFill>
              <a:latin typeface="Calibri"/>
            </a:endParaRPr>
          </a:p>
        </p:txBody>
      </p:sp>
      <p:sp>
        <p:nvSpPr>
          <p:cNvPr id="19" name="Rectangle 18"/>
          <p:cNvSpPr/>
          <p:nvPr/>
        </p:nvSpPr>
        <p:spPr>
          <a:xfrm>
            <a:off x="532946" y="1096159"/>
            <a:ext cx="7624328" cy="1200329"/>
          </a:xfrm>
          <a:prstGeom prst="rect">
            <a:avLst/>
          </a:prstGeom>
        </p:spPr>
        <p:txBody>
          <a:bodyPr wrap="square">
            <a:spAutoFit/>
          </a:bodyPr>
          <a:lstStyle/>
          <a:p>
            <a:pPr marL="285750" indent="-285750">
              <a:buFont typeface="Arial"/>
              <a:buChar char="•"/>
            </a:pPr>
            <a:r>
              <a:rPr lang="en-US" dirty="0">
                <a:solidFill>
                  <a:prstClr val="black"/>
                </a:solidFill>
                <a:ea typeface="ＭＳ Ｐゴシック" charset="-128"/>
              </a:rPr>
              <a:t>Along the progression, children’s word choices moved from including only basic topic-related vocabulary to increasing technical (including specialized/content-specific) vocabulary and vivid vocabulary words, which enliven an explanation or evoke an image </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16155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300"/>
                                        <p:tgtEl>
                                          <p:spTgt spid="1946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3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3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Effect transition="in" filter="fade">
                                      <p:cBhvr>
                                        <p:cTn id="33" dur="300"/>
                                        <p:tgtEl>
                                          <p:spTgt spid="19460">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3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3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2" grpId="0" animBg="1"/>
      <p:bldP spid="10"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a:spLocks noChangeArrowheads="1"/>
          </p:cNvSpPr>
          <p:nvPr/>
        </p:nvSpPr>
        <p:spPr bwMode="auto">
          <a:xfrm>
            <a:off x="2723079" y="1670756"/>
            <a:ext cx="4919499" cy="2763621"/>
          </a:xfrm>
          <a:prstGeom prst="wedgeRoundRectCallout">
            <a:avLst>
              <a:gd name="adj1" fmla="val -48387"/>
              <a:gd name="adj2" fmla="val 8350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Evidence of Vocabulary </a:t>
            </a:r>
            <a:r>
              <a:rPr lang="en-US" altLang="en-US" sz="2000" u="sng" dirty="0">
                <a:solidFill>
                  <a:prstClr val="black"/>
                </a:solidFill>
                <a:latin typeface="+mn-lt"/>
              </a:rPr>
              <a:t>Sophistication (EL)</a:t>
            </a:r>
            <a:r>
              <a:rPr lang="en-US" altLang="en-US" sz="2000" dirty="0" smtClean="0">
                <a:solidFill>
                  <a:prstClr val="black"/>
                </a:solidFill>
                <a:latin typeface="+mn-lt"/>
              </a:rPr>
              <a:t>:</a:t>
            </a:r>
          </a:p>
          <a:p>
            <a:pPr eaLnBrk="1" hangingPunct="1">
              <a:defRPr/>
            </a:pPr>
            <a:endParaRPr lang="en-US" altLang="en-US" sz="2000" dirty="0">
              <a:solidFill>
                <a:prstClr val="black"/>
              </a:solidFill>
              <a:latin typeface="+mn-lt"/>
            </a:endParaRPr>
          </a:p>
          <a:p>
            <a:pPr eaLnBrk="1" hangingPunct="1">
              <a:defRPr/>
            </a:pPr>
            <a:r>
              <a:rPr lang="en-US" sz="2000" i="1" dirty="0">
                <a:latin typeface="+mn-lt"/>
              </a:rPr>
              <a:t>With you want to work like you have something to do with</a:t>
            </a:r>
            <a:r>
              <a:rPr lang="en-US" sz="2000" i="1" dirty="0" smtClean="0">
                <a:latin typeface="+mn-lt"/>
              </a:rPr>
              <a:t>.</a:t>
            </a:r>
          </a:p>
          <a:p>
            <a:pPr eaLnBrk="1" hangingPunct="1">
              <a:defRPr/>
            </a:pPr>
            <a:endParaRPr lang="en-US" sz="2000" i="1" dirty="0">
              <a:latin typeface="+mn-lt"/>
            </a:endParaRPr>
          </a:p>
          <a:p>
            <a:pPr marL="342900" indent="-342900" eaLnBrk="1" hangingPunct="1">
              <a:buFont typeface="Arial"/>
              <a:buChar char="•"/>
              <a:defRPr/>
            </a:pPr>
            <a:r>
              <a:rPr lang="en-US" sz="2000" i="1" dirty="0" smtClean="0">
                <a:latin typeface="+mn-lt"/>
              </a:rPr>
              <a:t> </a:t>
            </a:r>
            <a:r>
              <a:rPr lang="en-US" sz="2000" dirty="0" smtClean="0">
                <a:latin typeface="+mn-lt"/>
              </a:rPr>
              <a:t>No use of topic vocabulary</a:t>
            </a:r>
            <a:endParaRPr lang="en-US" altLang="en-US" sz="2000" i="1" dirty="0">
              <a:solidFill>
                <a:prstClr val="black"/>
              </a:solidFill>
              <a:latin typeface="+mn-lt"/>
            </a:endParaRPr>
          </a:p>
          <a:p>
            <a:pPr eaLnBrk="1" hangingPunct="1">
              <a:defRPr/>
            </a:pPr>
            <a:endParaRPr lang="en-US" altLang="en-US" sz="1600" i="1" dirty="0">
              <a:solidFill>
                <a:prstClr val="black"/>
              </a:solidFill>
              <a:latin typeface="Calibri"/>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723079" y="1584260"/>
            <a:ext cx="5119745" cy="3124265"/>
          </a:xfrm>
          <a:prstGeom prst="wedgeRoundRectCallout">
            <a:avLst>
              <a:gd name="adj1" fmla="val -55832"/>
              <a:gd name="adj2" fmla="val 7112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Evidence of Vocabulary </a:t>
            </a:r>
            <a:r>
              <a:rPr lang="en-US" altLang="en-US" sz="2000" u="sng" dirty="0">
                <a:solidFill>
                  <a:prstClr val="black"/>
                </a:solidFill>
                <a:latin typeface="+mn-lt"/>
              </a:rPr>
              <a:t>Sophistication (EO/P</a:t>
            </a:r>
            <a:r>
              <a:rPr lang="en-US" altLang="en-US" sz="2000" u="sng" dirty="0" smtClean="0">
                <a:solidFill>
                  <a:prstClr val="black"/>
                </a:solidFill>
                <a:latin typeface="+mn-lt"/>
              </a:rPr>
              <a:t>)</a:t>
            </a:r>
            <a:r>
              <a:rPr lang="en-US" altLang="en-US" sz="2000" dirty="0" smtClean="0">
                <a:solidFill>
                  <a:prstClr val="black"/>
                </a:solidFill>
                <a:latin typeface="+mn-lt"/>
              </a:rPr>
              <a:t>:</a:t>
            </a:r>
          </a:p>
          <a:p>
            <a:pPr eaLnBrk="1" hangingPunct="1">
              <a:defRPr/>
            </a:pPr>
            <a:endParaRPr lang="en-US" altLang="en-US" sz="2000" dirty="0">
              <a:solidFill>
                <a:prstClr val="black"/>
              </a:solidFill>
              <a:latin typeface="+mn-lt"/>
            </a:endParaRPr>
          </a:p>
          <a:p>
            <a:pPr eaLnBrk="1" hangingPunct="1">
              <a:defRPr/>
            </a:pPr>
            <a:r>
              <a:rPr lang="en-US" sz="2000" i="1" dirty="0">
                <a:latin typeface="+mn-lt"/>
              </a:rPr>
              <a:t>You lock them together. And it helps to learn how much cubes there are. And you can use them like a telescope. I see you closer! </a:t>
            </a:r>
            <a:endParaRPr lang="en-US" sz="2000" i="1" dirty="0" smtClean="0">
              <a:latin typeface="+mn-lt"/>
            </a:endParaRPr>
          </a:p>
          <a:p>
            <a:pPr eaLnBrk="1" hangingPunct="1">
              <a:defRPr/>
            </a:pPr>
            <a:endParaRPr lang="en-US" altLang="en-US" sz="2000" i="1" dirty="0">
              <a:solidFill>
                <a:prstClr val="black"/>
              </a:solidFill>
              <a:latin typeface="+mn-lt"/>
            </a:endParaRPr>
          </a:p>
          <a:p>
            <a:pPr marL="342900" indent="-342900" eaLnBrk="1" hangingPunct="1">
              <a:buFont typeface="Arial"/>
              <a:buChar char="•"/>
              <a:defRPr/>
            </a:pPr>
            <a:r>
              <a:rPr lang="en-US" altLang="en-US" sz="2000" dirty="0" smtClean="0">
                <a:solidFill>
                  <a:prstClr val="black"/>
                </a:solidFill>
                <a:latin typeface="+mn-lt"/>
              </a:rPr>
              <a:t>No use of topic vocabulary beyond what was used in the prompt (</a:t>
            </a:r>
            <a:r>
              <a:rPr lang="en-US" altLang="en-US" sz="2000" i="1" dirty="0" smtClean="0">
                <a:solidFill>
                  <a:prstClr val="black"/>
                </a:solidFill>
                <a:latin typeface="+mn-lt"/>
              </a:rPr>
              <a:t>cubes</a:t>
            </a:r>
            <a:r>
              <a:rPr lang="en-US" altLang="en-US" sz="2000" dirty="0" smtClean="0">
                <a:solidFill>
                  <a:prstClr val="black"/>
                </a:solidFill>
                <a:latin typeface="+mn-lt"/>
              </a:rPr>
              <a:t>)</a:t>
            </a:r>
          </a:p>
        </p:txBody>
      </p:sp>
    </p:spTree>
    <p:extLst>
      <p:ext uri="{BB962C8B-B14F-4D97-AF65-F5344CB8AC3E}">
        <p14:creationId xmlns:p14="http://schemas.microsoft.com/office/powerpoint/2010/main" val="1607397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642125" y="1372089"/>
            <a:ext cx="5429429" cy="3423952"/>
          </a:xfrm>
          <a:prstGeom prst="wedgeRoundRectCallout">
            <a:avLst>
              <a:gd name="adj1" fmla="val -30766"/>
              <a:gd name="adj2" fmla="val 6661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Vocabulary </a:t>
            </a:r>
            <a:r>
              <a:rPr lang="en-US" altLang="en-US" sz="1800" u="sng" dirty="0">
                <a:solidFill>
                  <a:prstClr val="black"/>
                </a:solidFill>
                <a:latin typeface="Calibri"/>
              </a:rPr>
              <a:t>Sophistication (EL)</a:t>
            </a:r>
            <a:r>
              <a:rPr lang="en-US" altLang="en-US" sz="1800" dirty="0" smtClean="0">
                <a:solidFill>
                  <a:prstClr val="black"/>
                </a:solidFill>
                <a:latin typeface="Calibri"/>
              </a:rPr>
              <a:t>:</a:t>
            </a:r>
          </a:p>
          <a:p>
            <a:pPr eaLnBrk="1" hangingPunct="1">
              <a:defRPr/>
            </a:pPr>
            <a:endParaRPr lang="en-US" altLang="en-US" sz="1800" dirty="0">
              <a:solidFill>
                <a:prstClr val="black"/>
              </a:solidFill>
              <a:latin typeface="Calibri"/>
            </a:endParaRPr>
          </a:p>
          <a:p>
            <a:pPr eaLnBrk="1" hangingPunct="1">
              <a:defRPr/>
            </a:pPr>
            <a:r>
              <a:rPr lang="en-US" sz="1800" i="1" dirty="0"/>
              <a:t>Um because there's um </a:t>
            </a:r>
            <a:r>
              <a:rPr lang="en-US" sz="1800" b="1" i="1" dirty="0"/>
              <a:t>six</a:t>
            </a:r>
            <a:r>
              <a:rPr lang="en-US" sz="1800" i="1" dirty="0"/>
              <a:t> cubes. </a:t>
            </a:r>
            <a:endParaRPr lang="en-US" sz="1800" i="1" dirty="0" smtClean="0"/>
          </a:p>
          <a:p>
            <a:pPr eaLnBrk="1" hangingPunct="1">
              <a:defRPr/>
            </a:pPr>
            <a:r>
              <a:rPr lang="en-US" sz="1800" dirty="0" smtClean="0"/>
              <a:t>[</a:t>
            </a:r>
            <a:r>
              <a:rPr lang="en-US" sz="1800" dirty="0"/>
              <a:t>Can you tell her how to do it?] </a:t>
            </a:r>
            <a:endParaRPr lang="en-US" sz="1800" dirty="0" smtClean="0"/>
          </a:p>
          <a:p>
            <a:pPr eaLnBrk="1" hangingPunct="1">
              <a:defRPr/>
            </a:pPr>
            <a:r>
              <a:rPr lang="en-US" sz="1800" i="1" dirty="0" smtClean="0"/>
              <a:t>Yeah</a:t>
            </a:r>
            <a:r>
              <a:rPr lang="en-US" sz="1800" i="1" dirty="0"/>
              <a:t>. One, two, three, four, five, six. </a:t>
            </a:r>
            <a:endParaRPr lang="en-US" sz="1800" i="1" dirty="0" smtClean="0"/>
          </a:p>
          <a:p>
            <a:pPr eaLnBrk="1" hangingPunct="1">
              <a:defRPr/>
            </a:pPr>
            <a:r>
              <a:rPr lang="en-US" sz="1800" dirty="0" smtClean="0"/>
              <a:t>[</a:t>
            </a:r>
            <a:r>
              <a:rPr lang="en-US" sz="1800" dirty="0"/>
              <a:t>Can you tell her why this way helps?] </a:t>
            </a:r>
            <a:endParaRPr lang="en-US" sz="1800" dirty="0" smtClean="0"/>
          </a:p>
          <a:p>
            <a:pPr eaLnBrk="1" hangingPunct="1">
              <a:defRPr/>
            </a:pPr>
            <a:r>
              <a:rPr lang="en-US" sz="1800" i="1" dirty="0" smtClean="0"/>
              <a:t>Because </a:t>
            </a:r>
            <a:r>
              <a:rPr lang="en-US" sz="1800" i="1" dirty="0"/>
              <a:t>there's six cubes. </a:t>
            </a:r>
            <a:r>
              <a:rPr lang="en-US" sz="1800" b="1" i="1" dirty="0"/>
              <a:t>One, two, three, four, five, six</a:t>
            </a:r>
            <a:r>
              <a:rPr lang="en-US" sz="1800" i="1" dirty="0"/>
              <a:t>. Because he didn't know how to </a:t>
            </a:r>
            <a:r>
              <a:rPr lang="en-US" sz="1800" b="1" i="1" dirty="0"/>
              <a:t>count. </a:t>
            </a:r>
            <a:endParaRPr lang="en-US" sz="1800" b="1" i="1" dirty="0" smtClean="0"/>
          </a:p>
          <a:p>
            <a:pPr eaLnBrk="1" hangingPunct="1">
              <a:defRPr/>
            </a:pPr>
            <a:endParaRPr lang="en-US" altLang="en-US" sz="1800" b="1" i="1" u="sng" dirty="0">
              <a:solidFill>
                <a:prstClr val="black"/>
              </a:solidFill>
              <a:latin typeface="Calibri"/>
            </a:endParaRPr>
          </a:p>
          <a:p>
            <a:pPr marL="285750" indent="-285750" eaLnBrk="1" hangingPunct="1">
              <a:buFont typeface="Arial"/>
              <a:buChar char="•"/>
              <a:defRPr/>
            </a:pPr>
            <a:r>
              <a:rPr lang="en-US" altLang="en-US" sz="1800" dirty="0" smtClean="0">
                <a:solidFill>
                  <a:prstClr val="black"/>
                </a:solidFill>
                <a:latin typeface="Calibri" pitchFamily="34" charset="0"/>
              </a:rPr>
              <a:t>Only </a:t>
            </a:r>
            <a:r>
              <a:rPr lang="en-US" altLang="en-US" sz="1800" b="1" dirty="0">
                <a:solidFill>
                  <a:prstClr val="black"/>
                </a:solidFill>
                <a:latin typeface="Calibri" pitchFamily="34" charset="0"/>
              </a:rPr>
              <a:t>essential</a:t>
            </a:r>
            <a:r>
              <a:rPr lang="en-US" altLang="en-US" sz="1800" dirty="0">
                <a:solidFill>
                  <a:prstClr val="black"/>
                </a:solidFill>
                <a:latin typeface="Calibri" pitchFamily="34" charset="0"/>
              </a:rPr>
              <a:t> topic </a:t>
            </a:r>
            <a:r>
              <a:rPr lang="en-US" altLang="en-US" sz="1800" dirty="0" smtClean="0">
                <a:solidFill>
                  <a:prstClr val="black"/>
                </a:solidFill>
                <a:latin typeface="Calibri" pitchFamily="34" charset="0"/>
              </a:rPr>
              <a:t>vocabulary</a:t>
            </a:r>
            <a:endParaRPr lang="en-US" sz="1800" i="1" dirty="0">
              <a:solidFill>
                <a:prstClr val="black"/>
              </a:solidFill>
            </a:endParaRPr>
          </a:p>
        </p:txBody>
      </p:sp>
      <p:sp>
        <p:nvSpPr>
          <p:cNvPr id="13" name="Rectangle 3"/>
          <p:cNvSpPr>
            <a:spLocks noChangeArrowheads="1"/>
          </p:cNvSpPr>
          <p:nvPr/>
        </p:nvSpPr>
        <p:spPr bwMode="auto">
          <a:xfrm>
            <a:off x="870203" y="2569901"/>
            <a:ext cx="7132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00350" y="1677971"/>
            <a:ext cx="5271205" cy="3104558"/>
          </a:xfrm>
          <a:prstGeom prst="wedgeRoundRectCallout">
            <a:avLst>
              <a:gd name="adj1" fmla="val -26171"/>
              <a:gd name="adj2" fmla="val 68452"/>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mn-lt"/>
              </a:rPr>
              <a:t>Emerging </a:t>
            </a:r>
            <a:r>
              <a:rPr lang="en-US" altLang="en-US" sz="2000" u="sng" dirty="0" smtClean="0">
                <a:solidFill>
                  <a:prstClr val="black"/>
                </a:solidFill>
                <a:latin typeface="+mn-lt"/>
              </a:rPr>
              <a:t>Vocabulary </a:t>
            </a:r>
            <a:r>
              <a:rPr lang="en-US" altLang="en-US" sz="2000" u="sng" dirty="0">
                <a:solidFill>
                  <a:prstClr val="black"/>
                </a:solidFill>
                <a:latin typeface="+mn-lt"/>
              </a:rPr>
              <a:t>Sophistication (</a:t>
            </a:r>
            <a:r>
              <a:rPr lang="en-US" altLang="en-US" sz="2000" u="sng" dirty="0" smtClean="0">
                <a:solidFill>
                  <a:prstClr val="black"/>
                </a:solidFill>
                <a:latin typeface="+mn-lt"/>
              </a:rPr>
              <a:t>EO/P):</a:t>
            </a:r>
          </a:p>
          <a:p>
            <a:pPr eaLnBrk="1" hangingPunct="1">
              <a:defRPr/>
            </a:pPr>
            <a:endParaRPr lang="en-US" altLang="en-US" sz="2000" u="sng" dirty="0">
              <a:solidFill>
                <a:prstClr val="black"/>
              </a:solidFill>
              <a:latin typeface="+mn-lt"/>
            </a:endParaRPr>
          </a:p>
          <a:p>
            <a:pPr eaLnBrk="1" hangingPunct="1">
              <a:defRPr/>
            </a:pPr>
            <a:r>
              <a:rPr lang="en-US" sz="2000" i="1" dirty="0">
                <a:latin typeface="+mn-lt"/>
              </a:rPr>
              <a:t>How did you use the cubes? Uh by </a:t>
            </a:r>
            <a:r>
              <a:rPr lang="en-US" sz="2000" b="1" i="1" dirty="0">
                <a:latin typeface="+mn-lt"/>
              </a:rPr>
              <a:t>counting</a:t>
            </a:r>
            <a:r>
              <a:rPr lang="en-US" sz="2000" i="1" dirty="0">
                <a:latin typeface="+mn-lt"/>
              </a:rPr>
              <a:t> them. That's it. </a:t>
            </a:r>
            <a:endParaRPr lang="en-US" sz="2000" i="1" dirty="0" smtClean="0">
              <a:latin typeface="+mn-lt"/>
            </a:endParaRPr>
          </a:p>
          <a:p>
            <a:pPr eaLnBrk="1" hangingPunct="1">
              <a:defRPr/>
            </a:pPr>
            <a:r>
              <a:rPr lang="en-US" sz="2000" dirty="0" smtClean="0">
                <a:latin typeface="+mn-lt"/>
              </a:rPr>
              <a:t>[</a:t>
            </a:r>
            <a:r>
              <a:rPr lang="en-US" sz="2000" dirty="0">
                <a:latin typeface="+mn-lt"/>
              </a:rPr>
              <a:t>And can you tell her why this way helps?] </a:t>
            </a:r>
            <a:endParaRPr lang="en-US" sz="2000" dirty="0" smtClean="0">
              <a:latin typeface="+mn-lt"/>
            </a:endParaRPr>
          </a:p>
          <a:p>
            <a:pPr eaLnBrk="1" hangingPunct="1">
              <a:defRPr/>
            </a:pPr>
            <a:r>
              <a:rPr lang="en-US" sz="2000" i="1" dirty="0" smtClean="0">
                <a:latin typeface="+mn-lt"/>
              </a:rPr>
              <a:t>Because </a:t>
            </a:r>
            <a:r>
              <a:rPr lang="en-US" sz="2000" i="1" dirty="0">
                <a:latin typeface="+mn-lt"/>
              </a:rPr>
              <a:t>you can learn. You can learn</a:t>
            </a:r>
            <a:r>
              <a:rPr lang="en-US" sz="2000" i="1" dirty="0" smtClean="0">
                <a:latin typeface="+mn-lt"/>
              </a:rPr>
              <a:t>.</a:t>
            </a:r>
          </a:p>
          <a:p>
            <a:pPr eaLnBrk="1" hangingPunct="1">
              <a:defRPr/>
            </a:pPr>
            <a:endParaRPr lang="en-US" sz="2000" i="1" dirty="0">
              <a:latin typeface="+mn-lt"/>
            </a:endParaRPr>
          </a:p>
          <a:p>
            <a:pPr marL="342900" indent="-342900" eaLnBrk="1" hangingPunct="1">
              <a:buFont typeface="Arial"/>
              <a:buChar char="•"/>
              <a:defRPr/>
            </a:pPr>
            <a:r>
              <a:rPr lang="en-US" sz="2000" i="1" dirty="0" smtClean="0">
                <a:latin typeface="+mn-lt"/>
              </a:rPr>
              <a:t> </a:t>
            </a:r>
            <a:r>
              <a:rPr lang="en-US" sz="2000" dirty="0" smtClean="0">
                <a:latin typeface="+mn-lt"/>
              </a:rPr>
              <a:t>Only </a:t>
            </a:r>
            <a:r>
              <a:rPr lang="en-US" sz="2000" b="1" dirty="0" smtClean="0">
                <a:latin typeface="+mn-lt"/>
              </a:rPr>
              <a:t>essential</a:t>
            </a:r>
            <a:r>
              <a:rPr lang="en-US" sz="2000" dirty="0" smtClean="0">
                <a:latin typeface="+mn-lt"/>
              </a:rPr>
              <a:t> topic vocabulary</a:t>
            </a:r>
            <a:endParaRPr lang="en-US" altLang="en-US" sz="2000" i="1" u="sng" dirty="0" smtClean="0">
              <a:solidFill>
                <a:prstClr val="black"/>
              </a:solidFill>
              <a:latin typeface="+mn-lt"/>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Topic Vocabulary</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106862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6837</TotalTime>
  <Words>8883</Words>
  <Application>Microsoft Office PowerPoint</Application>
  <PresentationFormat>On-screen Show (4:3)</PresentationFormat>
  <Paragraphs>1043</Paragraphs>
  <Slides>31</Slides>
  <Notes>31</Notes>
  <HiddenSlides>0</HiddenSlides>
  <MMClips>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ＭＳ Ｐゴシック</vt:lpstr>
      <vt:lpstr>Arial</vt:lpstr>
      <vt:lpstr>Calibri</vt:lpstr>
      <vt:lpstr>Helvetica</vt:lpstr>
      <vt:lpstr>Lucida Grande</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baileygsr</cp:lastModifiedBy>
  <cp:revision>476</cp:revision>
  <cp:lastPrinted>2013-04-28T09:45:58Z</cp:lastPrinted>
  <dcterms:created xsi:type="dcterms:W3CDTF">2012-05-08T18:11:30Z</dcterms:created>
  <dcterms:modified xsi:type="dcterms:W3CDTF">2015-08-26T21:25:34Z</dcterms:modified>
</cp:coreProperties>
</file>