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5" r:id="rId2"/>
    <p:sldMasterId id="2147483705" r:id="rId3"/>
  </p:sldMasterIdLst>
  <p:notesMasterIdLst>
    <p:notesMasterId r:id="rId35"/>
  </p:notesMasterIdLst>
  <p:handoutMasterIdLst>
    <p:handoutMasterId r:id="rId36"/>
  </p:handoutMasterIdLst>
  <p:sldIdLst>
    <p:sldId id="462" r:id="rId4"/>
    <p:sldId id="452" r:id="rId5"/>
    <p:sldId id="453" r:id="rId6"/>
    <p:sldId id="454" r:id="rId7"/>
    <p:sldId id="455" r:id="rId8"/>
    <p:sldId id="498" r:id="rId9"/>
    <p:sldId id="457" r:id="rId10"/>
    <p:sldId id="458" r:id="rId11"/>
    <p:sldId id="459" r:id="rId12"/>
    <p:sldId id="460" r:id="rId13"/>
    <p:sldId id="461"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97"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gsr" initials="b" lastIdx="16" clrIdx="0">
    <p:extLst>
      <p:ext uri="{19B8F6BF-5375-455C-9EA6-DF929625EA0E}">
        <p15:presenceInfo xmlns:p15="http://schemas.microsoft.com/office/powerpoint/2012/main" userId="baileygs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83152" autoAdjust="0"/>
  </p:normalViewPr>
  <p:slideViewPr>
    <p:cSldViewPr snapToGrid="0" snapToObjects="1">
      <p:cViewPr varScale="1">
        <p:scale>
          <a:sx n="90" d="100"/>
          <a:sy n="90" d="100"/>
        </p:scale>
        <p:origin x="6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dgm:spPr/>
      <dgm:t>
        <a:bodyPr/>
        <a:lstStyle/>
        <a:p>
          <a:r>
            <a:rPr lang="en-US" dirty="0" smtClean="0"/>
            <a:t>No verb use </a:t>
          </a:r>
          <a:r>
            <a:rPr lang="en-US" smtClean="0"/>
            <a:t>in English</a:t>
          </a:r>
          <a:r>
            <a:rPr lang="en-US" dirty="0" smtClean="0"/>
            <a:t/>
          </a:r>
          <a:br>
            <a:rPr lang="en-US" dirty="0" smtClean="0"/>
          </a:br>
          <a:r>
            <a:rPr lang="en-US" dirty="0" smtClean="0"/>
            <a:t/>
          </a:r>
          <a:br>
            <a:rPr lang="en-US" dirty="0" smtClean="0"/>
          </a:br>
          <a:r>
            <a:rPr lang="en-US" dirty="0" smtClean="0"/>
            <a:t>OR</a:t>
          </a:r>
          <a:br>
            <a:rPr lang="en-US" dirty="0" smtClean="0"/>
          </a:br>
          <a:endParaRPr lang="en-US"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dgm:spPr/>
      <dgm:t>
        <a:bodyPr/>
        <a:lstStyle/>
        <a:p>
          <a:r>
            <a:rPr lang="en-US" dirty="0" smtClean="0"/>
            <a:t>Use of simple verb types (including simple present, past, and future tense as evidence of different types), negation, and infinitive verbs in mostly accurate usage</a:t>
          </a:r>
          <a:endParaRPr lang="en-US"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dgm:spPr/>
      <dgm:t>
        <a:bodyPr/>
        <a:lstStyle/>
        <a:p>
          <a:r>
            <a:rPr lang="en-US" dirty="0" smtClean="0"/>
            <a:t>Repetitive use (i.e., relies on some complex verb types [not necessarily the same verb word itself] such as mainly modals, past/present participles, perfect verbs, or gerunds) in phrasing</a:t>
          </a:r>
          <a:endParaRPr lang="en-US"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dgm:spPr/>
      <dgm:t>
        <a:bodyPr/>
        <a:lstStyle/>
        <a:p>
          <a:r>
            <a:rPr lang="en-US" dirty="0" smtClean="0"/>
            <a:t>Mostly correct use of many, varied verb types</a:t>
          </a:r>
          <a:endParaRPr lang="en-US"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FAE859EC-3ED0-4705-B211-47C3FBBF5452}">
      <dgm:prSet/>
      <dgm:spPr/>
      <dgm:t>
        <a:bodyPr/>
        <a:lstStyle/>
        <a:p>
          <a:r>
            <a:rPr lang="en-US" dirty="0" smtClean="0"/>
            <a:t>May be used accurately or inaccurately</a:t>
          </a:r>
          <a:endParaRPr lang="en-US" dirty="0"/>
        </a:p>
      </dgm:t>
    </dgm:pt>
    <dgm:pt modelId="{FE0B357D-4006-4400-BC68-974C41F88A1E}" type="parTrans" cxnId="{EDC896BA-1366-466C-AD64-19A489041E22}">
      <dgm:prSet/>
      <dgm:spPr/>
      <dgm:t>
        <a:bodyPr/>
        <a:lstStyle/>
        <a:p>
          <a:endParaRPr lang="en-US"/>
        </a:p>
      </dgm:t>
    </dgm:pt>
    <dgm:pt modelId="{2800B2B9-A587-4EF2-8D62-7F987828A677}" type="sibTrans" cxnId="{EDC896BA-1366-466C-AD64-19A489041E22}">
      <dgm:prSet/>
      <dgm:spPr/>
      <dgm:t>
        <a:bodyPr/>
        <a:lstStyle/>
        <a:p>
          <a:endParaRPr lang="en-US"/>
        </a:p>
      </dgm:t>
    </dgm:pt>
    <dgm:pt modelId="{361CD0BD-D0BC-4C09-9B07-1981C6F079F7}">
      <dgm:prSet/>
      <dgm:spPr/>
      <dgm:t>
        <a:bodyPr/>
        <a:lstStyle/>
        <a:p>
          <a:r>
            <a:rPr lang="en-US" dirty="0" smtClean="0"/>
            <a:t>A combination that includes evidence of correct usage of a simple and complex verb types</a:t>
          </a:r>
          <a:endParaRPr lang="en-US" dirty="0"/>
        </a:p>
      </dgm:t>
    </dgm:pt>
    <dgm:pt modelId="{AD42BBC7-91D6-4DA4-B352-76D50F76F8A7}" type="parTrans" cxnId="{C971501A-04B0-47DB-8776-03A355272D15}">
      <dgm:prSet/>
      <dgm:spPr/>
      <dgm:t>
        <a:bodyPr/>
        <a:lstStyle/>
        <a:p>
          <a:endParaRPr lang="en-US"/>
        </a:p>
      </dgm:t>
    </dgm:pt>
    <dgm:pt modelId="{C07E6363-471F-4C1F-9E5B-A2D04CAD93ED}" type="sibTrans" cxnId="{C971501A-04B0-47DB-8776-03A355272D15}">
      <dgm:prSet/>
      <dgm:spPr/>
      <dgm:t>
        <a:bodyPr/>
        <a:lstStyle/>
        <a:p>
          <a:endParaRPr lang="en-US"/>
        </a:p>
      </dgm:t>
    </dgm:pt>
    <dgm:pt modelId="{9601D95D-F659-455E-9DF0-9305B008315D}">
      <dgm:prSet phldrT="[Text]"/>
      <dgm:spPr/>
      <dgm:t>
        <a:bodyPr/>
        <a:lstStyle/>
        <a:p>
          <a:r>
            <a:rPr lang="en-US" dirty="0" smtClean="0"/>
            <a:t>Simple verbs used in sentence fragments (may be used inaccurately)</a:t>
          </a:r>
          <a:endParaRPr lang="en-US" dirty="0"/>
        </a:p>
      </dgm:t>
    </dgm:pt>
    <dgm:pt modelId="{26FD0AC5-1DC0-499F-902A-DA31FFFDC87A}" type="parTrans" cxnId="{E2CE5ACD-C72E-47CE-AD20-5D280371D12E}">
      <dgm:prSet/>
      <dgm:spPr/>
    </dgm:pt>
    <dgm:pt modelId="{49E62658-3E32-42EF-A82D-1B1243E49E8F}" type="sibTrans" cxnId="{E2CE5ACD-C72E-47CE-AD20-5D280371D12E}">
      <dgm:prSet/>
      <dgm:spPr/>
    </dgm:pt>
    <dgm:pt modelId="{722EFA26-8895-44CC-8836-BF1B3B00EED8}">
      <dgm:prSet phldrT="[Text]"/>
      <dgm:spPr/>
      <dgm:t>
        <a:bodyPr/>
        <a:lstStyle/>
        <a:p>
          <a:r>
            <a:rPr lang="en-US" dirty="0" smtClean="0"/>
            <a:t>Complex verb forms (i.e. modals) may be borrowed from prompt and repeat the phrasing exactly</a:t>
          </a:r>
          <a:endParaRPr lang="en-US" dirty="0"/>
        </a:p>
      </dgm:t>
    </dgm:pt>
    <dgm:pt modelId="{D119A462-EDBD-4CE9-BF53-59927E3963A4}" type="parTrans" cxnId="{CC4F1943-5AB2-4C58-93C8-1394747AEC26}">
      <dgm:prSet/>
      <dgm:spPr/>
    </dgm:pt>
    <dgm:pt modelId="{3468A6A0-A1CA-4189-9445-440383CD222C}" type="sibTrans" cxnId="{CC4F1943-5AB2-4C58-93C8-1394747AEC26}">
      <dgm:prSet/>
      <dgm:spPr/>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C971501A-04B0-47DB-8776-03A355272D15}" srcId="{B687D5BC-DE7F-4AF2-98F2-C0B83447C537}" destId="{361CD0BD-D0BC-4C09-9B07-1981C6F079F7}" srcOrd="1" destOrd="0" parTransId="{AD42BBC7-91D6-4DA4-B352-76D50F76F8A7}" sibTransId="{C07E6363-471F-4C1F-9E5B-A2D04CAD93ED}"/>
    <dgm:cxn modelId="{900A348F-E3DD-4AE7-8B1E-2B283BF48C8D}" type="presOf" srcId="{8F34F78D-8CCA-470A-AC78-3A79DBF30A6A}" destId="{71CDB0B2-593F-49CA-8621-7255EED05573}" srcOrd="0" destOrd="0" presId="urn:microsoft.com/office/officeart/2005/8/layout/hList1"/>
    <dgm:cxn modelId="{E13A250C-0451-434E-BC38-1198EC103FEB}" type="presOf" srcId="{3582A36E-C6F8-457C-8C10-5AD16D2200B9}" destId="{E2451735-DBD8-4154-AB69-F371E92FE9EA}" srcOrd="0" destOrd="0"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DFB667EE-56E0-4C10-BBA0-239A4EFC4BDA}" type="presOf" srcId="{DEA27419-BD9B-407B-9AF6-2B52D79307B4}" destId="{D0037327-1FBF-4921-9BC9-7DE5832048A0}" srcOrd="0" destOrd="0" presId="urn:microsoft.com/office/officeart/2005/8/layout/hList1"/>
    <dgm:cxn modelId="{6B486483-57DC-45DC-AAF0-78B00E4E62CB}" type="presOf" srcId="{0ED07E10-7D3B-4A31-AC2C-0E100D30A01A}" destId="{3F535299-1E67-445B-9625-19C1866775F6}" srcOrd="0" destOrd="0" presId="urn:microsoft.com/office/officeart/2005/8/layout/hList1"/>
    <dgm:cxn modelId="{5FA8331D-AEEB-4723-9E83-38787DFFA7BD}" srcId="{B687D5BC-DE7F-4AF2-98F2-C0B83447C537}" destId="{DEA27419-BD9B-407B-9AF6-2B52D79307B4}" srcOrd="0" destOrd="0" parTransId="{7BB68A71-AB81-413A-890B-7CD2777B8C6E}" sibTransId="{3387AD6C-6B17-4553-ACF2-6BF0D7F2ED60}"/>
    <dgm:cxn modelId="{C44C6714-702E-48A4-81AD-DA29665AF580}" type="presOf" srcId="{FAE859EC-3ED0-4705-B211-47C3FBBF5452}" destId="{13AA5A82-9F36-4272-9D5F-F2FB66ACB3F7}" srcOrd="0" destOrd="1" presId="urn:microsoft.com/office/officeart/2005/8/layout/hList1"/>
    <dgm:cxn modelId="{3EA90463-9185-4802-A49B-A4133FB8E3FD}" type="presOf" srcId="{361CD0BD-D0BC-4C09-9B07-1981C6F079F7}" destId="{D0037327-1FBF-4921-9BC9-7DE5832048A0}" srcOrd="0" destOrd="1" presId="urn:microsoft.com/office/officeart/2005/8/layout/hList1"/>
    <dgm:cxn modelId="{57966F22-8249-424B-9A67-6B69079E827B}" type="presOf" srcId="{15456F44-BDD8-4DBF-BF82-965237448DC0}" destId="{01B53F69-DF0F-4EFB-A2A2-4AE3AEA05FD6}" srcOrd="0" destOrd="0" presId="urn:microsoft.com/office/officeart/2005/8/layout/hList1"/>
    <dgm:cxn modelId="{E44AFB1A-C139-4449-A6B8-512F4EAC7B60}" type="presOf" srcId="{E97605BB-7BFD-44EC-AA49-7ED9F5823767}" destId="{DD836702-A47A-47A7-B6B2-0A22E49999A3}" srcOrd="0" destOrd="0" presId="urn:microsoft.com/office/officeart/2005/8/layout/hList1"/>
    <dgm:cxn modelId="{203CFC44-5EB5-4AE9-B1EC-BFF06A7857ED}" srcId="{9D4E9CA2-2CE0-4F74-A91B-AE9A5DF41DD4}" destId="{E31046C1-6265-4092-AB9F-08B4C67C5775}" srcOrd="0" destOrd="0" parTransId="{D44150C8-221E-4FE8-BC53-298F05A5B6A3}" sibTransId="{3594CB07-3912-4C77-A398-7A1C9F0C0BDC}"/>
    <dgm:cxn modelId="{6D6F4C81-AC4A-4593-8EA6-66E40BF1D576}" type="presOf" srcId="{9601D95D-F659-455E-9DF0-9305B008315D}" destId="{3F535299-1E67-445B-9625-19C1866775F6}" srcOrd="0" destOrd="1" presId="urn:microsoft.com/office/officeart/2005/8/layout/hList1"/>
    <dgm:cxn modelId="{89EC323C-3C9D-46CE-858E-DCE07287B9D8}" srcId="{15456F44-BDD8-4DBF-BF82-965237448DC0}" destId="{9D4E9CA2-2CE0-4F74-A91B-AE9A5DF41DD4}" srcOrd="2" destOrd="0" parTransId="{38DF1F04-E70A-41ED-AB63-A3D3BCE1F6A9}" sibTransId="{0EEEDFA5-0BD4-4705-8357-7B1B60E7CA8A}"/>
    <dgm:cxn modelId="{0583F015-495B-4B9B-AD77-3B499ADEDC09}" type="presOf" srcId="{B687D5BC-DE7F-4AF2-98F2-C0B83447C537}" destId="{0B2AD7F6-8453-42CC-B7D5-2C9B5475335B}" srcOrd="0" destOrd="0" presId="urn:microsoft.com/office/officeart/2005/8/layout/hList1"/>
    <dgm:cxn modelId="{938A5D97-6A52-4B4E-A065-96C9867F9761}" srcId="{15456F44-BDD8-4DBF-BF82-965237448DC0}" destId="{3582A36E-C6F8-457C-8C10-5AD16D2200B9}" srcOrd="0" destOrd="0" parTransId="{B87419DD-C512-474A-A66E-91F844C82E1A}" sibTransId="{D8264993-6354-4162-881B-55BC8897B067}"/>
    <dgm:cxn modelId="{7CE57FE6-E03A-4BB7-AF39-0A2227AA8ABA}" srcId="{15456F44-BDD8-4DBF-BF82-965237448DC0}" destId="{B687D5BC-DE7F-4AF2-98F2-C0B83447C537}" srcOrd="3" destOrd="0" parTransId="{7B5EAF26-812D-49BC-8203-5E1733D87CB1}" sibTransId="{A53522F6-694A-44C4-AFDD-3A0A4FFA41C3}"/>
    <dgm:cxn modelId="{D2D9DB4B-265E-48B8-BFD7-A45503E9EE95}" type="presOf" srcId="{9D4E9CA2-2CE0-4F74-A91B-AE9A5DF41DD4}" destId="{C324C624-7C13-4D8E-8008-D2BA8D56E5DB}" srcOrd="0" destOrd="0" presId="urn:microsoft.com/office/officeart/2005/8/layout/hList1"/>
    <dgm:cxn modelId="{E2CE5ACD-C72E-47CE-AD20-5D280371D12E}" srcId="{3582A36E-C6F8-457C-8C10-5AD16D2200B9}" destId="{9601D95D-F659-455E-9DF0-9305B008315D}" srcOrd="1" destOrd="0" parTransId="{26FD0AC5-1DC0-499F-902A-DA31FFFDC87A}" sibTransId="{49E62658-3E32-42EF-A82D-1B1243E49E8F}"/>
    <dgm:cxn modelId="{0A1C07B8-CA76-4D48-9741-85880755E4C6}" srcId="{3582A36E-C6F8-457C-8C10-5AD16D2200B9}" destId="{0ED07E10-7D3B-4A31-AC2C-0E100D30A01A}" srcOrd="0" destOrd="0" parTransId="{35A8B04A-9060-4760-8BDF-0F5F1231B332}" sibTransId="{4382C7A2-27A6-422E-B2C5-A12B9D548D78}"/>
    <dgm:cxn modelId="{6774ADB1-08E6-4D02-8D8D-E70AF00B3E8F}" type="presOf" srcId="{722EFA26-8895-44CC-8836-BF1B3B00EED8}" destId="{71CDB0B2-593F-49CA-8621-7255EED05573}" srcOrd="0" destOrd="1" presId="urn:microsoft.com/office/officeart/2005/8/layout/hList1"/>
    <dgm:cxn modelId="{CC4F1943-5AB2-4C58-93C8-1394747AEC26}" srcId="{E97605BB-7BFD-44EC-AA49-7ED9F5823767}" destId="{722EFA26-8895-44CC-8836-BF1B3B00EED8}" srcOrd="1" destOrd="0" parTransId="{D119A462-EDBD-4CE9-BF53-59927E3963A4}" sibTransId="{3468A6A0-A1CA-4189-9445-440383CD222C}"/>
    <dgm:cxn modelId="{B9DBC4D7-B0E6-4BEE-ADF2-AD1334F3E1ED}" type="presOf" srcId="{E31046C1-6265-4092-AB9F-08B4C67C5775}" destId="{13AA5A82-9F36-4272-9D5F-F2FB66ACB3F7}" srcOrd="0" destOrd="0" presId="urn:microsoft.com/office/officeart/2005/8/layout/hList1"/>
    <dgm:cxn modelId="{EDC896BA-1366-466C-AD64-19A489041E22}" srcId="{9D4E9CA2-2CE0-4F74-A91B-AE9A5DF41DD4}" destId="{FAE859EC-3ED0-4705-B211-47C3FBBF5452}" srcOrd="1" destOrd="0" parTransId="{FE0B357D-4006-4400-BC68-974C41F88A1E}" sibTransId="{2800B2B9-A587-4EF2-8D62-7F987828A677}"/>
    <dgm:cxn modelId="{97C3383E-E5E8-4954-A94C-BD9B4AA1C373}" srcId="{E97605BB-7BFD-44EC-AA49-7ED9F5823767}" destId="{8F34F78D-8CCA-470A-AC78-3A79DBF30A6A}" srcOrd="0" destOrd="0" parTransId="{7D4A7F32-9F3B-43CC-988D-E7C8DD69F64B}" sibTransId="{5B520EA4-2BDC-4E29-AFF5-508B217D0274}"/>
    <dgm:cxn modelId="{1926CA32-9F53-4111-A0E9-E0200108D262}" type="presParOf" srcId="{01B53F69-DF0F-4EFB-A2A2-4AE3AEA05FD6}" destId="{080AB051-E020-4830-866A-6DFA9A2E0EFC}" srcOrd="0" destOrd="0" presId="urn:microsoft.com/office/officeart/2005/8/layout/hList1"/>
    <dgm:cxn modelId="{BA4B18C4-1F30-4C78-819D-D972AC5B905E}" type="presParOf" srcId="{080AB051-E020-4830-866A-6DFA9A2E0EFC}" destId="{E2451735-DBD8-4154-AB69-F371E92FE9EA}" srcOrd="0" destOrd="0" presId="urn:microsoft.com/office/officeart/2005/8/layout/hList1"/>
    <dgm:cxn modelId="{66FBB18C-0983-4D43-857D-E6CF4B58366A}" type="presParOf" srcId="{080AB051-E020-4830-866A-6DFA9A2E0EFC}" destId="{3F535299-1E67-445B-9625-19C1866775F6}" srcOrd="1" destOrd="0" presId="urn:microsoft.com/office/officeart/2005/8/layout/hList1"/>
    <dgm:cxn modelId="{4B815902-A228-4F9F-A6EE-D55288DBE531}" type="presParOf" srcId="{01B53F69-DF0F-4EFB-A2A2-4AE3AEA05FD6}" destId="{DE308224-C5E4-449C-9D43-BC3D59578E11}" srcOrd="1" destOrd="0" presId="urn:microsoft.com/office/officeart/2005/8/layout/hList1"/>
    <dgm:cxn modelId="{85C2EFAF-509B-4E7F-850E-F5A70DD15F0D}" type="presParOf" srcId="{01B53F69-DF0F-4EFB-A2A2-4AE3AEA05FD6}" destId="{85251806-C62A-43D7-BFC4-3ADC308C6040}" srcOrd="2" destOrd="0" presId="urn:microsoft.com/office/officeart/2005/8/layout/hList1"/>
    <dgm:cxn modelId="{887B8BFE-758E-4B24-ABF9-8A45C1C63244}" type="presParOf" srcId="{85251806-C62A-43D7-BFC4-3ADC308C6040}" destId="{DD836702-A47A-47A7-B6B2-0A22E49999A3}" srcOrd="0" destOrd="0" presId="urn:microsoft.com/office/officeart/2005/8/layout/hList1"/>
    <dgm:cxn modelId="{CFC24C14-CAB6-4D5A-BE8F-5AAA1E746CDC}" type="presParOf" srcId="{85251806-C62A-43D7-BFC4-3ADC308C6040}" destId="{71CDB0B2-593F-49CA-8621-7255EED05573}" srcOrd="1" destOrd="0" presId="urn:microsoft.com/office/officeart/2005/8/layout/hList1"/>
    <dgm:cxn modelId="{052FAB36-BBD0-4F88-9E82-907BAC365EA1}" type="presParOf" srcId="{01B53F69-DF0F-4EFB-A2A2-4AE3AEA05FD6}" destId="{9BFB6151-2A71-453F-8B53-FF5F410AC282}" srcOrd="3" destOrd="0" presId="urn:microsoft.com/office/officeart/2005/8/layout/hList1"/>
    <dgm:cxn modelId="{C935AE9B-9216-4D26-A33E-B5390A2751CA}" type="presParOf" srcId="{01B53F69-DF0F-4EFB-A2A2-4AE3AEA05FD6}" destId="{B2E8A301-837C-49AA-B305-991F718F965F}" srcOrd="4" destOrd="0" presId="urn:microsoft.com/office/officeart/2005/8/layout/hList1"/>
    <dgm:cxn modelId="{DB4CE271-DA47-4C75-92E6-3214B83D8531}" type="presParOf" srcId="{B2E8A301-837C-49AA-B305-991F718F965F}" destId="{C324C624-7C13-4D8E-8008-D2BA8D56E5DB}" srcOrd="0" destOrd="0" presId="urn:microsoft.com/office/officeart/2005/8/layout/hList1"/>
    <dgm:cxn modelId="{A62F537D-F978-47BF-AB60-1326BFCA7466}" type="presParOf" srcId="{B2E8A301-837C-49AA-B305-991F718F965F}" destId="{13AA5A82-9F36-4272-9D5F-F2FB66ACB3F7}" srcOrd="1" destOrd="0" presId="urn:microsoft.com/office/officeart/2005/8/layout/hList1"/>
    <dgm:cxn modelId="{E8CAEE06-6B5A-4327-8AF3-62CB3FF52B8C}" type="presParOf" srcId="{01B53F69-DF0F-4EFB-A2A2-4AE3AEA05FD6}" destId="{79E030B0-2AB0-46BD-8028-88EF3259D54B}" srcOrd="5" destOrd="0" presId="urn:microsoft.com/office/officeart/2005/8/layout/hList1"/>
    <dgm:cxn modelId="{F7EC88DF-D373-46A8-8FDD-9C96E034349A}" type="presParOf" srcId="{01B53F69-DF0F-4EFB-A2A2-4AE3AEA05FD6}" destId="{55B7562E-D38C-43FF-9B13-39E4F300BA11}" srcOrd="6" destOrd="0" presId="urn:microsoft.com/office/officeart/2005/8/layout/hList1"/>
    <dgm:cxn modelId="{A60B6E66-1CBD-458E-BD98-ED601B219C1F}" type="presParOf" srcId="{55B7562E-D38C-43FF-9B13-39E4F300BA11}" destId="{0B2AD7F6-8453-42CC-B7D5-2C9B5475335B}" srcOrd="0" destOrd="0" presId="urn:microsoft.com/office/officeart/2005/8/layout/hList1"/>
    <dgm:cxn modelId="{96598D5A-B4BA-4192-8402-21F95A0B0DB2}"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353966"/>
          <a:ext cx="1975942" cy="5843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353966"/>
        <a:ext cx="1975942" cy="584391"/>
      </dsp:txXfrm>
    </dsp:sp>
    <dsp:sp modelId="{3F535299-1E67-445B-9625-19C1866775F6}">
      <dsp:nvSpPr>
        <dsp:cNvPr id="0" name=""/>
        <dsp:cNvSpPr/>
      </dsp:nvSpPr>
      <dsp:spPr>
        <a:xfrm>
          <a:off x="3286" y="938358"/>
          <a:ext cx="1975942" cy="38539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No verb use </a:t>
          </a:r>
          <a:r>
            <a:rPr lang="en-US" sz="1600" kern="1200" smtClean="0"/>
            <a:t>in English</a:t>
          </a:r>
          <a:r>
            <a:rPr lang="en-US" sz="1600" kern="1200" dirty="0" smtClean="0"/>
            <a:t/>
          </a:r>
          <a:br>
            <a:rPr lang="en-US" sz="1600" kern="1200" dirty="0" smtClean="0"/>
          </a:br>
          <a:r>
            <a:rPr lang="en-US" sz="1600" kern="1200" dirty="0" smtClean="0"/>
            <a:t/>
          </a:r>
          <a:br>
            <a:rPr lang="en-US" sz="1600" kern="1200" dirty="0" smtClean="0"/>
          </a:br>
          <a:r>
            <a:rPr lang="en-US" sz="1600" kern="1200" dirty="0" smtClean="0"/>
            <a:t>OR</a:t>
          </a:r>
          <a:br>
            <a:rPr lang="en-US" sz="1600" kern="1200" dirty="0" smtClean="0"/>
          </a:br>
          <a:endParaRPr lang="en-US" sz="1600" kern="1200" dirty="0"/>
        </a:p>
        <a:p>
          <a:pPr marL="171450" lvl="1" indent="-171450" algn="l" defTabSz="711200">
            <a:lnSpc>
              <a:spcPct val="90000"/>
            </a:lnSpc>
            <a:spcBef>
              <a:spcPct val="0"/>
            </a:spcBef>
            <a:spcAft>
              <a:spcPct val="15000"/>
            </a:spcAft>
            <a:buChar char="••"/>
          </a:pPr>
          <a:r>
            <a:rPr lang="en-US" sz="1600" kern="1200" dirty="0" smtClean="0"/>
            <a:t>Simple verbs used in sentence fragments (may be used inaccurately)</a:t>
          </a:r>
          <a:endParaRPr lang="en-US" sz="1600" kern="1200" dirty="0"/>
        </a:p>
      </dsp:txBody>
      <dsp:txXfrm>
        <a:off x="3286" y="938358"/>
        <a:ext cx="1975942" cy="3853980"/>
      </dsp:txXfrm>
    </dsp:sp>
    <dsp:sp modelId="{DD836702-A47A-47A7-B6B2-0A22E49999A3}">
      <dsp:nvSpPr>
        <dsp:cNvPr id="0" name=""/>
        <dsp:cNvSpPr/>
      </dsp:nvSpPr>
      <dsp:spPr>
        <a:xfrm>
          <a:off x="2255860" y="353966"/>
          <a:ext cx="1975942" cy="5843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353966"/>
        <a:ext cx="1975942" cy="584391"/>
      </dsp:txXfrm>
    </dsp:sp>
    <dsp:sp modelId="{71CDB0B2-593F-49CA-8621-7255EED05573}">
      <dsp:nvSpPr>
        <dsp:cNvPr id="0" name=""/>
        <dsp:cNvSpPr/>
      </dsp:nvSpPr>
      <dsp:spPr>
        <a:xfrm>
          <a:off x="2255860" y="938358"/>
          <a:ext cx="1975942" cy="38539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 of simple verb types (including simple present, past, and future tense as evidence of different types), negation, and infinitive verbs in mostly accurate usage</a:t>
          </a:r>
          <a:endParaRPr lang="en-US" sz="1600" kern="1200" dirty="0"/>
        </a:p>
        <a:p>
          <a:pPr marL="171450" lvl="1" indent="-171450" algn="l" defTabSz="711200">
            <a:lnSpc>
              <a:spcPct val="90000"/>
            </a:lnSpc>
            <a:spcBef>
              <a:spcPct val="0"/>
            </a:spcBef>
            <a:spcAft>
              <a:spcPct val="15000"/>
            </a:spcAft>
            <a:buChar char="••"/>
          </a:pPr>
          <a:r>
            <a:rPr lang="en-US" sz="1600" kern="1200" dirty="0" smtClean="0"/>
            <a:t>Complex verb forms (i.e. modals) may be borrowed from prompt and repeat the phrasing exactly</a:t>
          </a:r>
          <a:endParaRPr lang="en-US" sz="1600" kern="1200" dirty="0"/>
        </a:p>
      </dsp:txBody>
      <dsp:txXfrm>
        <a:off x="2255860" y="938358"/>
        <a:ext cx="1975942" cy="3853980"/>
      </dsp:txXfrm>
    </dsp:sp>
    <dsp:sp modelId="{C324C624-7C13-4D8E-8008-D2BA8D56E5DB}">
      <dsp:nvSpPr>
        <dsp:cNvPr id="0" name=""/>
        <dsp:cNvSpPr/>
      </dsp:nvSpPr>
      <dsp:spPr>
        <a:xfrm>
          <a:off x="4508435" y="353966"/>
          <a:ext cx="1975942" cy="5843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353966"/>
        <a:ext cx="1975942" cy="584391"/>
      </dsp:txXfrm>
    </dsp:sp>
    <dsp:sp modelId="{13AA5A82-9F36-4272-9D5F-F2FB66ACB3F7}">
      <dsp:nvSpPr>
        <dsp:cNvPr id="0" name=""/>
        <dsp:cNvSpPr/>
      </dsp:nvSpPr>
      <dsp:spPr>
        <a:xfrm>
          <a:off x="4508435" y="938358"/>
          <a:ext cx="1975942" cy="38539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Repetitive use (i.e., relies on some complex verb types [not necessarily the same verb word itself] such as mainly modals, past/present participles, perfect verbs, or gerunds) in phrasing</a:t>
          </a:r>
          <a:endParaRPr lang="en-US" sz="1600" kern="1200" dirty="0"/>
        </a:p>
        <a:p>
          <a:pPr marL="171450" lvl="1" indent="-171450" algn="l" defTabSz="711200">
            <a:lnSpc>
              <a:spcPct val="90000"/>
            </a:lnSpc>
            <a:spcBef>
              <a:spcPct val="0"/>
            </a:spcBef>
            <a:spcAft>
              <a:spcPct val="15000"/>
            </a:spcAft>
            <a:buChar char="••"/>
          </a:pPr>
          <a:r>
            <a:rPr lang="en-US" sz="1600" kern="1200" dirty="0" smtClean="0"/>
            <a:t>May be used accurately or inaccurately</a:t>
          </a:r>
          <a:endParaRPr lang="en-US" sz="1600" kern="1200" dirty="0"/>
        </a:p>
      </dsp:txBody>
      <dsp:txXfrm>
        <a:off x="4508435" y="938358"/>
        <a:ext cx="1975942" cy="3853980"/>
      </dsp:txXfrm>
    </dsp:sp>
    <dsp:sp modelId="{0B2AD7F6-8453-42CC-B7D5-2C9B5475335B}">
      <dsp:nvSpPr>
        <dsp:cNvPr id="0" name=""/>
        <dsp:cNvSpPr/>
      </dsp:nvSpPr>
      <dsp:spPr>
        <a:xfrm>
          <a:off x="6761010" y="353966"/>
          <a:ext cx="1975942" cy="5843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353966"/>
        <a:ext cx="1975942" cy="584391"/>
      </dsp:txXfrm>
    </dsp:sp>
    <dsp:sp modelId="{D0037327-1FBF-4921-9BC9-7DE5832048A0}">
      <dsp:nvSpPr>
        <dsp:cNvPr id="0" name=""/>
        <dsp:cNvSpPr/>
      </dsp:nvSpPr>
      <dsp:spPr>
        <a:xfrm>
          <a:off x="6761010" y="938358"/>
          <a:ext cx="1975942" cy="38539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Mostly correct use of many, varied verb types</a:t>
          </a:r>
          <a:endParaRPr lang="en-US" sz="1600" kern="1200" dirty="0"/>
        </a:p>
        <a:p>
          <a:pPr marL="171450" lvl="1" indent="-171450" algn="l" defTabSz="711200">
            <a:lnSpc>
              <a:spcPct val="90000"/>
            </a:lnSpc>
            <a:spcBef>
              <a:spcPct val="0"/>
            </a:spcBef>
            <a:spcAft>
              <a:spcPct val="15000"/>
            </a:spcAft>
            <a:buChar char="••"/>
          </a:pPr>
          <a:r>
            <a:rPr lang="en-US" sz="1600" kern="1200" dirty="0" smtClean="0"/>
            <a:t>A combination that includes evidence of correct usage of a simple and complex verb types</a:t>
          </a:r>
          <a:endParaRPr lang="en-US" sz="1600" kern="1200" dirty="0"/>
        </a:p>
      </dsp:txBody>
      <dsp:txXfrm>
        <a:off x="6761010" y="938358"/>
        <a:ext cx="1975942" cy="38539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399136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EL/K: Girl</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EL/K: Girl</a:t>
            </a:r>
          </a:p>
          <a:p>
            <a:r>
              <a:rPr lang="en-US" altLang="en-US" baseline="0" dirty="0" smtClean="0">
                <a:ea typeface="ＭＳ Ｐゴシック" panose="020B0600070205080204" pitchFamily="34" charset="-128"/>
              </a:rPr>
              <a:t>EO/P K: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Note: “using the cubes this way” is repeated from the prompt, so does not count as a gerund</a:t>
            </a: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vocabulary sophistication of explanations about a personal routine, we can identify and monitor the successive emergence, development and control of language.</a:t>
            </a:r>
          </a:p>
          <a:p>
            <a:pPr marL="0" lvl="1"/>
            <a:r>
              <a:rPr lang="en-US" altLang="en-US" sz="2200" dirty="0" smtClean="0">
                <a:ea typeface="ＭＳ Ｐゴシック" panose="020B0600070205080204" pitchFamily="34" charset="-128"/>
              </a:rPr>
              <a:t>EL/3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a:t>
            </a:r>
            <a:endParaRPr lang="en-US" altLang="en-US" sz="2200" dirty="0">
              <a:ea typeface="ＭＳ Ｐゴシック" panose="020B0600070205080204" pitchFamily="34" charset="-128"/>
            </a:endParaRP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a:t>
            </a:r>
            <a:endParaRPr lang="en-US" altLang="en-US" sz="2200" dirty="0">
              <a:ea typeface="ＭＳ Ｐゴシック" panose="020B0600070205080204" pitchFamily="34" charset="-128"/>
            </a:endParaRPr>
          </a:p>
          <a:p>
            <a:pPr marL="0" lvl="1"/>
            <a:endParaRPr lang="en-US" altLang="en-US" sz="2200" dirty="0" smtClean="0">
              <a:ea typeface="ＭＳ Ｐゴシック" panose="020B0600070205080204" pitchFamily="34" charset="-128"/>
            </a:endParaRPr>
          </a:p>
          <a:p>
            <a:pPr marL="0" lvl="1"/>
            <a:r>
              <a:rPr lang="en-US" altLang="en-US" sz="2400" baseline="0" dirty="0" smtClean="0">
                <a:ea typeface="ＭＳ Ｐゴシック" panose="020B0600070205080204" pitchFamily="34" charset="-128"/>
              </a:rPr>
              <a:t>No EL or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graders’ responses were coded at the Not Evident level</a:t>
            </a:r>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7154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EL or 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graders’ responses were coded at the Not Evident level.</a:t>
            </a: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4053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0002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Note: “should” is repeated from prompt, so does not count as a modal for our rating purposes</a:t>
            </a: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87696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Note:</a:t>
            </a:r>
            <a:r>
              <a:rPr lang="en-US" altLang="en-US" baseline="0" dirty="0" smtClean="0">
                <a:ea typeface="ＭＳ Ｐゴシック" panose="020B0600070205080204" pitchFamily="34" charset="-128"/>
              </a:rPr>
              <a:t> First use of “should” in EL response is repeated from prompt</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2462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And for the academic task…</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 ELs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graders EO/Ps</a:t>
            </a:r>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a:p>
            <a:pPr marL="0" lvl="1"/>
            <a:endParaRPr lang="en-US" altLang="en-US" sz="2200" dirty="0" smtClean="0">
              <a:ea typeface="ＭＳ Ｐゴシック" panose="020B0600070205080204" pitchFamily="34" charset="-128"/>
            </a:endParaRPr>
          </a:p>
          <a:p>
            <a:pPr marL="0" lvl="1"/>
            <a:r>
              <a:rPr lang="en-US" altLang="en-US" sz="2400" baseline="0" dirty="0" smtClean="0">
                <a:ea typeface="ＭＳ Ｐゴシック" panose="020B0600070205080204" pitchFamily="34" charset="-128"/>
              </a:rPr>
              <a:t>No EL or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graders’ responses were coded at the Not Evident level</a:t>
            </a:r>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78350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pPr marL="0" lvl="1"/>
            <a:endParaRPr lang="en-US" altLang="en-US" sz="2200" dirty="0" smtClean="0">
              <a:ea typeface="ＭＳ Ｐゴシック" panose="020B0600070205080204" pitchFamily="34" charset="-128"/>
            </a:endParaRPr>
          </a:p>
          <a:p>
            <a:pPr marL="0" lvl="1"/>
            <a:r>
              <a:rPr lang="en-US" altLang="en-US" sz="2400" baseline="0" dirty="0" smtClean="0">
                <a:ea typeface="ＭＳ Ｐゴシック" panose="020B0600070205080204" pitchFamily="34" charset="-128"/>
              </a:rPr>
              <a:t>No EL or EO/P 3</a:t>
            </a:r>
            <a:r>
              <a:rPr lang="en-US" altLang="en-US" sz="2400" baseline="30000" dirty="0" smtClean="0">
                <a:ea typeface="ＭＳ Ｐゴシック" panose="020B0600070205080204" pitchFamily="34" charset="-128"/>
              </a:rPr>
              <a:t>rd</a:t>
            </a:r>
            <a:r>
              <a:rPr lang="en-US" altLang="en-US" sz="2400" baseline="0" dirty="0" smtClean="0">
                <a:ea typeface="ＭＳ Ｐゴシック" panose="020B0600070205080204" pitchFamily="34" charset="-128"/>
              </a:rPr>
              <a:t> graders’ responses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2240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8297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a:t>
            </a:r>
            <a:r>
              <a:rPr lang="en-US" altLang="en-US" sz="2200" dirty="0" smtClean="0">
                <a:ea typeface="ＭＳ Ｐゴシック" panose="020B0600070205080204" pitchFamily="34" charset="-128"/>
              </a:rPr>
              <a:t>verb sophistication </a:t>
            </a:r>
            <a:r>
              <a:rPr lang="en-US" altLang="en-US" sz="2200" dirty="0">
                <a:ea typeface="ＭＳ Ｐゴシック" panose="020B0600070205080204" pitchFamily="34" charset="-128"/>
              </a:rPr>
              <a:t>of explanations about a personal routine, we can identify and monitor the successive emergence, development and control of language.</a:t>
            </a:r>
          </a:p>
          <a:p>
            <a:pPr marL="0" lvl="1"/>
            <a:r>
              <a:rPr lang="en-US" altLang="en-US" sz="2200" dirty="0">
                <a:ea typeface="ＭＳ Ｐゴシック" panose="020B0600070205080204" pitchFamily="34" charset="-128"/>
              </a:rPr>
              <a:t>EL kindergarteners</a:t>
            </a: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kindergarteners</a:t>
            </a: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No EO/P kindergarteners</a:t>
            </a:r>
            <a:r>
              <a:rPr lang="en-US" altLang="en-US" sz="2200" baseline="0" dirty="0" smtClean="0">
                <a:ea typeface="ＭＳ Ｐゴシック" panose="020B0600070205080204" pitchFamily="34" charset="-128"/>
              </a:rPr>
              <a:t> were coded at the Not Evident level for personal routines</a:t>
            </a:r>
            <a:endParaRPr lang="en-US" altLang="en-US" sz="2200" dirty="0" smtClean="0">
              <a:ea typeface="ＭＳ Ｐゴシック" panose="020B0600070205080204" pitchFamily="34" charset="-128"/>
            </a:endParaRPr>
          </a:p>
          <a:p>
            <a:pPr marL="0" lvl="1"/>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16345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Note: In EL example, “Using” is repeated directly from the prompt</a:t>
            </a: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91747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200" dirty="0">
                <a:ea typeface="ＭＳ Ｐゴシック" panose="020B0600070205080204" pitchFamily="34" charset="-128"/>
              </a:rPr>
              <a:t>For example, if we look at vocabulary sophistication of explanations about a personal routine, we can identify and monitor the successive emergence, development and control of language.</a:t>
            </a:r>
          </a:p>
          <a:p>
            <a:pPr marL="0" lvl="1"/>
            <a:r>
              <a:rPr lang="en-US" altLang="en-US" sz="2200" dirty="0" smtClean="0">
                <a:ea typeface="ＭＳ Ｐゴシック" panose="020B0600070205080204" pitchFamily="34" charset="-128"/>
              </a:rPr>
              <a:t>EL/5</a:t>
            </a:r>
            <a:r>
              <a:rPr lang="en-US" altLang="en-US" sz="2200" baseline="30000" dirty="0" smtClean="0">
                <a:ea typeface="ＭＳ Ｐゴシック" panose="020B0600070205080204" pitchFamily="34" charset="-128"/>
              </a:rPr>
              <a:t>th</a:t>
            </a:r>
            <a:r>
              <a:rPr lang="en-US" altLang="en-US" sz="2200" baseline="0" dirty="0" smtClean="0">
                <a:ea typeface="ＭＳ Ｐゴシック" panose="020B0600070205080204" pitchFamily="34" charset="-128"/>
              </a:rPr>
              <a:t> </a:t>
            </a:r>
            <a:r>
              <a:rPr lang="en-US" altLang="en-US" sz="2200" dirty="0" smtClean="0">
                <a:ea typeface="ＭＳ Ｐゴシック" panose="020B0600070205080204" pitchFamily="34" charset="-128"/>
              </a:rPr>
              <a:t>graders</a:t>
            </a:r>
            <a:endParaRPr lang="en-US" altLang="en-US" sz="2200" dirty="0">
              <a:ea typeface="ＭＳ Ｐゴシック" panose="020B0600070205080204" pitchFamily="34" charset="-128"/>
            </a:endParaRPr>
          </a:p>
          <a:p>
            <a:pPr marL="0" lvl="1"/>
            <a:r>
              <a:rPr lang="en-US" altLang="en-US" sz="2200" dirty="0">
                <a:ea typeface="ＭＳ Ｐゴシック" panose="020B0600070205080204" pitchFamily="34" charset="-128"/>
              </a:rPr>
              <a:t>EO/P </a:t>
            </a:r>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graders</a:t>
            </a:r>
            <a:endParaRPr lang="en-US" altLang="en-US" sz="2200" dirty="0">
              <a:ea typeface="ＭＳ Ｐゴシック" panose="020B0600070205080204" pitchFamily="34" charset="-128"/>
            </a:endParaRPr>
          </a:p>
          <a:p>
            <a:pPr marL="0" lvl="1"/>
            <a:endParaRPr lang="en-US" altLang="en-US" sz="220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EL or EO/P 5</a:t>
            </a:r>
            <a:r>
              <a:rPr lang="en-US" altLang="en-US" sz="2400" baseline="30000" dirty="0" smtClean="0">
                <a:ea typeface="ＭＳ Ｐゴシック" panose="020B0600070205080204" pitchFamily="34" charset="-128"/>
              </a:rPr>
              <a:t>th</a:t>
            </a:r>
            <a:r>
              <a:rPr lang="en-US" altLang="en-US" sz="2400" baseline="0" dirty="0" smtClean="0">
                <a:ea typeface="ＭＳ Ｐゴシック" panose="020B0600070205080204" pitchFamily="34" charset="-128"/>
              </a:rPr>
              <a:t> graders’ responses were coded at the Not Evident level.</a:t>
            </a:r>
          </a:p>
          <a:p>
            <a:pPr marL="0" lvl="1"/>
            <a:endParaRPr lang="en-US" altLang="en-US" sz="2200"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389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EL or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responses were coded at the Not Evident level.</a:t>
            </a: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7703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72940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77471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92341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And for the academic task…</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graders/ELs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graders EO/Ps</a:t>
            </a:r>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No</a:t>
            </a:r>
            <a:r>
              <a:rPr lang="en-US" altLang="en-US" baseline="0" dirty="0" smtClean="0">
                <a:ea typeface="ＭＳ Ｐゴシック" panose="020B0600070205080204" pitchFamily="34" charset="-128"/>
              </a:rPr>
              <a:t> EL or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responses were coded at the Not Evident level.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118624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a:t>
            </a:r>
            <a:r>
              <a:rPr lang="en-US" altLang="en-US" baseline="0" dirty="0" smtClean="0">
                <a:ea typeface="ＭＳ Ｐゴシック" panose="020B0600070205080204" pitchFamily="34" charset="-128"/>
              </a:rPr>
              <a:t> EL or 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graders’ responses were coded at the Not Evident level.</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87967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49012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Prompt: “Pretend you’re talking to a friend who doesn’t know how to clean his/her teeth. When</a:t>
            </a:r>
            <a:r>
              <a:rPr lang="en-US" altLang="en-US" baseline="0" dirty="0" smtClean="0">
                <a:ea typeface="ＭＳ Ｐゴシック" panose="020B0600070205080204" pitchFamily="34" charset="-128"/>
              </a:rPr>
              <a:t> you’re ready, tell him how to do it and why he should do it.”</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EL/K: Boy</a:t>
            </a:r>
          </a:p>
          <a:p>
            <a:endParaRPr lang="en-US" altLang="en-US" baseline="0"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No EO/P kindergarteners</a:t>
            </a:r>
            <a:r>
              <a:rPr lang="en-US" altLang="en-US" sz="2200" baseline="0" dirty="0" smtClean="0">
                <a:ea typeface="ＭＳ Ｐゴシック" panose="020B0600070205080204" pitchFamily="34" charset="-128"/>
              </a:rPr>
              <a:t> were coded at the Not Evident level for personal routines</a:t>
            </a:r>
            <a:endParaRPr lang="en-US" altLang="en-US" sz="2200"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92352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p>
          <a:p>
            <a:r>
              <a:rPr lang="en-US" altLang="en-US" baseline="0" dirty="0" smtClean="0">
                <a:ea typeface="ＭＳ Ｐゴシック" panose="020B0600070205080204" pitchFamily="34" charset="-128"/>
              </a:rPr>
              <a:t>EO/P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98880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EL/K: Girl</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EL/K: Boy</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EL/K: Boy</a:t>
            </a:r>
          </a:p>
          <a:p>
            <a:r>
              <a:rPr lang="en-US" altLang="en-US" baseline="0" dirty="0" smtClean="0">
                <a:ea typeface="ＭＳ Ｐゴシック" panose="020B0600070205080204" pitchFamily="34" charset="-128"/>
              </a:rPr>
              <a:t>EO/P K: Boy</a:t>
            </a:r>
          </a:p>
          <a:p>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16988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And for the academic task…</a:t>
            </a:r>
          </a:p>
          <a:p>
            <a:pPr marL="0" lvl="1"/>
            <a:r>
              <a:rPr lang="en-US" altLang="en-US" sz="2200" dirty="0" smtClean="0">
                <a:ea typeface="ＭＳ Ｐゴシック" panose="020B0600070205080204" pitchFamily="34" charset="-128"/>
              </a:rPr>
              <a:t>Kindergarten ELs</a:t>
            </a:r>
            <a:endParaRPr lang="en-US" altLang="en-US" sz="2200" dirty="0">
              <a:ea typeface="ＭＳ Ｐゴシック" panose="020B0600070205080204" pitchFamily="34" charset="-128"/>
            </a:endParaRPr>
          </a:p>
          <a:p>
            <a:pPr marL="0" lvl="1"/>
            <a:r>
              <a:rPr lang="en-US" altLang="en-US" sz="2200" dirty="0" smtClean="0">
                <a:ea typeface="ＭＳ Ｐゴシック" panose="020B0600070205080204" pitchFamily="34" charset="-128"/>
              </a:rPr>
              <a:t>Kindergarten EO/Ps</a:t>
            </a:r>
            <a:endParaRPr lang="en-US" altLang="en-US" sz="2200" dirty="0">
              <a:ea typeface="ＭＳ Ｐゴシック" panose="020B0600070205080204" pitchFamily="34" charset="-128"/>
            </a:endParaRPr>
          </a:p>
          <a:p>
            <a:endParaRPr lang="en-US" altLang="en-US"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No EO/P kindergarteners</a:t>
            </a:r>
            <a:r>
              <a:rPr lang="en-US" altLang="en-US" sz="2200" baseline="0" dirty="0" smtClean="0">
                <a:ea typeface="ＭＳ Ｐゴシック" panose="020B0600070205080204" pitchFamily="34" charset="-128"/>
              </a:rPr>
              <a:t> were coded at the Not Evident level for the academic task</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Prompt: “Pretend you’re talking to a friend who has never done this activity. When</a:t>
            </a:r>
            <a:r>
              <a:rPr lang="en-US" altLang="en-US" baseline="0" dirty="0" smtClean="0">
                <a:ea typeface="ＭＳ Ｐゴシック" panose="020B0600070205080204" pitchFamily="34" charset="-128"/>
              </a:rPr>
              <a:t> you’re ready, tell him how to do it and why using the cubes this way helps.”</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EL/K:</a:t>
            </a:r>
            <a:r>
              <a:rPr lang="en-US" altLang="en-US" baseline="0" dirty="0" smtClean="0">
                <a:ea typeface="ＭＳ Ｐゴシック" panose="020B0600070205080204" pitchFamily="34" charset="-128"/>
              </a:rPr>
              <a:t> Girl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200" dirty="0" smtClean="0">
                <a:ea typeface="ＭＳ Ｐゴシック" panose="020B0600070205080204" pitchFamily="34" charset="-128"/>
              </a:rPr>
              <a:t>No EO/P kindergarteners</a:t>
            </a:r>
            <a:r>
              <a:rPr lang="en-US" altLang="en-US" sz="2200" baseline="0" dirty="0" smtClean="0">
                <a:ea typeface="ＭＳ Ｐゴシック" panose="020B0600070205080204" pitchFamily="34" charset="-128"/>
              </a:rPr>
              <a:t> were coded at the Not Evident level for the academic task.</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EL/K: Boy</a:t>
            </a:r>
          </a:p>
          <a:p>
            <a:r>
              <a:rPr lang="en-US" altLang="en-US" baseline="0" dirty="0" smtClean="0">
                <a:ea typeface="ＭＳ Ｐゴシック" panose="020B0600070205080204" pitchFamily="34" charset="-128"/>
              </a:rPr>
              <a:t>EO/P K: Boy</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55564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29768" y="206375"/>
            <a:ext cx="8284464" cy="720725"/>
          </a:xfrm>
          <a:prstGeom prst="rect">
            <a:avLst/>
          </a:prstGeom>
        </p:spPr>
        <p:txBody>
          <a:bodyPr/>
          <a:lstStyle/>
          <a:p>
            <a:pPr marL="0" indent="0" algn="ctr" eaLnBrk="1" fontAlgn="auto" hangingPunct="1">
              <a:spcAft>
                <a:spcPts val="0"/>
              </a:spcAft>
              <a:buFont typeface="Arial" charset="0"/>
              <a:buNone/>
              <a:defRPr/>
            </a:pPr>
            <a:r>
              <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rPr>
              <a:t>Sophistication of </a:t>
            </a:r>
            <a:r>
              <a:rPr lang="en-US" sz="3600" b="1" dirty="0" smtClean="0">
                <a:solidFill>
                  <a:schemeClr val="tx1">
                    <a:lumMod val="75000"/>
                    <a:lumOff val="25000"/>
                  </a:schemeClr>
                </a:solidFill>
                <a:effectLst>
                  <a:outerShdw blurRad="38100" dist="38100" dir="2700000" algn="tl">
                    <a:srgbClr val="000000">
                      <a:alpha val="43137"/>
                    </a:srgbClr>
                  </a:outerShdw>
                </a:effectLst>
                <a:latin typeface="Helvetica"/>
                <a:cs typeface="Helvetica"/>
              </a:rPr>
              <a:t>Verb Forms</a:t>
            </a:r>
            <a:endParaRPr lang="en-US" sz="3600" b="1" dirty="0">
              <a:solidFill>
                <a:schemeClr val="tx1">
                  <a:lumMod val="75000"/>
                  <a:lumOff val="25000"/>
                </a:schemeClr>
              </a:solidFill>
              <a:effectLst>
                <a:outerShdw blurRad="38100" dist="38100" dir="2700000" algn="tl">
                  <a:srgbClr val="000000">
                    <a:alpha val="43137"/>
                  </a:srgbClr>
                </a:outerShdw>
              </a:effectLst>
              <a:latin typeface="Helvetica"/>
              <a:cs typeface="Helvetica"/>
            </a:endParaRPr>
          </a:p>
        </p:txBody>
      </p:sp>
      <p:graphicFrame>
        <p:nvGraphicFramePr>
          <p:cNvPr id="2" name="Diagram 1"/>
          <p:cNvGraphicFramePr/>
          <p:nvPr>
            <p:extLst>
              <p:ext uri="{D42A27DB-BD31-4B8C-83A1-F6EECF244321}">
                <p14:modId xmlns:p14="http://schemas.microsoft.com/office/powerpoint/2010/main" val="1601676539"/>
              </p:ext>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7506" y="6457950"/>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a:t>
            </a:r>
            <a:r>
              <a:rPr lang="en-US" dirty="0" smtClean="0">
                <a:solidFill>
                  <a:prstClr val="white"/>
                </a:solidFill>
                <a:ea typeface="ＭＳ Ｐゴシック" charset="-128"/>
              </a:rPr>
              <a:t>52-55</a:t>
            </a:r>
            <a:endParaRPr lang="en-US" dirty="0">
              <a:solidFill>
                <a:prstClr val="white"/>
              </a:solidFill>
              <a:ea typeface="ＭＳ Ｐゴシック" charset="-128"/>
            </a:endParaRPr>
          </a:p>
        </p:txBody>
      </p:sp>
    </p:spTree>
    <p:extLst>
      <p:ext uri="{BB962C8B-B14F-4D97-AF65-F5344CB8AC3E}">
        <p14:creationId xmlns:p14="http://schemas.microsoft.com/office/powerpoint/2010/main" val="2863402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animEffect transition="in" filter="fade">
                                      <p:cBhvr>
                                        <p:cTn id="7" dur="250"/>
                                        <p:tgtEl>
                                          <p:spTgt spid="2">
                                            <p:graphicEl>
                                              <a:dgm id="{E2451735-DBD8-4154-AB69-F371E92FE9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F535299-1E67-445B-9625-19C1866775F6}"/>
                                            </p:graphicEl>
                                          </p:spTgt>
                                        </p:tgtEl>
                                        <p:attrNameLst>
                                          <p:attrName>style.visibility</p:attrName>
                                        </p:attrNameLst>
                                      </p:cBhvr>
                                      <p:to>
                                        <p:strVal val="visible"/>
                                      </p:to>
                                    </p:set>
                                    <p:animEffect transition="in" filter="fade">
                                      <p:cBhvr>
                                        <p:cTn id="12" dur="250"/>
                                        <p:tgtEl>
                                          <p:spTgt spid="2">
                                            <p:graphicEl>
                                              <a:dgm id="{3F535299-1E67-445B-9625-19C1866775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D836702-A47A-47A7-B6B2-0A22E49999A3}"/>
                                            </p:graphicEl>
                                          </p:spTgt>
                                        </p:tgtEl>
                                        <p:attrNameLst>
                                          <p:attrName>style.visibility</p:attrName>
                                        </p:attrNameLst>
                                      </p:cBhvr>
                                      <p:to>
                                        <p:strVal val="visible"/>
                                      </p:to>
                                    </p:set>
                                    <p:animEffect transition="in" filter="fade">
                                      <p:cBhvr>
                                        <p:cTn id="17" dur="250"/>
                                        <p:tgtEl>
                                          <p:spTgt spid="2">
                                            <p:graphicEl>
                                              <a:dgm id="{DD836702-A47A-47A7-B6B2-0A22E49999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1CDB0B2-593F-49CA-8621-7255EED05573}"/>
                                            </p:graphicEl>
                                          </p:spTgt>
                                        </p:tgtEl>
                                        <p:attrNameLst>
                                          <p:attrName>style.visibility</p:attrName>
                                        </p:attrNameLst>
                                      </p:cBhvr>
                                      <p:to>
                                        <p:strVal val="visible"/>
                                      </p:to>
                                    </p:set>
                                    <p:animEffect transition="in" filter="fade">
                                      <p:cBhvr>
                                        <p:cTn id="22" dur="250"/>
                                        <p:tgtEl>
                                          <p:spTgt spid="2">
                                            <p:graphicEl>
                                              <a:dgm id="{71CDB0B2-593F-49CA-8621-7255EED0557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C324C624-7C13-4D8E-8008-D2BA8D56E5DB}"/>
                                            </p:graphicEl>
                                          </p:spTgt>
                                        </p:tgtEl>
                                        <p:attrNameLst>
                                          <p:attrName>style.visibility</p:attrName>
                                        </p:attrNameLst>
                                      </p:cBhvr>
                                      <p:to>
                                        <p:strVal val="visible"/>
                                      </p:to>
                                    </p:set>
                                    <p:animEffect transition="in" filter="fade">
                                      <p:cBhvr>
                                        <p:cTn id="27" dur="250"/>
                                        <p:tgtEl>
                                          <p:spTgt spid="2">
                                            <p:graphicEl>
                                              <a:dgm id="{C324C624-7C13-4D8E-8008-D2BA8D56E5D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3AA5A82-9F36-4272-9D5F-F2FB66ACB3F7}"/>
                                            </p:graphicEl>
                                          </p:spTgt>
                                        </p:tgtEl>
                                        <p:attrNameLst>
                                          <p:attrName>style.visibility</p:attrName>
                                        </p:attrNameLst>
                                      </p:cBhvr>
                                      <p:to>
                                        <p:strVal val="visible"/>
                                      </p:to>
                                    </p:set>
                                    <p:animEffect transition="in" filter="fade">
                                      <p:cBhvr>
                                        <p:cTn id="32" dur="250"/>
                                        <p:tgtEl>
                                          <p:spTgt spid="2">
                                            <p:graphicEl>
                                              <a:dgm id="{13AA5A82-9F36-4272-9D5F-F2FB66ACB3F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0B2AD7F6-8453-42CC-B7D5-2C9B5475335B}"/>
                                            </p:graphicEl>
                                          </p:spTgt>
                                        </p:tgtEl>
                                        <p:attrNameLst>
                                          <p:attrName>style.visibility</p:attrName>
                                        </p:attrNameLst>
                                      </p:cBhvr>
                                      <p:to>
                                        <p:strVal val="visible"/>
                                      </p:to>
                                    </p:set>
                                    <p:animEffect transition="in" filter="fade">
                                      <p:cBhvr>
                                        <p:cTn id="37" dur="250"/>
                                        <p:tgtEl>
                                          <p:spTgt spid="2">
                                            <p:graphicEl>
                                              <a:dgm id="{0B2AD7F6-8453-42CC-B7D5-2C9B5475335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D0037327-1FBF-4921-9BC9-7DE5832048A0}"/>
                                            </p:graphicEl>
                                          </p:spTgt>
                                        </p:tgtEl>
                                        <p:attrNameLst>
                                          <p:attrName>style.visibility</p:attrName>
                                        </p:attrNameLst>
                                      </p:cBhvr>
                                      <p:to>
                                        <p:strVal val="visible"/>
                                      </p:to>
                                    </p:set>
                                    <p:animEffect transition="in" filter="fade">
                                      <p:cBhvr>
                                        <p:cTn id="42" dur="250"/>
                                        <p:tgtEl>
                                          <p:spTgt spid="2">
                                            <p:graphicEl>
                                              <a:dgm id="{D0037327-1FBF-4921-9BC9-7DE5832048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67891" y="1372089"/>
            <a:ext cx="6065094" cy="3454887"/>
          </a:xfrm>
          <a:prstGeom prst="wedgeRoundRectCallout">
            <a:avLst>
              <a:gd name="adj1" fmla="val -9637"/>
              <a:gd name="adj2" fmla="val 6626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dirty="0">
                <a:solidFill>
                  <a:prstClr val="black"/>
                </a:solidFill>
                <a:latin typeface="Calibri" pitchFamily="34" charset="0"/>
              </a:rPr>
              <a:t> </a:t>
            </a:r>
            <a:r>
              <a:rPr lang="en-US" altLang="en-US" sz="1600" u="sng" dirty="0" smtClean="0">
                <a:solidFill>
                  <a:prstClr val="black"/>
                </a:solidFill>
                <a:latin typeface="Calibri" pitchFamily="34" charset="0"/>
              </a:rPr>
              <a:t>Developing </a:t>
            </a:r>
            <a:r>
              <a:rPr lang="en-US" altLang="en-US" sz="1600" u="sng" dirty="0">
                <a:solidFill>
                  <a:prstClr val="black"/>
                </a:solidFill>
                <a:latin typeface="Calibri" pitchFamily="34" charset="0"/>
              </a:rPr>
              <a:t>Verb Sophistication (EL)</a:t>
            </a:r>
            <a:r>
              <a:rPr lang="en-US" altLang="en-US" sz="1600" dirty="0">
                <a:solidFill>
                  <a:prstClr val="black"/>
                </a:solidFill>
                <a:latin typeface="Calibri" pitchFamily="34" charset="0"/>
              </a:rPr>
              <a:t>:</a:t>
            </a:r>
          </a:p>
          <a:p>
            <a:pPr eaLnBrk="1" hangingPunct="1">
              <a:defRPr/>
            </a:pPr>
            <a:endParaRPr lang="en-US" altLang="en-US" sz="1600" dirty="0">
              <a:solidFill>
                <a:prstClr val="black"/>
              </a:solidFill>
              <a:latin typeface="Calibri" pitchFamily="34" charset="0"/>
            </a:endParaRPr>
          </a:p>
          <a:p>
            <a:pPr eaLnBrk="1" hangingPunct="1">
              <a:defRPr/>
            </a:pPr>
            <a:r>
              <a:rPr lang="en-US" sz="1600" i="1" dirty="0" smtClean="0">
                <a:solidFill>
                  <a:prstClr val="black"/>
                </a:solidFill>
                <a:latin typeface="Calibri" panose="020F0502020204030204" pitchFamily="34" charset="0"/>
              </a:rPr>
              <a:t>So </a:t>
            </a:r>
            <a:r>
              <a:rPr lang="en-US" sz="1600" i="1" dirty="0">
                <a:solidFill>
                  <a:prstClr val="black"/>
                </a:solidFill>
                <a:latin typeface="Calibri" panose="020F0502020204030204" pitchFamily="34" charset="0"/>
              </a:rPr>
              <a:t>you </a:t>
            </a:r>
            <a:r>
              <a:rPr lang="en-US" sz="1600" b="1" i="1" u="sng" dirty="0">
                <a:solidFill>
                  <a:prstClr val="black"/>
                </a:solidFill>
                <a:latin typeface="Calibri" panose="020F0502020204030204" pitchFamily="34" charset="0"/>
              </a:rPr>
              <a:t>can</a:t>
            </a:r>
            <a:r>
              <a:rPr lang="en-US" sz="1600" i="1" dirty="0">
                <a:solidFill>
                  <a:prstClr val="black"/>
                </a:solidFill>
                <a:latin typeface="Calibri" panose="020F0502020204030204" pitchFamily="34" charset="0"/>
              </a:rPr>
              <a:t> learn and count. To learn and count when you grow, you </a:t>
            </a:r>
            <a:r>
              <a:rPr lang="en-US" sz="1600" b="1" i="1" u="sng" dirty="0">
                <a:solidFill>
                  <a:prstClr val="black"/>
                </a:solidFill>
                <a:latin typeface="Calibri" panose="020F0502020204030204" pitchFamily="34" charset="0"/>
              </a:rPr>
              <a:t>could</a:t>
            </a:r>
            <a:r>
              <a:rPr lang="en-US" sz="1600" i="1" dirty="0">
                <a:solidFill>
                  <a:prstClr val="black"/>
                </a:solidFill>
                <a:latin typeface="Calibri" panose="020F0502020204030204" pitchFamily="34" charset="0"/>
              </a:rPr>
              <a:t> count and learn</a:t>
            </a:r>
            <a:r>
              <a:rPr lang="en-US" sz="1600" dirty="0">
                <a:solidFill>
                  <a:prstClr val="black"/>
                </a:solidFill>
                <a:latin typeface="Calibri" panose="020F0502020204030204" pitchFamily="34" charset="0"/>
              </a:rPr>
              <a:t>. </a:t>
            </a:r>
            <a:endParaRPr lang="en-US" sz="1600" dirty="0" smtClean="0">
              <a:solidFill>
                <a:prstClr val="black"/>
              </a:solidFill>
              <a:latin typeface="Calibri" panose="020F0502020204030204" pitchFamily="34" charset="0"/>
            </a:endParaRPr>
          </a:p>
          <a:p>
            <a:pPr eaLnBrk="1" hangingPunct="1">
              <a:defRPr/>
            </a:pPr>
            <a:r>
              <a:rPr lang="en-US" sz="1600" dirty="0" smtClean="0">
                <a:solidFill>
                  <a:prstClr val="black"/>
                </a:solidFill>
                <a:latin typeface="Calibri" panose="020F0502020204030204" pitchFamily="34" charset="0"/>
              </a:rPr>
              <a:t>[Anything </a:t>
            </a:r>
            <a:r>
              <a:rPr lang="en-US" sz="1600" dirty="0">
                <a:solidFill>
                  <a:prstClr val="black"/>
                </a:solidFill>
                <a:latin typeface="Calibri" panose="020F0502020204030204" pitchFamily="34" charset="0"/>
              </a:rPr>
              <a:t>else?] </a:t>
            </a:r>
            <a:endParaRPr lang="en-US" sz="1600" dirty="0" smtClean="0">
              <a:solidFill>
                <a:prstClr val="black"/>
              </a:solidFill>
              <a:latin typeface="Calibri" panose="020F0502020204030204" pitchFamily="34" charset="0"/>
            </a:endParaRPr>
          </a:p>
          <a:p>
            <a:pPr eaLnBrk="1" hangingPunct="1">
              <a:defRPr/>
            </a:pPr>
            <a:r>
              <a:rPr lang="en-US" sz="1600" i="1" dirty="0" smtClean="0">
                <a:solidFill>
                  <a:prstClr val="black"/>
                </a:solidFill>
                <a:latin typeface="Calibri" panose="020F0502020204030204" pitchFamily="34" charset="0"/>
              </a:rPr>
              <a:t>And </a:t>
            </a:r>
            <a:r>
              <a:rPr lang="en-US" sz="1600" i="1" dirty="0">
                <a:solidFill>
                  <a:prstClr val="black"/>
                </a:solidFill>
                <a:latin typeface="Calibri" panose="020F0502020204030204" pitchFamily="34" charset="0"/>
              </a:rPr>
              <a:t>so you </a:t>
            </a:r>
            <a:r>
              <a:rPr lang="en-US" sz="1600" b="1" i="1" u="sng" dirty="0">
                <a:solidFill>
                  <a:prstClr val="black"/>
                </a:solidFill>
                <a:latin typeface="Calibri" panose="020F0502020204030204" pitchFamily="34" charset="0"/>
              </a:rPr>
              <a:t>could</a:t>
            </a:r>
            <a:r>
              <a:rPr lang="en-US" sz="1600" i="1" dirty="0">
                <a:solidFill>
                  <a:prstClr val="black"/>
                </a:solidFill>
                <a:latin typeface="Calibri" panose="020F0502020204030204" pitchFamily="34" charset="0"/>
              </a:rPr>
              <a:t> get to the number two thousand. And to learn about all the numbers. And to show your mom and your dad and your brother or your uncles. And your grannies. Whoever you show them. </a:t>
            </a:r>
            <a:endParaRPr lang="en-US" sz="1600" i="1" dirty="0" smtClean="0">
              <a:solidFill>
                <a:prstClr val="black"/>
              </a:solidFill>
              <a:latin typeface="Calibri" panose="020F0502020204030204" pitchFamily="34" charset="0"/>
            </a:endParaRPr>
          </a:p>
          <a:p>
            <a:pPr eaLnBrk="1" hangingPunct="1">
              <a:defRPr/>
            </a:pPr>
            <a:endParaRPr lang="en-US" altLang="en-US" sz="1600" i="1" dirty="0">
              <a:solidFill>
                <a:srgbClr val="FFFFFF"/>
              </a:solidFill>
              <a:latin typeface="Calibri" panose="020F0502020204030204" pitchFamily="34" charset="0"/>
            </a:endParaRPr>
          </a:p>
          <a:p>
            <a:pPr eaLnBrk="1" hangingPunct="1">
              <a:buFont typeface="Arial" pitchFamily="34" charset="0"/>
              <a:buChar char="•"/>
              <a:defRPr/>
            </a:pPr>
            <a:r>
              <a:rPr lang="en-US" altLang="en-US" sz="1600" dirty="0">
                <a:solidFill>
                  <a:prstClr val="black"/>
                </a:solidFill>
                <a:latin typeface="Calibri" pitchFamily="34" charset="0"/>
              </a:rPr>
              <a:t> </a:t>
            </a:r>
            <a:r>
              <a:rPr lang="en-US" sz="1600" dirty="0">
                <a:solidFill>
                  <a:prstClr val="black"/>
                </a:solidFill>
                <a:latin typeface="Calibri" pitchFamily="34" charset="0"/>
              </a:rPr>
              <a:t>Repetitive use of </a:t>
            </a:r>
            <a:r>
              <a:rPr lang="en-US" sz="1600" b="1" u="sng" dirty="0">
                <a:solidFill>
                  <a:prstClr val="black"/>
                </a:solidFill>
                <a:latin typeface="Calibri" pitchFamily="34" charset="0"/>
              </a:rPr>
              <a:t>modals</a:t>
            </a:r>
            <a:r>
              <a:rPr lang="en-US" sz="1600" dirty="0">
                <a:solidFill>
                  <a:prstClr val="black"/>
                </a:solidFill>
                <a:latin typeface="Calibri" pitchFamily="34" charset="0"/>
              </a:rPr>
              <a:t> in addition to simple verbs</a:t>
            </a:r>
            <a:endParaRPr lang="en-US" sz="1600" b="1" i="1" dirty="0">
              <a:solidFill>
                <a:prstClr val="black"/>
              </a:solidFill>
              <a:latin typeface="Calibri" panose="020F0502020204030204" pitchFamily="34" charset="0"/>
            </a:endParaRPr>
          </a:p>
          <a:p>
            <a:pPr eaLnBrk="1" hangingPunct="1">
              <a:buFont typeface="Arial" pitchFamily="34" charset="0"/>
              <a:buChar char="•"/>
              <a:defRPr/>
            </a:pPr>
            <a:endParaRPr lang="en-US" altLang="en-US" sz="1600" dirty="0">
              <a:solidFill>
                <a:prstClr val="black"/>
              </a:solidFill>
              <a:latin typeface="Calibri" pitchFamily="34" charset="0"/>
            </a:endParaRPr>
          </a:p>
        </p:txBody>
      </p:sp>
      <p:sp>
        <p:nvSpPr>
          <p:cNvPr id="15" name="Rectangle 3"/>
          <p:cNvSpPr>
            <a:spLocks noChangeArrowheads="1"/>
          </p:cNvSpPr>
          <p:nvPr/>
        </p:nvSpPr>
        <p:spPr bwMode="auto">
          <a:xfrm>
            <a:off x="868680" y="2569464"/>
            <a:ext cx="7589524"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6" name="Rounded Rectangular Callout 15"/>
          <p:cNvSpPr>
            <a:spLocks noChangeArrowheads="1"/>
          </p:cNvSpPr>
          <p:nvPr/>
        </p:nvSpPr>
        <p:spPr bwMode="auto">
          <a:xfrm>
            <a:off x="2787163" y="1053737"/>
            <a:ext cx="6295877" cy="3866958"/>
          </a:xfrm>
          <a:prstGeom prst="wedgeRoundRectCallout">
            <a:avLst>
              <a:gd name="adj1" fmla="val -5283"/>
              <a:gd name="adj2" fmla="val 6151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Developing </a:t>
            </a:r>
            <a:r>
              <a:rPr lang="en-US" altLang="en-US" sz="1600" u="sng" dirty="0">
                <a:solidFill>
                  <a:prstClr val="black"/>
                </a:solidFill>
                <a:latin typeface="Calibri" pitchFamily="34" charset="0"/>
              </a:rPr>
              <a:t>Verb Sophistication (EO/P</a:t>
            </a:r>
            <a:r>
              <a:rPr lang="en-US" altLang="en-US" sz="1600" u="sng" dirty="0" smtClean="0">
                <a:solidFill>
                  <a:prstClr val="black"/>
                </a:solidFill>
                <a:latin typeface="Calibri" pitchFamily="34" charset="0"/>
              </a:rPr>
              <a:t>)</a:t>
            </a:r>
            <a:r>
              <a:rPr lang="en-US" altLang="en-US" sz="1600" dirty="0" smtClean="0">
                <a:solidFill>
                  <a:prstClr val="black"/>
                </a:solidFill>
                <a:latin typeface="Calibri" pitchFamily="34" charset="0"/>
              </a:rPr>
              <a:t>:</a:t>
            </a:r>
            <a:endParaRPr lang="en-US" altLang="en-US" sz="1600" i="1" dirty="0" smtClean="0">
              <a:solidFill>
                <a:srgbClr val="FFFFFF"/>
              </a:solidFill>
              <a:latin typeface="Calibri" pitchFamily="34" charset="0"/>
            </a:endParaRPr>
          </a:p>
          <a:p>
            <a:pPr eaLnBrk="1" hangingPunct="1">
              <a:defRPr/>
            </a:pPr>
            <a:endParaRPr lang="en-US" sz="1600" i="1" dirty="0" smtClean="0">
              <a:solidFill>
                <a:srgbClr val="000000"/>
              </a:solidFill>
              <a:latin typeface="Calibri"/>
              <a:ea typeface="Lucida Grande"/>
              <a:cs typeface="Lucida Grande"/>
            </a:endParaRPr>
          </a:p>
          <a:p>
            <a:pPr eaLnBrk="1" hangingPunct="1">
              <a:defRPr/>
            </a:pPr>
            <a:r>
              <a:rPr lang="en-US" sz="1500" i="1" dirty="0" smtClean="0">
                <a:solidFill>
                  <a:srgbClr val="000000"/>
                </a:solidFill>
                <a:latin typeface="Calibri"/>
                <a:ea typeface="Lucida Grande"/>
                <a:cs typeface="Lucida Grande"/>
              </a:rPr>
              <a:t>Be </a:t>
            </a:r>
            <a:r>
              <a:rPr lang="en-US" sz="1500" i="1" dirty="0">
                <a:solidFill>
                  <a:srgbClr val="000000"/>
                </a:solidFill>
                <a:latin typeface="Calibri"/>
                <a:ea typeface="Lucida Grande"/>
                <a:cs typeface="Lucida Grande"/>
              </a:rPr>
              <a:t>very gentle with cubes. There's little squares of cubes in the middle. And then also, there's a lump up. So we </a:t>
            </a:r>
            <a:r>
              <a:rPr lang="en-US" sz="1500" b="1" i="1" u="sng" dirty="0">
                <a:solidFill>
                  <a:srgbClr val="000000"/>
                </a:solidFill>
                <a:latin typeface="Calibri"/>
                <a:ea typeface="Lucida Grande"/>
                <a:cs typeface="Lucida Grande"/>
              </a:rPr>
              <a:t>can</a:t>
            </a:r>
            <a:r>
              <a:rPr lang="en-US" sz="1500" i="1" dirty="0">
                <a:solidFill>
                  <a:srgbClr val="000000"/>
                </a:solidFill>
                <a:latin typeface="Calibri"/>
                <a:ea typeface="Lucida Grande"/>
                <a:cs typeface="Lucida Grande"/>
              </a:rPr>
              <a:t> make them stack on top. And there's no bottom to cover </a:t>
            </a:r>
            <a:r>
              <a:rPr lang="en-US" sz="1500" i="1" dirty="0" smtClean="0">
                <a:solidFill>
                  <a:srgbClr val="000000"/>
                </a:solidFill>
                <a:latin typeface="Calibri"/>
                <a:ea typeface="Lucida Grande"/>
                <a:cs typeface="Lucida Grande"/>
              </a:rPr>
              <a:t>’cause </a:t>
            </a:r>
            <a:r>
              <a:rPr lang="en-US" sz="1500" i="1" dirty="0">
                <a:solidFill>
                  <a:srgbClr val="000000"/>
                </a:solidFill>
                <a:latin typeface="Calibri"/>
                <a:ea typeface="Lucida Grande"/>
                <a:cs typeface="Lucida Grande"/>
              </a:rPr>
              <a:t>we stack them. We put the fat part on top. We </a:t>
            </a:r>
            <a:r>
              <a:rPr lang="en-US" sz="1500" b="1" i="1" u="sng" dirty="0">
                <a:solidFill>
                  <a:srgbClr val="000000"/>
                </a:solidFill>
                <a:latin typeface="Calibri"/>
                <a:ea typeface="Lucida Grande"/>
                <a:cs typeface="Lucida Grande"/>
              </a:rPr>
              <a:t>can</a:t>
            </a:r>
            <a:r>
              <a:rPr lang="en-US" sz="1500" i="1" dirty="0">
                <a:solidFill>
                  <a:srgbClr val="000000"/>
                </a:solidFill>
                <a:latin typeface="Calibri"/>
                <a:ea typeface="Lucida Grande"/>
                <a:cs typeface="Lucida Grande"/>
              </a:rPr>
              <a:t> put six on or seven or eight or nine. But I have six blue cubes that are plastic. Only blue. This is how you use cubes. </a:t>
            </a:r>
            <a:endParaRPr lang="en-US" sz="1500" i="1" dirty="0" smtClean="0">
              <a:solidFill>
                <a:srgbClr val="000000"/>
              </a:solidFill>
              <a:latin typeface="Calibri"/>
              <a:ea typeface="Lucida Grande"/>
              <a:cs typeface="Lucida Grande"/>
            </a:endParaRPr>
          </a:p>
          <a:p>
            <a:pPr eaLnBrk="1" hangingPunct="1">
              <a:defRPr/>
            </a:pPr>
            <a:r>
              <a:rPr lang="en-US" sz="1500" dirty="0" smtClean="0">
                <a:solidFill>
                  <a:srgbClr val="000000"/>
                </a:solidFill>
                <a:latin typeface="Calibri"/>
                <a:ea typeface="Lucida Grande"/>
                <a:cs typeface="Lucida Grande"/>
              </a:rPr>
              <a:t>[And </a:t>
            </a:r>
            <a:r>
              <a:rPr lang="en-US" sz="1500" dirty="0">
                <a:solidFill>
                  <a:srgbClr val="000000"/>
                </a:solidFill>
                <a:latin typeface="Calibri"/>
                <a:ea typeface="Lucida Grande"/>
                <a:cs typeface="Lucida Grande"/>
              </a:rPr>
              <a:t>can you tell her why this way helps?] </a:t>
            </a:r>
            <a:endParaRPr lang="en-US" sz="1500" dirty="0" smtClean="0">
              <a:solidFill>
                <a:srgbClr val="000000"/>
              </a:solidFill>
              <a:latin typeface="Calibri"/>
              <a:ea typeface="Lucida Grande"/>
              <a:cs typeface="Lucida Grande"/>
            </a:endParaRPr>
          </a:p>
          <a:p>
            <a:pPr eaLnBrk="1" hangingPunct="1">
              <a:defRPr/>
            </a:pPr>
            <a:r>
              <a:rPr lang="en-US" sz="1500" i="1" dirty="0" smtClean="0">
                <a:solidFill>
                  <a:srgbClr val="000000"/>
                </a:solidFill>
                <a:latin typeface="Calibri"/>
                <a:ea typeface="Lucida Grande"/>
                <a:cs typeface="Lucida Grande"/>
              </a:rPr>
              <a:t>Why </a:t>
            </a:r>
            <a:r>
              <a:rPr lang="en-US" sz="1500" i="1" dirty="0">
                <a:solidFill>
                  <a:srgbClr val="000000"/>
                </a:solidFill>
                <a:latin typeface="Calibri"/>
                <a:ea typeface="Lucida Grande"/>
                <a:cs typeface="Lucida Grande"/>
              </a:rPr>
              <a:t>this way helps is because they help you learn and guess numbers. If you just take two at a time, it will make four. One, two! And if you put them together, it will be two </a:t>
            </a:r>
            <a:r>
              <a:rPr lang="en-US" sz="1500" i="1" dirty="0" err="1">
                <a:solidFill>
                  <a:srgbClr val="000000"/>
                </a:solidFill>
                <a:latin typeface="Calibri"/>
                <a:ea typeface="Lucida Grande"/>
                <a:cs typeface="Lucida Grande"/>
              </a:rPr>
              <a:t>Unifix</a:t>
            </a:r>
            <a:r>
              <a:rPr lang="en-US" sz="1500" i="1" dirty="0">
                <a:solidFill>
                  <a:srgbClr val="000000"/>
                </a:solidFill>
                <a:latin typeface="Calibri"/>
                <a:ea typeface="Lucida Grande"/>
                <a:cs typeface="Lucida Grande"/>
              </a:rPr>
              <a:t> cubes. And if we put two more, it will be six. Two plus two plus two is six. </a:t>
            </a:r>
            <a:endParaRPr lang="en-US" sz="1500" i="1" dirty="0" smtClean="0">
              <a:solidFill>
                <a:srgbClr val="000000"/>
              </a:solidFill>
              <a:latin typeface="Calibri"/>
              <a:ea typeface="Lucida Grande"/>
              <a:cs typeface="Lucida Grande"/>
            </a:endParaRPr>
          </a:p>
          <a:p>
            <a:pPr eaLnBrk="1" hangingPunct="1">
              <a:defRPr/>
            </a:pPr>
            <a:r>
              <a:rPr lang="en-US" sz="1500" dirty="0" smtClean="0">
                <a:solidFill>
                  <a:srgbClr val="000000"/>
                </a:solidFill>
                <a:latin typeface="Calibri"/>
                <a:ea typeface="Lucida Grande"/>
                <a:cs typeface="Lucida Grande"/>
              </a:rPr>
              <a:t>[Anything </a:t>
            </a:r>
            <a:r>
              <a:rPr lang="en-US" sz="1500" dirty="0">
                <a:solidFill>
                  <a:srgbClr val="000000"/>
                </a:solidFill>
                <a:latin typeface="Calibri"/>
                <a:ea typeface="Lucida Grande"/>
                <a:cs typeface="Lucida Grande"/>
              </a:rPr>
              <a:t>else?] </a:t>
            </a:r>
            <a:endParaRPr lang="en-US" sz="1500" dirty="0" smtClean="0">
              <a:solidFill>
                <a:srgbClr val="000000"/>
              </a:solidFill>
              <a:latin typeface="Calibri"/>
              <a:ea typeface="Lucida Grande"/>
              <a:cs typeface="Lucida Grande"/>
            </a:endParaRPr>
          </a:p>
          <a:p>
            <a:pPr eaLnBrk="1" hangingPunct="1">
              <a:defRPr/>
            </a:pPr>
            <a:r>
              <a:rPr lang="en-US" sz="1500" i="1" dirty="0" smtClean="0">
                <a:solidFill>
                  <a:srgbClr val="000000"/>
                </a:solidFill>
                <a:latin typeface="Calibri"/>
                <a:ea typeface="Lucida Grande"/>
                <a:cs typeface="Lucida Grande"/>
              </a:rPr>
              <a:t>Also </a:t>
            </a:r>
            <a:r>
              <a:rPr lang="en-US" sz="1500" i="1" dirty="0">
                <a:solidFill>
                  <a:srgbClr val="000000"/>
                </a:solidFill>
                <a:latin typeface="Calibri"/>
                <a:ea typeface="Lucida Grande"/>
                <a:cs typeface="Lucida Grande"/>
              </a:rPr>
              <a:t>there's erasers</a:t>
            </a:r>
            <a:r>
              <a:rPr lang="en-US" sz="1500" i="1" dirty="0" smtClean="0">
                <a:solidFill>
                  <a:srgbClr val="000000"/>
                </a:solidFill>
                <a:latin typeface="Calibri"/>
                <a:ea typeface="Lucida Grande"/>
                <a:cs typeface="Lucida Grande"/>
              </a:rPr>
              <a:t>.</a:t>
            </a:r>
          </a:p>
          <a:p>
            <a:pPr eaLnBrk="1" hangingPunct="1">
              <a:defRPr/>
            </a:pPr>
            <a:endParaRPr lang="en-US" altLang="en-US" sz="1400" i="1" dirty="0">
              <a:solidFill>
                <a:srgbClr val="FFFFFF"/>
              </a:solidFill>
            </a:endParaRPr>
          </a:p>
          <a:p>
            <a:pPr eaLnBrk="1" hangingPunct="1">
              <a:buFont typeface="Arial" pitchFamily="34" charset="0"/>
              <a:buChar char="•"/>
              <a:defRPr/>
            </a:pPr>
            <a:r>
              <a:rPr lang="en-US" altLang="en-US" sz="1600" dirty="0">
                <a:solidFill>
                  <a:prstClr val="black"/>
                </a:solidFill>
                <a:latin typeface="Calibri" pitchFamily="34" charset="0"/>
              </a:rPr>
              <a:t> </a:t>
            </a:r>
            <a:r>
              <a:rPr lang="en-US" sz="1600" dirty="0">
                <a:solidFill>
                  <a:prstClr val="black"/>
                </a:solidFill>
                <a:latin typeface="Calibri" pitchFamily="34" charset="0"/>
              </a:rPr>
              <a:t>Repetitive use of </a:t>
            </a:r>
            <a:r>
              <a:rPr lang="en-US" sz="1600" b="1" u="sng" dirty="0">
                <a:solidFill>
                  <a:prstClr val="black"/>
                </a:solidFill>
                <a:latin typeface="Calibri" pitchFamily="34" charset="0"/>
              </a:rPr>
              <a:t>modals</a:t>
            </a:r>
            <a:r>
              <a:rPr lang="en-US" sz="1600" dirty="0">
                <a:solidFill>
                  <a:prstClr val="black"/>
                </a:solidFill>
                <a:latin typeface="Calibri" pitchFamily="34" charset="0"/>
              </a:rPr>
              <a:t> in addition to simple </a:t>
            </a:r>
            <a:r>
              <a:rPr lang="en-US" sz="1600" dirty="0" smtClean="0">
                <a:solidFill>
                  <a:prstClr val="black"/>
                </a:solidFill>
                <a:latin typeface="Calibri" pitchFamily="34" charset="0"/>
              </a:rPr>
              <a:t>verbs</a:t>
            </a:r>
            <a:endParaRPr lang="en-US" sz="1600" b="1" i="1" dirty="0">
              <a:solidFill>
                <a:prstClr val="black"/>
              </a:solidFill>
            </a:endParaRPr>
          </a:p>
        </p:txBody>
      </p:sp>
    </p:spTree>
    <p:extLst>
      <p:ext uri="{BB962C8B-B14F-4D97-AF65-F5344CB8AC3E}">
        <p14:creationId xmlns:p14="http://schemas.microsoft.com/office/powerpoint/2010/main" val="4482994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699237" y="1485900"/>
            <a:ext cx="6287911" cy="3434795"/>
          </a:xfrm>
          <a:prstGeom prst="wedgeRoundRectCallout">
            <a:avLst>
              <a:gd name="adj1" fmla="val 17956"/>
              <a:gd name="adj2" fmla="val 6406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You do it </a:t>
            </a:r>
            <a:r>
              <a:rPr lang="en-US" sz="1600" i="1" dirty="0" smtClean="0">
                <a:solidFill>
                  <a:srgbClr val="000000"/>
                </a:solidFill>
                <a:latin typeface="Calibri"/>
                <a:ea typeface="Lucida Grande"/>
                <a:cs typeface="Lucida Grande"/>
              </a:rPr>
              <a:t>because so </a:t>
            </a:r>
            <a:r>
              <a:rPr lang="en-US" sz="1600" i="1" dirty="0">
                <a:solidFill>
                  <a:srgbClr val="000000"/>
                </a:solidFill>
                <a:latin typeface="Calibri"/>
                <a:ea typeface="Lucida Grande"/>
                <a:cs typeface="Lucida Grande"/>
              </a:rPr>
              <a:t>it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help you find out how many there are in all and so you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learn more of the numbers.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[And </a:t>
            </a:r>
            <a:r>
              <a:rPr lang="en-US" sz="1600" dirty="0">
                <a:solidFill>
                  <a:srgbClr val="000000"/>
                </a:solidFill>
                <a:latin typeface="Calibri"/>
                <a:ea typeface="Lucida Grande"/>
                <a:cs typeface="Lucida Grande"/>
              </a:rPr>
              <a:t>can you tell her how to find out how many there are?] </a:t>
            </a:r>
            <a:endParaRPr lang="en-US" sz="1600"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How </a:t>
            </a:r>
            <a:r>
              <a:rPr lang="en-US" sz="1600" i="1" dirty="0">
                <a:solidFill>
                  <a:srgbClr val="000000"/>
                </a:solidFill>
                <a:latin typeface="Calibri"/>
                <a:ea typeface="Lucida Grande"/>
                <a:cs typeface="Lucida Grande"/>
              </a:rPr>
              <a:t>many there are in all? There's six. There are in all. </a:t>
            </a:r>
            <a:r>
              <a:rPr lang="en-US" sz="1600" i="1" dirty="0" smtClean="0">
                <a:solidFill>
                  <a:srgbClr val="000000"/>
                </a:solidFill>
                <a:latin typeface="Calibri"/>
                <a:ea typeface="Lucida Grande"/>
                <a:cs typeface="Lucida Grande"/>
              </a:rPr>
              <a:t>There are </a:t>
            </a:r>
            <a:r>
              <a:rPr lang="en-US" sz="1600" i="1" dirty="0">
                <a:solidFill>
                  <a:srgbClr val="000000"/>
                </a:solidFill>
                <a:latin typeface="Calibri"/>
                <a:ea typeface="Lucida Grande"/>
                <a:cs typeface="Lucida Grande"/>
              </a:rPr>
              <a:t>six.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[Can </a:t>
            </a:r>
            <a:r>
              <a:rPr lang="en-US" sz="1600" dirty="0">
                <a:solidFill>
                  <a:srgbClr val="000000"/>
                </a:solidFill>
                <a:latin typeface="Calibri"/>
                <a:ea typeface="Lucida Grande"/>
                <a:cs typeface="Lucida Grande"/>
              </a:rPr>
              <a:t>you tell her how you found that out?]</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I </a:t>
            </a:r>
            <a:r>
              <a:rPr lang="en-US" sz="1600" i="1" dirty="0">
                <a:solidFill>
                  <a:srgbClr val="000000"/>
                </a:solidFill>
                <a:latin typeface="Calibri"/>
                <a:ea typeface="Lucida Grande"/>
                <a:cs typeface="Lucida Grande"/>
              </a:rPr>
              <a:t>found that out </a:t>
            </a:r>
            <a:r>
              <a:rPr lang="en-US" sz="1600" i="1" dirty="0" smtClean="0">
                <a:solidFill>
                  <a:srgbClr val="000000"/>
                </a:solidFill>
                <a:latin typeface="Calibri"/>
                <a:ea typeface="Lucida Grande"/>
                <a:cs typeface="Lucida Grande"/>
              </a:rPr>
              <a:t>because I was counting them. By </a:t>
            </a:r>
            <a:r>
              <a:rPr lang="en-US" sz="1600" b="1" i="1" u="sng" dirty="0">
                <a:solidFill>
                  <a:srgbClr val="000000"/>
                </a:solidFill>
                <a:latin typeface="Calibri"/>
                <a:ea typeface="Lucida Grande"/>
                <a:cs typeface="Lucida Grande"/>
              </a:rPr>
              <a:t>counting</a:t>
            </a:r>
            <a:r>
              <a:rPr lang="en-US" sz="1600" i="1" dirty="0">
                <a:solidFill>
                  <a:srgbClr val="000000"/>
                </a:solidFill>
                <a:latin typeface="Calibri"/>
                <a:ea typeface="Lucida Grande"/>
                <a:cs typeface="Lucida Grande"/>
              </a:rPr>
              <a:t> </a:t>
            </a:r>
            <a:r>
              <a:rPr lang="en-US" sz="1600" i="1" dirty="0" smtClean="0">
                <a:solidFill>
                  <a:srgbClr val="000000"/>
                </a:solidFill>
                <a:latin typeface="Calibri"/>
                <a:ea typeface="Lucida Grande"/>
                <a:cs typeface="Lucida Grande"/>
              </a:rPr>
              <a:t>them.</a:t>
            </a:r>
          </a:p>
          <a:p>
            <a:pPr eaLnBrk="1" hangingPunct="1">
              <a:defRPr/>
            </a:pPr>
            <a:endParaRPr lang="en-US" sz="1200" dirty="0">
              <a:solidFill>
                <a:prstClr val="black"/>
              </a:solidFill>
              <a:latin typeface="Calibri"/>
            </a:endParaRPr>
          </a:p>
          <a:p>
            <a:pPr eaLnBrk="1" hangingPunct="1">
              <a:buFont typeface="Arial" pitchFamily="34" charset="0"/>
              <a:buChar char="•"/>
              <a:defRPr/>
            </a:pPr>
            <a:r>
              <a:rPr lang="en-US" sz="1600" dirty="0" smtClean="0">
                <a:solidFill>
                  <a:prstClr val="black"/>
                </a:solidFill>
                <a:latin typeface="Calibri" pitchFamily="34" charset="0"/>
              </a:rPr>
              <a:t> </a:t>
            </a:r>
            <a:r>
              <a:rPr lang="en-US" sz="1600" dirty="0">
                <a:solidFill>
                  <a:prstClr val="black"/>
                </a:solidFill>
                <a:latin typeface="Calibri" pitchFamily="34" charset="0"/>
              </a:rPr>
              <a:t>Use of </a:t>
            </a:r>
            <a:r>
              <a:rPr lang="en-US" sz="1600" b="1" u="sng" dirty="0" smtClean="0">
                <a:solidFill>
                  <a:prstClr val="black"/>
                </a:solidFill>
                <a:latin typeface="Calibri" pitchFamily="34" charset="0"/>
              </a:rPr>
              <a:t>modals</a:t>
            </a:r>
            <a:r>
              <a:rPr lang="en-US" sz="1600" b="1" dirty="0" smtClean="0">
                <a:solidFill>
                  <a:prstClr val="black"/>
                </a:solidFill>
                <a:latin typeface="Calibri" pitchFamily="34" charset="0"/>
              </a:rPr>
              <a:t> </a:t>
            </a:r>
            <a:r>
              <a:rPr lang="en-US" sz="1600" dirty="0">
                <a:solidFill>
                  <a:prstClr val="black"/>
                </a:solidFill>
                <a:latin typeface="Calibri" pitchFamily="34" charset="0"/>
              </a:rPr>
              <a:t>and </a:t>
            </a:r>
            <a:r>
              <a:rPr lang="en-US" sz="1600" b="1" u="sng" dirty="0" smtClean="0">
                <a:solidFill>
                  <a:prstClr val="black"/>
                </a:solidFill>
                <a:latin typeface="Calibri" pitchFamily="34" charset="0"/>
              </a:rPr>
              <a:t>gerund</a:t>
            </a:r>
            <a:r>
              <a:rPr lang="en-US" sz="1600" b="1" dirty="0" smtClean="0">
                <a:solidFill>
                  <a:prstClr val="black"/>
                </a:solidFill>
                <a:latin typeface="Calibri" pitchFamily="34" charset="0"/>
              </a:rPr>
              <a:t> </a:t>
            </a:r>
            <a:r>
              <a:rPr lang="en-US" sz="1600" dirty="0" smtClean="0">
                <a:solidFill>
                  <a:prstClr val="black"/>
                </a:solidFill>
                <a:latin typeface="Calibri" pitchFamily="34" charset="0"/>
              </a:rPr>
              <a:t>in </a:t>
            </a:r>
            <a:r>
              <a:rPr lang="en-US" sz="1600" dirty="0">
                <a:solidFill>
                  <a:prstClr val="black"/>
                </a:solidFill>
                <a:latin typeface="Calibri" pitchFamily="34" charset="0"/>
              </a:rPr>
              <a:t>addition to simple </a:t>
            </a:r>
            <a:r>
              <a:rPr lang="en-US" sz="1600" dirty="0" smtClean="0">
                <a:solidFill>
                  <a:prstClr val="black"/>
                </a:solidFill>
                <a:latin typeface="Calibri" pitchFamily="34" charset="0"/>
              </a:rPr>
              <a:t>verbs</a:t>
            </a:r>
            <a:endParaRPr lang="en-US" sz="1500" i="1" dirty="0">
              <a:solidFill>
                <a:prstClr val="black"/>
              </a:solidFill>
            </a:endParaRPr>
          </a:p>
        </p:txBody>
      </p:sp>
      <p:sp>
        <p:nvSpPr>
          <p:cNvPr id="15" name="Rectangle 3"/>
          <p:cNvSpPr>
            <a:spLocks noChangeArrowheads="1"/>
          </p:cNvSpPr>
          <p:nvPr/>
        </p:nvSpPr>
        <p:spPr bwMode="auto">
          <a:xfrm>
            <a:off x="868680" y="2569464"/>
            <a:ext cx="7643455"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Controlled</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erb_K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96892" y="5891919"/>
            <a:ext cx="374904" cy="374904"/>
          </a:xfrm>
          <a:prstGeom prst="rect">
            <a:avLst/>
          </a:prstGeom>
        </p:spPr>
      </p:pic>
      <p:sp>
        <p:nvSpPr>
          <p:cNvPr id="13" name="Rounded Rectangular Callout 12"/>
          <p:cNvSpPr>
            <a:spLocks noChangeArrowheads="1"/>
          </p:cNvSpPr>
          <p:nvPr/>
        </p:nvSpPr>
        <p:spPr bwMode="auto">
          <a:xfrm>
            <a:off x="2699238" y="1022870"/>
            <a:ext cx="6371610" cy="4130643"/>
          </a:xfrm>
          <a:prstGeom prst="wedgeRoundRectCallout">
            <a:avLst>
              <a:gd name="adj1" fmla="val 19940"/>
              <a:gd name="adj2" fmla="val 55881"/>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rPr>
              <a:t>Controlled </a:t>
            </a:r>
            <a:r>
              <a:rPr lang="en-US" altLang="en-US" sz="1600" u="sng" dirty="0">
                <a:solidFill>
                  <a:prstClr val="black"/>
                </a:solidFill>
                <a:latin typeface="Calibri" pitchFamily="34" charset="0"/>
              </a:rPr>
              <a:t>Verb Sophistication </a:t>
            </a:r>
            <a:r>
              <a:rPr lang="en-US" altLang="en-US" sz="1600" u="sng" dirty="0" smtClean="0">
                <a:solidFill>
                  <a:prstClr val="black"/>
                </a:solidFill>
                <a:latin typeface="Calibri"/>
              </a:rPr>
              <a:t>(</a:t>
            </a:r>
            <a:r>
              <a:rPr lang="en-US" altLang="en-US" sz="1600" u="sng" dirty="0">
                <a:solidFill>
                  <a:prstClr val="black"/>
                </a:solidFill>
                <a:latin typeface="Calibri"/>
              </a:rPr>
              <a:t>EO/P):</a:t>
            </a:r>
          </a:p>
          <a:p>
            <a:pPr eaLnBrk="1" hangingPunct="1">
              <a:defRPr/>
            </a:pPr>
            <a:endParaRPr lang="en-US" altLang="en-US" sz="1500" u="sng" dirty="0">
              <a:solidFill>
                <a:prstClr val="black"/>
              </a:solidFill>
              <a:latin typeface="Calibri"/>
            </a:endParaRPr>
          </a:p>
          <a:p>
            <a:pPr eaLnBrk="1" hangingPunct="1">
              <a:defRPr/>
            </a:pPr>
            <a:r>
              <a:rPr lang="en-US" sz="1600" i="1" dirty="0">
                <a:solidFill>
                  <a:prstClr val="black"/>
                </a:solidFill>
                <a:latin typeface="Calibri"/>
              </a:rPr>
              <a:t>Using the cubes this way makes it easier to count. Say that they were all </a:t>
            </a:r>
            <a:r>
              <a:rPr lang="en-US" sz="1600" b="1" i="1" u="sng" dirty="0">
                <a:solidFill>
                  <a:prstClr val="black"/>
                </a:solidFill>
                <a:latin typeface="Calibri"/>
              </a:rPr>
              <a:t>spread</a:t>
            </a:r>
            <a:r>
              <a:rPr lang="en-US" sz="1600" i="1" dirty="0">
                <a:solidFill>
                  <a:prstClr val="black"/>
                </a:solidFill>
                <a:latin typeface="Calibri"/>
              </a:rPr>
              <a:t> apart. If you lay them like this, one, two, three, four, five, six, seven, eight, it won't quite work. But if you have them </a:t>
            </a:r>
            <a:r>
              <a:rPr lang="en-US" sz="1600" b="1" i="1" u="sng" dirty="0">
                <a:solidFill>
                  <a:prstClr val="black"/>
                </a:solidFill>
                <a:latin typeface="Calibri"/>
              </a:rPr>
              <a:t>stacked</a:t>
            </a:r>
            <a:r>
              <a:rPr lang="en-US" sz="1600" i="1" dirty="0">
                <a:solidFill>
                  <a:prstClr val="black"/>
                </a:solidFill>
                <a:latin typeface="Calibri"/>
              </a:rPr>
              <a:t> one, two, three, four, five, six, it'll be easier to count them all. </a:t>
            </a:r>
            <a:endParaRPr lang="en-US" sz="1600" i="1" dirty="0" smtClean="0">
              <a:solidFill>
                <a:prstClr val="black"/>
              </a:solidFill>
              <a:latin typeface="Calibri"/>
            </a:endParaRPr>
          </a:p>
          <a:p>
            <a:pPr eaLnBrk="1" hangingPunct="1">
              <a:defRPr/>
            </a:pPr>
            <a:r>
              <a:rPr lang="en-US" sz="1600" dirty="0" smtClean="0">
                <a:solidFill>
                  <a:prstClr val="black"/>
                </a:solidFill>
                <a:latin typeface="Calibri"/>
              </a:rPr>
              <a:t>[Can </a:t>
            </a:r>
            <a:r>
              <a:rPr lang="en-US" sz="1600" dirty="0">
                <a:solidFill>
                  <a:prstClr val="black"/>
                </a:solidFill>
                <a:latin typeface="Calibri"/>
              </a:rPr>
              <a:t>you tell her how to do it?] </a:t>
            </a:r>
            <a:endParaRPr lang="en-US" sz="1600" dirty="0" smtClean="0">
              <a:solidFill>
                <a:prstClr val="black"/>
              </a:solidFill>
              <a:latin typeface="Calibri"/>
            </a:endParaRPr>
          </a:p>
          <a:p>
            <a:pPr eaLnBrk="1" hangingPunct="1">
              <a:defRPr/>
            </a:pPr>
            <a:r>
              <a:rPr lang="en-US" sz="1600" i="1" dirty="0" smtClean="0">
                <a:solidFill>
                  <a:prstClr val="black"/>
                </a:solidFill>
                <a:latin typeface="Calibri"/>
              </a:rPr>
              <a:t>Let's </a:t>
            </a:r>
            <a:r>
              <a:rPr lang="en-US" sz="1600" i="1" dirty="0">
                <a:solidFill>
                  <a:prstClr val="black"/>
                </a:solidFill>
                <a:latin typeface="Calibri"/>
              </a:rPr>
              <a:t>say you had a bunch of cubes like this. Take two cubes and just press them together. Take another cube. Press it together. Take another cube. Press it together. Take another cube. Press it together. Take another cube. Press it together. And take another cube and press it together. That's how you </a:t>
            </a:r>
            <a:r>
              <a:rPr lang="en-US" sz="1600" b="1" i="1" u="sng" dirty="0">
                <a:solidFill>
                  <a:prstClr val="black"/>
                </a:solidFill>
                <a:latin typeface="Calibri"/>
              </a:rPr>
              <a:t>would</a:t>
            </a:r>
            <a:r>
              <a:rPr lang="en-US" sz="1600" i="1" dirty="0">
                <a:solidFill>
                  <a:prstClr val="black"/>
                </a:solidFill>
                <a:latin typeface="Calibri"/>
              </a:rPr>
              <a:t> do it until you have all of them </a:t>
            </a:r>
            <a:r>
              <a:rPr lang="en-US" sz="1600" b="1" i="1" u="sng" dirty="0">
                <a:solidFill>
                  <a:prstClr val="black"/>
                </a:solidFill>
                <a:latin typeface="Calibri"/>
              </a:rPr>
              <a:t>stacked</a:t>
            </a:r>
            <a:r>
              <a:rPr lang="en-US" sz="1600" i="1" dirty="0">
                <a:solidFill>
                  <a:prstClr val="black"/>
                </a:solidFill>
                <a:latin typeface="Calibri"/>
              </a:rPr>
              <a:t> </a:t>
            </a:r>
            <a:r>
              <a:rPr lang="en-US" sz="1600" i="1" dirty="0" smtClean="0">
                <a:solidFill>
                  <a:prstClr val="black"/>
                </a:solidFill>
                <a:latin typeface="Calibri"/>
              </a:rPr>
              <a:t>together.</a:t>
            </a:r>
          </a:p>
          <a:p>
            <a:pPr eaLnBrk="1" hangingPunct="1">
              <a:defRPr/>
            </a:pPr>
            <a:endParaRPr lang="en-US" sz="1200" dirty="0">
              <a:solidFill>
                <a:prstClr val="black"/>
              </a:solidFill>
              <a:latin typeface="Calibri"/>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Use </a:t>
            </a:r>
            <a:r>
              <a:rPr lang="en-US" sz="1600" dirty="0">
                <a:solidFill>
                  <a:prstClr val="black"/>
                </a:solidFill>
                <a:latin typeface="Calibri" pitchFamily="34" charset="0"/>
              </a:rPr>
              <a:t>of </a:t>
            </a:r>
            <a:r>
              <a:rPr lang="en-US" sz="1600" b="1" u="sng" dirty="0" smtClean="0">
                <a:solidFill>
                  <a:prstClr val="black"/>
                </a:solidFill>
                <a:latin typeface="Calibri" pitchFamily="34" charset="0"/>
              </a:rPr>
              <a:t>participles</a:t>
            </a:r>
            <a:r>
              <a:rPr lang="en-US" sz="1600" dirty="0" smtClean="0">
                <a:solidFill>
                  <a:prstClr val="black"/>
                </a:solidFill>
                <a:latin typeface="Calibri" pitchFamily="34" charset="0"/>
              </a:rPr>
              <a:t> and </a:t>
            </a:r>
            <a:r>
              <a:rPr lang="en-US" sz="1600" b="1" u="sng" dirty="0" smtClean="0">
                <a:solidFill>
                  <a:prstClr val="black"/>
                </a:solidFill>
                <a:latin typeface="Calibri" pitchFamily="34" charset="0"/>
              </a:rPr>
              <a:t>modals</a:t>
            </a:r>
            <a:r>
              <a:rPr lang="en-US" sz="1600" b="1" dirty="0" smtClean="0">
                <a:solidFill>
                  <a:prstClr val="black"/>
                </a:solidFill>
                <a:latin typeface="Calibri" pitchFamily="34" charset="0"/>
              </a:rPr>
              <a:t> </a:t>
            </a:r>
            <a:r>
              <a:rPr lang="en-US" sz="1600" dirty="0">
                <a:solidFill>
                  <a:prstClr val="black"/>
                </a:solidFill>
                <a:latin typeface="Calibri" pitchFamily="34" charset="0"/>
              </a:rPr>
              <a:t>in addition to simple </a:t>
            </a:r>
            <a:r>
              <a:rPr lang="en-US" sz="1600" dirty="0" smtClean="0">
                <a:solidFill>
                  <a:prstClr val="black"/>
                </a:solidFill>
                <a:latin typeface="Calibri" pitchFamily="34" charset="0"/>
              </a:rPr>
              <a:t>verbs, infinitives, and negation</a:t>
            </a:r>
            <a:endParaRPr lang="en-US" sz="1800" i="1" dirty="0">
              <a:solidFill>
                <a:prstClr val="black"/>
              </a:solidFill>
            </a:endParaRPr>
          </a:p>
        </p:txBody>
      </p:sp>
    </p:spTree>
    <p:extLst>
      <p:ext uri="{BB962C8B-B14F-4D97-AF65-F5344CB8AC3E}">
        <p14:creationId xmlns:p14="http://schemas.microsoft.com/office/powerpoint/2010/main" val="5685391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md type="call" cmd="stop">
                                      <p:cBhvr>
                                        <p:cTn id="11"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8988"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3164903" y="3737211"/>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Emerging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You get your brush. You get your hand. Put something like those. Then put your hand in your mouth and then you shake it in your mouth. Then you have to brush them because if you do not brush them, will be ugly like that. Then if you do brush your teeth all day, your teeth will be </a:t>
            </a:r>
            <a:r>
              <a:rPr lang="en-US" sz="400" i="1" dirty="0" smtClean="0">
                <a:solidFill>
                  <a:srgbClr val="000000"/>
                </a:solidFill>
                <a:ea typeface="Lucida Grande"/>
                <a:cs typeface="Arial" panose="020B0604020202020204" pitchFamily="34" charset="0"/>
              </a:rPr>
              <a:t>happy.</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dirty="0">
                <a:solidFill>
                  <a:prstClr val="black"/>
                </a:solidFill>
                <a:latin typeface="Calibri" pitchFamily="34" charset="0"/>
              </a:rPr>
              <a:t>simple verbs</a:t>
            </a:r>
            <a:r>
              <a:rPr lang="en-US" sz="400" dirty="0">
                <a:solidFill>
                  <a:prstClr val="black"/>
                </a:solidFill>
                <a:latin typeface="Calibri" pitchFamily="34" charset="0"/>
              </a:rPr>
              <a:t> (simple present tense and simple future tense)</a:t>
            </a:r>
            <a:r>
              <a:rPr lang="en-US" sz="400" b="1" dirty="0">
                <a:solidFill>
                  <a:prstClr val="black"/>
                </a:solidFill>
                <a:latin typeface="Calibri" pitchFamily="34" charset="0"/>
              </a:rPr>
              <a:t>, infinitives, </a:t>
            </a:r>
            <a:r>
              <a:rPr lang="en-US" sz="400" dirty="0">
                <a:solidFill>
                  <a:prstClr val="black"/>
                </a:solidFill>
                <a:latin typeface="Calibri" pitchFamily="34" charset="0"/>
              </a:rPr>
              <a:t>and </a:t>
            </a:r>
            <a:r>
              <a:rPr lang="en-US" sz="400" b="1" dirty="0">
                <a:solidFill>
                  <a:prstClr val="black"/>
                </a:solidFill>
                <a:latin typeface="Calibri" pitchFamily="34" charset="0"/>
              </a:rPr>
              <a:t>negation </a:t>
            </a:r>
            <a:r>
              <a:rPr lang="en-US" sz="400" dirty="0">
                <a:solidFill>
                  <a:prstClr val="black"/>
                </a:solidFill>
                <a:latin typeface="Calibri" pitchFamily="34" charset="0"/>
              </a:rPr>
              <a:t>in complete </a:t>
            </a:r>
            <a:r>
              <a:rPr lang="en-US" sz="400" dirty="0" smtClean="0">
                <a:solidFill>
                  <a:prstClr val="black"/>
                </a:solidFill>
                <a:latin typeface="Calibri" pitchFamily="34" charset="0"/>
              </a:rPr>
              <a:t>sentences</a:t>
            </a:r>
            <a:endParaRPr lang="en-US" sz="400" i="1" dirty="0">
              <a:solidFill>
                <a:prstClr val="black"/>
              </a:solidFill>
            </a:endParaRPr>
          </a:p>
        </p:txBody>
      </p:sp>
      <p:sp>
        <p:nvSpPr>
          <p:cNvPr id="12" name="Rounded Rectangular Callout 11"/>
          <p:cNvSpPr>
            <a:spLocks noChangeArrowheads="1"/>
          </p:cNvSpPr>
          <p:nvPr/>
        </p:nvSpPr>
        <p:spPr bwMode="auto">
          <a:xfrm>
            <a:off x="4639578" y="3131821"/>
            <a:ext cx="1239283" cy="111499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I will tell her that you should brush your teeth so it will get all healthy and you won't get germs or cavities. And I should tell her how to do it by putting toothpaste, water. Brush really good and wash your tongue. And then put water in it and then spit it out. And that's all I will tell her, to a </a:t>
            </a:r>
            <a:r>
              <a:rPr lang="en-US" sz="400" i="1" dirty="0" smtClean="0">
                <a:solidFill>
                  <a:srgbClr val="000000"/>
                </a:solidFill>
                <a:ea typeface="Lucida Grande"/>
                <a:cs typeface="Arial" panose="020B0604020202020204" pitchFamily="34" charset="0"/>
              </a:rPr>
              <a:t>friend.</a:t>
            </a:r>
            <a:endParaRPr lang="en-US" sz="400" i="1" dirty="0">
              <a:solidFill>
                <a:srgbClr val="000000"/>
              </a:solidFill>
              <a:ea typeface="Lucida Grande"/>
              <a:cs typeface="Arial" panose="020B0604020202020204" pitchFamily="34" charset="0"/>
            </a:endParaRPr>
          </a:p>
          <a:p>
            <a:pPr eaLnBrk="1" hangingPunct="1">
              <a:defRPr/>
            </a:pPr>
            <a:endParaRPr lang="en-US" sz="400" b="1"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dirty="0">
                <a:solidFill>
                  <a:prstClr val="black"/>
                </a:solidFill>
                <a:latin typeface="Calibri" pitchFamily="34" charset="0"/>
              </a:rPr>
              <a:t>gerunds, modals, </a:t>
            </a:r>
            <a:r>
              <a:rPr lang="en-US" sz="400" dirty="0">
                <a:solidFill>
                  <a:prstClr val="black"/>
                </a:solidFill>
                <a:latin typeface="Calibri" pitchFamily="34" charset="0"/>
              </a:rPr>
              <a:t>and </a:t>
            </a:r>
            <a:r>
              <a:rPr lang="en-US" sz="400" b="1" dirty="0">
                <a:solidFill>
                  <a:prstClr val="black"/>
                </a:solidFill>
                <a:latin typeface="Calibri" pitchFamily="34" charset="0"/>
              </a:rPr>
              <a:t>participles </a:t>
            </a:r>
            <a:r>
              <a:rPr lang="en-US" sz="400" dirty="0">
                <a:solidFill>
                  <a:prstClr val="black"/>
                </a:solidFill>
                <a:latin typeface="Calibri" pitchFamily="34" charset="0"/>
              </a:rPr>
              <a:t>in addition to simple verbs, infinitives, and negation</a:t>
            </a:r>
          </a:p>
          <a:p>
            <a:pPr eaLnBrk="1" hangingPunct="1">
              <a:buFont typeface="Arial" pitchFamily="34" charset="0"/>
              <a:buChar char="•"/>
              <a:defRPr/>
            </a:pPr>
            <a:r>
              <a:rPr lang="en-US" sz="400" dirty="0">
                <a:solidFill>
                  <a:prstClr val="black"/>
                </a:solidFill>
                <a:latin typeface="Calibri" pitchFamily="34" charset="0"/>
              </a:rPr>
              <a:t>Mostly correct verb use (at least 80</a:t>
            </a:r>
            <a:r>
              <a:rPr lang="en-US" sz="400" dirty="0" smtClean="0">
                <a:solidFill>
                  <a:prstClr val="black"/>
                </a:solidFill>
                <a:latin typeface="Calibri" pitchFamily="34" charset="0"/>
              </a:rPr>
              <a:t>%)</a:t>
            </a:r>
            <a:endParaRPr lang="en-US" sz="400" dirty="0">
              <a:solidFill>
                <a:prstClr val="black"/>
              </a:solidFill>
            </a:endParaRPr>
          </a:p>
        </p:txBody>
      </p:sp>
      <p:sp>
        <p:nvSpPr>
          <p:cNvPr id="19" name="Rounded Rectangular Callout 18"/>
          <p:cNvSpPr>
            <a:spLocks noChangeArrowheads="1"/>
          </p:cNvSpPr>
          <p:nvPr/>
        </p:nvSpPr>
        <p:spPr bwMode="auto">
          <a:xfrm>
            <a:off x="6319165" y="2716480"/>
            <a:ext cx="1144659" cy="1247151"/>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Controlled Verb </a:t>
            </a:r>
            <a:r>
              <a:rPr lang="en-US" altLang="en-US" sz="400" u="sng" dirty="0">
                <a:solidFill>
                  <a:prstClr val="black"/>
                </a:solidFill>
                <a:cs typeface="Arial" panose="020B0604020202020204" pitchFamily="34" charset="0"/>
              </a:rPr>
              <a:t>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Why should she do it? She could clean her teeth um by getting her toothbrush and then put a little bit of paste. Then get a little bit of water and start brushing your teeth. And when she's done, to clean her mouth with a little bit of water and then clean her mouth. And she should do it so her mouth doesn't smells bad and her teeth could always be clean and. And so they won't say you don't brush your </a:t>
            </a:r>
            <a:r>
              <a:rPr lang="en-US" sz="400" i="1" dirty="0" err="1" smtClean="0">
                <a:solidFill>
                  <a:srgbClr val="000000"/>
                </a:solidFill>
                <a:ea typeface="Lucida Grande"/>
                <a:cs typeface="Arial" panose="020B0604020202020204" pitchFamily="34" charset="0"/>
              </a:rPr>
              <a:t>teeths</a:t>
            </a:r>
            <a:r>
              <a:rPr lang="en-US" sz="400" i="1" dirty="0" smtClean="0">
                <a:solidFill>
                  <a:srgbClr val="000000"/>
                </a:solidFill>
                <a:ea typeface="Lucida Grande"/>
                <a:cs typeface="Arial" panose="020B0604020202020204" pitchFamily="34" charset="0"/>
              </a:rPr>
              <a:t>.</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smtClean="0">
                <a:solidFill>
                  <a:prstClr val="black"/>
                </a:solidFill>
                <a:cs typeface="Arial" panose="020B0604020202020204" pitchFamily="34" charset="0"/>
              </a:rPr>
              <a:t> </a:t>
            </a:r>
            <a:r>
              <a:rPr lang="en-US" sz="400" dirty="0">
                <a:solidFill>
                  <a:prstClr val="black"/>
                </a:solidFill>
                <a:latin typeface="Calibri" pitchFamily="34" charset="0"/>
              </a:rPr>
              <a:t> Use of </a:t>
            </a:r>
            <a:r>
              <a:rPr lang="en-US" sz="400" b="1" dirty="0">
                <a:solidFill>
                  <a:prstClr val="black"/>
                </a:solidFill>
                <a:latin typeface="Calibri" pitchFamily="34" charset="0"/>
              </a:rPr>
              <a:t>gerunds, modals, </a:t>
            </a:r>
            <a:r>
              <a:rPr lang="en-US" sz="400" dirty="0">
                <a:solidFill>
                  <a:prstClr val="black"/>
                </a:solidFill>
                <a:latin typeface="Calibri" pitchFamily="34" charset="0"/>
              </a:rPr>
              <a:t>and </a:t>
            </a:r>
            <a:r>
              <a:rPr lang="en-US" sz="400" b="1" dirty="0">
                <a:solidFill>
                  <a:prstClr val="black"/>
                </a:solidFill>
                <a:latin typeface="Calibri" pitchFamily="34" charset="0"/>
              </a:rPr>
              <a:t>participles </a:t>
            </a:r>
            <a:r>
              <a:rPr lang="en-US" sz="400" dirty="0">
                <a:solidFill>
                  <a:prstClr val="black"/>
                </a:solidFill>
                <a:latin typeface="Calibri" pitchFamily="34" charset="0"/>
              </a:rPr>
              <a:t>in addition to simple verbs, infinitives, and negation</a:t>
            </a:r>
          </a:p>
          <a:p>
            <a:pPr eaLnBrk="1" hangingPunct="1">
              <a:buFont typeface="Arial" pitchFamily="34" charset="0"/>
              <a:buChar char="•"/>
              <a:defRPr/>
            </a:pPr>
            <a:r>
              <a:rPr lang="en-US" sz="400" dirty="0">
                <a:solidFill>
                  <a:prstClr val="black"/>
                </a:solidFill>
                <a:latin typeface="Calibri" pitchFamily="34" charset="0"/>
              </a:rPr>
              <a:t>Mostly correct verb use (at least 80%)</a:t>
            </a:r>
            <a:endParaRPr lang="en-US" sz="400" dirty="0">
              <a:solidFill>
                <a:prstClr val="black"/>
              </a:solidFill>
            </a:endParaRPr>
          </a:p>
        </p:txBody>
      </p:sp>
      <p:sp>
        <p:nvSpPr>
          <p:cNvPr id="19460" name="Rectangle 3"/>
          <p:cNvSpPr>
            <a:spLocks noChangeArrowheads="1"/>
          </p:cNvSpPr>
          <p:nvPr/>
        </p:nvSpPr>
        <p:spPr bwMode="auto">
          <a:xfrm>
            <a:off x="868680" y="2569464"/>
            <a:ext cx="7837369"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6434105" y="3121078"/>
            <a:ext cx="1152144" cy="113077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solidFill>
                  <a:prstClr val="black"/>
                </a:solidFill>
                <a:ea typeface="ＭＳ Ｐゴシック" charset="-128"/>
              </a:rPr>
              <a:t>Controlled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ea typeface="ＭＳ Ｐゴシック" charset="-128"/>
              </a:rPr>
              <a:t>(</a:t>
            </a:r>
            <a:r>
              <a:rPr lang="en-US" altLang="en-US" sz="400" u="sng" dirty="0">
                <a:solidFill>
                  <a:prstClr val="black"/>
                </a:solidFill>
                <a:ea typeface="ＭＳ Ｐゴシック" charset="-128"/>
              </a:rPr>
              <a:t>EO/P):</a:t>
            </a:r>
          </a:p>
          <a:p>
            <a:pPr>
              <a:defRPr/>
            </a:pPr>
            <a:endParaRPr lang="en-US" altLang="en-US" sz="400" u="sng" dirty="0">
              <a:solidFill>
                <a:prstClr val="black"/>
              </a:solidFill>
              <a:ea typeface="ＭＳ Ｐゴシック" charset="-128"/>
            </a:endParaRPr>
          </a:p>
          <a:p>
            <a:pPr>
              <a:defRPr/>
            </a:pPr>
            <a:r>
              <a:rPr lang="en-US" sz="400" i="1" dirty="0">
                <a:solidFill>
                  <a:srgbClr val="000000"/>
                </a:solidFill>
                <a:ea typeface="Lucida Grande"/>
                <a:cs typeface="Lucida Grande"/>
              </a:rPr>
              <a:t>She should do it by getting a toothbrush and cleaning it because it can have germs on it. So you wash it with water. You put toothpaste. Then clean your bottom teeth and your top teeth. Then after you do that, if you have mouthwash, you could use that and you could floss too. You should do it because you don't want to get cavities and go to the </a:t>
            </a:r>
            <a:r>
              <a:rPr lang="en-US" sz="400" i="1" dirty="0" smtClean="0">
                <a:solidFill>
                  <a:srgbClr val="000000"/>
                </a:solidFill>
                <a:ea typeface="Lucida Grande"/>
                <a:cs typeface="Lucida Grande"/>
              </a:rPr>
              <a:t>dentist.</a:t>
            </a:r>
            <a:endParaRPr lang="en-US" sz="400" i="1" dirty="0">
              <a:solidFill>
                <a:srgbClr val="000000"/>
              </a:solidFill>
              <a:ea typeface="Lucida Grande"/>
              <a:cs typeface="Lucida Grande"/>
            </a:endParaRPr>
          </a:p>
          <a:p>
            <a:pPr>
              <a:defRPr/>
            </a:pPr>
            <a:endParaRPr lang="en-US" sz="400" dirty="0">
              <a:solidFill>
                <a:prstClr val="black"/>
              </a:solidFill>
              <a:ea typeface="ＭＳ Ｐゴシック" charset="-128"/>
            </a:endParaRPr>
          </a:p>
          <a:p>
            <a:pPr>
              <a:buFont typeface="Arial" pitchFamily="34" charset="0"/>
              <a:buChar char="•"/>
              <a:defRPr/>
            </a:pPr>
            <a:r>
              <a:rPr lang="en-US" sz="400" dirty="0">
                <a:solidFill>
                  <a:prstClr val="black"/>
                </a:solidFill>
                <a:ea typeface="ＭＳ Ｐゴシック" charset="-128"/>
              </a:rPr>
              <a:t> </a:t>
            </a:r>
            <a:r>
              <a:rPr lang="en-US" sz="400" dirty="0">
                <a:solidFill>
                  <a:prstClr val="black"/>
                </a:solidFill>
                <a:latin typeface="Calibri" pitchFamily="34" charset="0"/>
              </a:rPr>
              <a:t> Use of </a:t>
            </a:r>
            <a:r>
              <a:rPr lang="en-US" sz="400" b="1" dirty="0">
                <a:solidFill>
                  <a:prstClr val="black"/>
                </a:solidFill>
                <a:latin typeface="Calibri" pitchFamily="34" charset="0"/>
              </a:rPr>
              <a:t>gerunds</a:t>
            </a:r>
            <a:r>
              <a:rPr lang="en-US" sz="400" dirty="0">
                <a:solidFill>
                  <a:prstClr val="black"/>
                </a:solidFill>
                <a:latin typeface="Calibri" pitchFamily="34" charset="0"/>
              </a:rPr>
              <a:t> and </a:t>
            </a:r>
            <a:r>
              <a:rPr lang="en-US" sz="400" b="1" dirty="0">
                <a:solidFill>
                  <a:prstClr val="black"/>
                </a:solidFill>
                <a:latin typeface="Calibri" pitchFamily="34" charset="0"/>
              </a:rPr>
              <a:t>modals </a:t>
            </a:r>
            <a:r>
              <a:rPr lang="en-US" sz="400" dirty="0">
                <a:solidFill>
                  <a:prstClr val="black"/>
                </a:solidFill>
                <a:latin typeface="Calibri" pitchFamily="34" charset="0"/>
              </a:rPr>
              <a:t>in addition to simple verbs, infinitives, and negation</a:t>
            </a:r>
            <a:endParaRPr lang="en-US" sz="400" i="1" dirty="0">
              <a:solidFill>
                <a:prstClr val="black"/>
              </a:solidFill>
              <a:ea typeface="ＭＳ Ｐゴシック" charset="-128"/>
            </a:endParaRPr>
          </a:p>
        </p:txBody>
      </p:sp>
      <p:sp>
        <p:nvSpPr>
          <p:cNvPr id="15" name="Rounded Rectangular Callout 14"/>
          <p:cNvSpPr>
            <a:spLocks noChangeArrowheads="1"/>
          </p:cNvSpPr>
          <p:nvPr/>
        </p:nvSpPr>
        <p:spPr bwMode="auto">
          <a:xfrm>
            <a:off x="4738178" y="3612444"/>
            <a:ext cx="1140683" cy="106405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smtClean="0">
                <a:solidFill>
                  <a:srgbClr val="000000"/>
                </a:solidFill>
                <a:ea typeface="Lucida Grande"/>
                <a:cs typeface="Arial" panose="020B0604020202020204" pitchFamily="34" charset="0"/>
              </a:rPr>
              <a:t>Okay</a:t>
            </a:r>
            <a:r>
              <a:rPr lang="en-US" sz="400" i="1" dirty="0">
                <a:solidFill>
                  <a:srgbClr val="000000"/>
                </a:solidFill>
                <a:ea typeface="Lucida Grande"/>
                <a:cs typeface="Arial" panose="020B0604020202020204" pitchFamily="34" charset="0"/>
              </a:rPr>
              <a:t>, how he should do it? Okay, you need to get your toothbrush. Clean it with water. Brush it however you want, but you need to still brush it. And you should do it because you don't want your teeth to get dirty and to fall off and to get cavities</a:t>
            </a:r>
            <a:r>
              <a:rPr lang="en-US" sz="400" i="1" dirty="0" smtClean="0">
                <a:solidFill>
                  <a:srgbClr val="000000"/>
                </a:solidFill>
                <a:ea typeface="Lucida Grande"/>
                <a:cs typeface="Arial" panose="020B0604020202020204" pitchFamily="34" charset="0"/>
              </a:rPr>
              <a:t>.</a:t>
            </a:r>
            <a:endParaRPr lang="en-US" sz="400" i="1" dirty="0">
              <a:solidFill>
                <a:srgbClr val="000000"/>
              </a:solidFill>
              <a:ea typeface="Lucida Grande"/>
              <a:cs typeface="Arial" panose="020B0604020202020204" pitchFamily="34" charset="0"/>
            </a:endParaRPr>
          </a:p>
          <a:p>
            <a:pPr eaLnBrk="1" hangingPunct="1">
              <a:defRPr/>
            </a:pPr>
            <a:r>
              <a:rPr lang="en-US" sz="400" i="1" dirty="0">
                <a:solidFill>
                  <a:prstClr val="black"/>
                </a:solidFill>
                <a:cs typeface="Arial" panose="020B0604020202020204" pitchFamily="34" charset="0"/>
              </a:rPr>
              <a:t>  </a:t>
            </a:r>
            <a:endParaRPr lang="en-US" sz="400" b="1"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 Repetitive use of </a:t>
            </a:r>
            <a:r>
              <a:rPr lang="en-US" sz="400" b="1" dirty="0">
                <a:solidFill>
                  <a:prstClr val="black"/>
                </a:solidFill>
                <a:latin typeface="Calibri" pitchFamily="34" charset="0"/>
              </a:rPr>
              <a:t>modals</a:t>
            </a:r>
            <a:r>
              <a:rPr lang="en-US" sz="400" dirty="0">
                <a:solidFill>
                  <a:prstClr val="black"/>
                </a:solidFill>
                <a:latin typeface="Calibri" pitchFamily="34" charset="0"/>
              </a:rPr>
              <a:t> in addition to simple verbs, infinitives, and negation</a:t>
            </a:r>
            <a:endParaRPr lang="en-US" sz="400" b="1" i="1" dirty="0">
              <a:solidFill>
                <a:prstClr val="black"/>
              </a:solidFill>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Children 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8" name="Rounded Rectangular Callout 17"/>
          <p:cNvSpPr>
            <a:spLocks noChangeArrowheads="1"/>
          </p:cNvSpPr>
          <p:nvPr/>
        </p:nvSpPr>
        <p:spPr bwMode="auto">
          <a:xfrm>
            <a:off x="3308583"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Emerging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You first get a toothbrush. Put it under water. And then put toothpaste on it but not too much. And you do top to bottom. I usually do right to left. And then you wash your toothbrush. And you get water in your mouth and spit it out. That's how I do it. And why I do it is to stay healthy and to not get cavities and to make sure germs don't go in and go all over.</a:t>
            </a:r>
          </a:p>
          <a:p>
            <a:pPr eaLnBrk="1" hangingPunct="1">
              <a:defRPr/>
            </a:pPr>
            <a:endParaRPr 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Use of </a:t>
            </a:r>
            <a:r>
              <a:rPr lang="en-US" sz="400" b="1" dirty="0">
                <a:solidFill>
                  <a:prstClr val="black"/>
                </a:solidFill>
                <a:latin typeface="Calibri" pitchFamily="34" charset="0"/>
              </a:rPr>
              <a:t>simple verbs, infinitives, </a:t>
            </a:r>
            <a:r>
              <a:rPr lang="en-US" sz="400" dirty="0">
                <a:solidFill>
                  <a:prstClr val="black"/>
                </a:solidFill>
                <a:latin typeface="Calibri" pitchFamily="34" charset="0"/>
              </a:rPr>
              <a:t>and </a:t>
            </a:r>
            <a:r>
              <a:rPr lang="en-US" sz="400" b="1" dirty="0">
                <a:solidFill>
                  <a:prstClr val="black"/>
                </a:solidFill>
                <a:latin typeface="Calibri" pitchFamily="34" charset="0"/>
              </a:rPr>
              <a:t>negation </a:t>
            </a:r>
            <a:r>
              <a:rPr lang="en-US" sz="400" dirty="0">
                <a:solidFill>
                  <a:prstClr val="black"/>
                </a:solidFill>
                <a:latin typeface="Calibri" pitchFamily="34" charset="0"/>
              </a:rPr>
              <a:t>in complete sentences</a:t>
            </a:r>
            <a:endParaRPr lang="en-US" sz="400" i="1" dirty="0">
              <a:solidFill>
                <a:prstClr val="black"/>
              </a:solidFill>
            </a:endParaRPr>
          </a:p>
        </p:txBody>
      </p:sp>
    </p:spTree>
    <p:extLst>
      <p:ext uri="{BB962C8B-B14F-4D97-AF65-F5344CB8AC3E}">
        <p14:creationId xmlns:p14="http://schemas.microsoft.com/office/powerpoint/2010/main" val="425928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3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Effect transition="in" filter="fade">
                                      <p:cBhvr>
                                        <p:cTn id="33" dur="300"/>
                                        <p:tgtEl>
                                          <p:spTgt spid="1946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3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16"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  Emerging       Developing	 Controlled</a:t>
            </a: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2" name="TextBox 11"/>
          <p:cNvSpPr txBox="1"/>
          <p:nvPr/>
        </p:nvSpPr>
        <p:spPr>
          <a:xfrm>
            <a:off x="4436050" y="2577702"/>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17582624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Developing	     Controlled</a:t>
            </a:r>
          </a:p>
        </p:txBody>
      </p:sp>
      <p:sp>
        <p:nvSpPr>
          <p:cNvPr id="12" name="Rounded Rectangular Callout 11"/>
          <p:cNvSpPr>
            <a:spLocks noChangeArrowheads="1"/>
          </p:cNvSpPr>
          <p:nvPr/>
        </p:nvSpPr>
        <p:spPr bwMode="auto">
          <a:xfrm>
            <a:off x="2805545" y="1078640"/>
            <a:ext cx="5655406" cy="3472723"/>
          </a:xfrm>
          <a:prstGeom prst="wedgeRoundRectCallout">
            <a:avLst>
              <a:gd name="adj1" fmla="val -31569"/>
              <a:gd name="adj2" fmla="val 7362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solidFill>
                  <a:prstClr val="black"/>
                </a:solidFill>
                <a:latin typeface="Calibri"/>
              </a:rPr>
              <a:t>Emerging </a:t>
            </a:r>
            <a:r>
              <a:rPr lang="en-US" altLang="en-US" sz="2000" u="sng" dirty="0">
                <a:solidFill>
                  <a:prstClr val="black"/>
                </a:solidFill>
                <a:latin typeface="Calibri" pitchFamily="34" charset="0"/>
              </a:rPr>
              <a:t>Verb Sophistication </a:t>
            </a:r>
            <a:r>
              <a:rPr lang="en-US" altLang="en-US" sz="2200" u="sng" dirty="0" smtClean="0">
                <a:solidFill>
                  <a:prstClr val="black"/>
                </a:solidFill>
                <a:latin typeface="Calibri"/>
              </a:rPr>
              <a:t>(</a:t>
            </a:r>
            <a:r>
              <a:rPr lang="en-US" altLang="en-US" sz="2200" u="sng" dirty="0">
                <a:solidFill>
                  <a:prstClr val="black"/>
                </a:solidFill>
                <a:latin typeface="Calibri"/>
              </a:rPr>
              <a:t>EL)</a:t>
            </a:r>
            <a:r>
              <a:rPr lang="en-US" altLang="en-US" sz="2200" dirty="0">
                <a:solidFill>
                  <a:prstClr val="black"/>
                </a:solidFill>
                <a:latin typeface="Calibri"/>
              </a:rPr>
              <a:t>:</a:t>
            </a:r>
          </a:p>
          <a:p>
            <a:pPr eaLnBrk="1" hangingPunct="1">
              <a:defRPr/>
            </a:pPr>
            <a:endParaRPr lang="en-US" altLang="en-US" sz="1600" dirty="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You </a:t>
            </a:r>
            <a:r>
              <a:rPr lang="en-US" sz="1800" b="1" i="1" dirty="0">
                <a:solidFill>
                  <a:srgbClr val="000000"/>
                </a:solidFill>
                <a:latin typeface="Calibri"/>
                <a:ea typeface="Lucida Grande"/>
                <a:cs typeface="Lucida Grande"/>
              </a:rPr>
              <a:t>get</a:t>
            </a:r>
            <a:r>
              <a:rPr lang="en-US" sz="1800" i="1" dirty="0">
                <a:solidFill>
                  <a:srgbClr val="000000"/>
                </a:solidFill>
                <a:latin typeface="Calibri"/>
                <a:ea typeface="Lucida Grande"/>
                <a:cs typeface="Lucida Grande"/>
              </a:rPr>
              <a:t> your brush. You </a:t>
            </a:r>
            <a:r>
              <a:rPr lang="en-US" sz="1800" b="1" i="1" dirty="0">
                <a:solidFill>
                  <a:srgbClr val="000000"/>
                </a:solidFill>
                <a:latin typeface="Calibri"/>
                <a:ea typeface="Lucida Grande"/>
                <a:cs typeface="Lucida Grande"/>
              </a:rPr>
              <a:t>get</a:t>
            </a:r>
            <a:r>
              <a:rPr lang="en-US" sz="1800" i="1" dirty="0">
                <a:solidFill>
                  <a:srgbClr val="000000"/>
                </a:solidFill>
                <a:latin typeface="Calibri"/>
                <a:ea typeface="Lucida Grande"/>
                <a:cs typeface="Lucida Grande"/>
              </a:rPr>
              <a:t> your hand. </a:t>
            </a:r>
            <a:r>
              <a:rPr lang="en-US" sz="1800" b="1" i="1" dirty="0">
                <a:solidFill>
                  <a:srgbClr val="000000"/>
                </a:solidFill>
                <a:latin typeface="Calibri"/>
                <a:ea typeface="Lucida Grande"/>
                <a:cs typeface="Lucida Grande"/>
              </a:rPr>
              <a:t>Put</a:t>
            </a:r>
            <a:r>
              <a:rPr lang="en-US" sz="1800" i="1" dirty="0">
                <a:solidFill>
                  <a:srgbClr val="000000"/>
                </a:solidFill>
                <a:latin typeface="Calibri"/>
                <a:ea typeface="Lucida Grande"/>
                <a:cs typeface="Lucida Grande"/>
              </a:rPr>
              <a:t> something like those. Then </a:t>
            </a:r>
            <a:r>
              <a:rPr lang="en-US" sz="1800" b="1" i="1" dirty="0">
                <a:solidFill>
                  <a:srgbClr val="000000"/>
                </a:solidFill>
                <a:latin typeface="Calibri"/>
                <a:ea typeface="Lucida Grande"/>
                <a:cs typeface="Lucida Grande"/>
              </a:rPr>
              <a:t>put </a:t>
            </a:r>
            <a:r>
              <a:rPr lang="en-US" sz="1800" i="1" dirty="0">
                <a:solidFill>
                  <a:srgbClr val="000000"/>
                </a:solidFill>
                <a:latin typeface="Calibri"/>
                <a:ea typeface="Lucida Grande"/>
                <a:cs typeface="Lucida Grande"/>
              </a:rPr>
              <a:t>your hand in your mouth and then you </a:t>
            </a:r>
            <a:r>
              <a:rPr lang="en-US" sz="1800" b="1" i="1" dirty="0">
                <a:solidFill>
                  <a:srgbClr val="000000"/>
                </a:solidFill>
                <a:latin typeface="Calibri"/>
                <a:ea typeface="Lucida Grande"/>
                <a:cs typeface="Lucida Grande"/>
              </a:rPr>
              <a:t>shake</a:t>
            </a:r>
            <a:r>
              <a:rPr lang="en-US" sz="1800" i="1" dirty="0">
                <a:solidFill>
                  <a:srgbClr val="000000"/>
                </a:solidFill>
                <a:latin typeface="Calibri"/>
                <a:ea typeface="Lucida Grande"/>
                <a:cs typeface="Lucida Grande"/>
              </a:rPr>
              <a:t> it in your mouth. Then you </a:t>
            </a:r>
            <a:r>
              <a:rPr lang="en-US" sz="1800" b="1" i="1" dirty="0">
                <a:solidFill>
                  <a:srgbClr val="000000"/>
                </a:solidFill>
                <a:latin typeface="Calibri"/>
                <a:ea typeface="Lucida Grande"/>
                <a:cs typeface="Lucida Grande"/>
              </a:rPr>
              <a:t>have to brush </a:t>
            </a:r>
            <a:r>
              <a:rPr lang="en-US" sz="1800" i="1" dirty="0">
                <a:solidFill>
                  <a:srgbClr val="000000"/>
                </a:solidFill>
                <a:latin typeface="Calibri"/>
                <a:ea typeface="Lucida Grande"/>
                <a:cs typeface="Lucida Grande"/>
              </a:rPr>
              <a:t>them because if you </a:t>
            </a:r>
            <a:r>
              <a:rPr lang="en-US" sz="1800" b="1" i="1" dirty="0">
                <a:solidFill>
                  <a:srgbClr val="000000"/>
                </a:solidFill>
                <a:latin typeface="Calibri"/>
                <a:ea typeface="Lucida Grande"/>
                <a:cs typeface="Lucida Grande"/>
              </a:rPr>
              <a:t>do not brush </a:t>
            </a:r>
            <a:r>
              <a:rPr lang="en-US" sz="1800" i="1" dirty="0">
                <a:solidFill>
                  <a:srgbClr val="000000"/>
                </a:solidFill>
                <a:latin typeface="Calibri"/>
                <a:ea typeface="Lucida Grande"/>
                <a:cs typeface="Lucida Grande"/>
              </a:rPr>
              <a:t>them, </a:t>
            </a:r>
            <a:r>
              <a:rPr lang="en-US" sz="1800" b="1" i="1" dirty="0">
                <a:solidFill>
                  <a:srgbClr val="000000"/>
                </a:solidFill>
                <a:latin typeface="Calibri"/>
                <a:ea typeface="Lucida Grande"/>
                <a:cs typeface="Lucida Grande"/>
              </a:rPr>
              <a:t>will be </a:t>
            </a:r>
            <a:r>
              <a:rPr lang="en-US" sz="1800" i="1" dirty="0">
                <a:solidFill>
                  <a:srgbClr val="000000"/>
                </a:solidFill>
                <a:latin typeface="Calibri"/>
                <a:ea typeface="Lucida Grande"/>
                <a:cs typeface="Lucida Grande"/>
              </a:rPr>
              <a:t>ugly like that. Then if you </a:t>
            </a:r>
            <a:r>
              <a:rPr lang="en-US" sz="1800" b="1" i="1" dirty="0">
                <a:solidFill>
                  <a:srgbClr val="000000"/>
                </a:solidFill>
                <a:latin typeface="Calibri"/>
                <a:ea typeface="Lucida Grande"/>
                <a:cs typeface="Lucida Grande"/>
              </a:rPr>
              <a:t>do brush </a:t>
            </a:r>
            <a:r>
              <a:rPr lang="en-US" sz="1800" i="1" dirty="0">
                <a:solidFill>
                  <a:srgbClr val="000000"/>
                </a:solidFill>
                <a:latin typeface="Calibri"/>
                <a:ea typeface="Lucida Grande"/>
                <a:cs typeface="Lucida Grande"/>
              </a:rPr>
              <a:t>your teeth all day, your teeth </a:t>
            </a:r>
            <a:r>
              <a:rPr lang="en-US" sz="1800" b="1" i="1" dirty="0">
                <a:solidFill>
                  <a:srgbClr val="000000"/>
                </a:solidFill>
                <a:latin typeface="Calibri"/>
                <a:ea typeface="Lucida Grande"/>
                <a:cs typeface="Lucida Grande"/>
              </a:rPr>
              <a:t>will be </a:t>
            </a:r>
            <a:r>
              <a:rPr lang="en-US" sz="1800" i="1" dirty="0" smtClean="0">
                <a:solidFill>
                  <a:srgbClr val="000000"/>
                </a:solidFill>
                <a:latin typeface="Calibri"/>
                <a:ea typeface="Lucida Grande"/>
                <a:cs typeface="Lucida Grande"/>
              </a:rPr>
              <a:t>happy.</a:t>
            </a:r>
          </a:p>
          <a:p>
            <a:pPr eaLnBrk="1" hangingPunct="1">
              <a:defRPr/>
            </a:pPr>
            <a:endParaRPr lang="en-US" altLang="en-US" sz="1800" i="1" dirty="0">
              <a:solidFill>
                <a:prstClr val="black"/>
              </a:solidFill>
              <a:latin typeface="Calibri" pitchFamily="34" charset="0"/>
            </a:endParaRPr>
          </a:p>
          <a:p>
            <a:pPr eaLnBrk="1" hangingPunct="1">
              <a:buFont typeface="Arial" pitchFamily="34" charset="0"/>
              <a:buChar char="•"/>
              <a:defRPr/>
            </a:pPr>
            <a:r>
              <a:rPr lang="en-US" sz="1800" dirty="0">
                <a:solidFill>
                  <a:prstClr val="black"/>
                </a:solidFill>
                <a:latin typeface="Calibri" pitchFamily="34" charset="0"/>
              </a:rPr>
              <a:t> Use of </a:t>
            </a:r>
            <a:r>
              <a:rPr lang="en-US" sz="1800" b="1" dirty="0">
                <a:solidFill>
                  <a:prstClr val="black"/>
                </a:solidFill>
                <a:latin typeface="Calibri" pitchFamily="34" charset="0"/>
              </a:rPr>
              <a:t>simple </a:t>
            </a:r>
            <a:r>
              <a:rPr lang="en-US" sz="1800" b="1" dirty="0" smtClean="0">
                <a:solidFill>
                  <a:prstClr val="black"/>
                </a:solidFill>
                <a:latin typeface="Calibri" pitchFamily="34" charset="0"/>
              </a:rPr>
              <a:t>verbs</a:t>
            </a:r>
            <a:r>
              <a:rPr lang="en-US" sz="1800" dirty="0" smtClean="0">
                <a:solidFill>
                  <a:prstClr val="black"/>
                </a:solidFill>
                <a:latin typeface="Calibri" pitchFamily="34" charset="0"/>
              </a:rPr>
              <a:t> (simple present tense and simple future tense)</a:t>
            </a:r>
            <a:r>
              <a:rPr lang="en-US" sz="1800" b="1" dirty="0" smtClean="0">
                <a:solidFill>
                  <a:prstClr val="black"/>
                </a:solidFill>
                <a:latin typeface="Calibri" pitchFamily="34" charset="0"/>
              </a:rPr>
              <a:t>, infinitives, </a:t>
            </a:r>
            <a:r>
              <a:rPr lang="en-US" sz="1800" dirty="0" smtClean="0">
                <a:solidFill>
                  <a:prstClr val="black"/>
                </a:solidFill>
                <a:latin typeface="Calibri" pitchFamily="34" charset="0"/>
              </a:rPr>
              <a:t>and </a:t>
            </a:r>
            <a:r>
              <a:rPr lang="en-US" sz="1800" b="1" dirty="0">
                <a:solidFill>
                  <a:prstClr val="black"/>
                </a:solidFill>
                <a:latin typeface="Calibri" pitchFamily="34" charset="0"/>
              </a:rPr>
              <a:t>negation </a:t>
            </a:r>
            <a:r>
              <a:rPr lang="en-US" sz="1800" dirty="0">
                <a:solidFill>
                  <a:prstClr val="black"/>
                </a:solidFill>
                <a:latin typeface="Calibri" pitchFamily="34" charset="0"/>
              </a:rPr>
              <a:t>in complete </a:t>
            </a:r>
            <a:r>
              <a:rPr lang="en-US" sz="1800" dirty="0" smtClean="0">
                <a:solidFill>
                  <a:prstClr val="black"/>
                </a:solidFill>
                <a:latin typeface="Calibri" pitchFamily="34" charset="0"/>
              </a:rPr>
              <a:t>sentences</a:t>
            </a:r>
            <a:endParaRPr lang="en-US" sz="1800" i="1" dirty="0">
              <a:solidFill>
                <a:prstClr val="black"/>
              </a:solidFill>
            </a:endParaRPr>
          </a:p>
        </p:txBody>
      </p:sp>
      <p:sp>
        <p:nvSpPr>
          <p:cNvPr id="10" name="Rounded Rectangular Callout 9"/>
          <p:cNvSpPr>
            <a:spLocks noChangeArrowheads="1"/>
          </p:cNvSpPr>
          <p:nvPr/>
        </p:nvSpPr>
        <p:spPr bwMode="auto">
          <a:xfrm>
            <a:off x="2805545" y="1117331"/>
            <a:ext cx="5746172" cy="3584562"/>
          </a:xfrm>
          <a:prstGeom prst="wedgeRoundRectCallout">
            <a:avLst>
              <a:gd name="adj1" fmla="val -27115"/>
              <a:gd name="adj2" fmla="val 6878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Emerging Verb Sophistication (</a:t>
            </a:r>
            <a:r>
              <a:rPr lang="en-US" altLang="en-US" sz="2000" u="sng" dirty="0" smtClean="0">
                <a:solidFill>
                  <a:prstClr val="black"/>
                </a:solidFill>
                <a:latin typeface="Calibri" pitchFamily="34" charset="0"/>
              </a:rPr>
              <a:t>EO/P)</a:t>
            </a:r>
            <a:r>
              <a:rPr lang="en-US" altLang="en-US" sz="2000" dirty="0" smtClean="0">
                <a:solidFill>
                  <a:prstClr val="black"/>
                </a:solidFill>
                <a:latin typeface="Calibri" pitchFamily="34" charset="0"/>
              </a:rPr>
              <a:t>:</a:t>
            </a:r>
          </a:p>
          <a:p>
            <a:pPr eaLnBrk="1" hangingPunct="1">
              <a:defRPr/>
            </a:pPr>
            <a:endParaRPr lang="en-US" altLang="en-US" sz="1400"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You first </a:t>
            </a:r>
            <a:r>
              <a:rPr lang="en-US" sz="1800" b="1" i="1" dirty="0">
                <a:solidFill>
                  <a:srgbClr val="000000"/>
                </a:solidFill>
                <a:latin typeface="Calibri"/>
                <a:ea typeface="Lucida Grande"/>
                <a:cs typeface="Lucida Grande"/>
              </a:rPr>
              <a:t>get </a:t>
            </a:r>
            <a:r>
              <a:rPr lang="en-US" sz="1800" i="1" dirty="0">
                <a:solidFill>
                  <a:srgbClr val="000000"/>
                </a:solidFill>
                <a:latin typeface="Calibri"/>
                <a:ea typeface="Lucida Grande"/>
                <a:cs typeface="Lucida Grande"/>
              </a:rPr>
              <a:t>a toothbrush. </a:t>
            </a:r>
            <a:r>
              <a:rPr lang="en-US" sz="1800" b="1" i="1" dirty="0">
                <a:solidFill>
                  <a:srgbClr val="000000"/>
                </a:solidFill>
                <a:latin typeface="Calibri"/>
                <a:ea typeface="Lucida Grande"/>
                <a:cs typeface="Lucida Grande"/>
              </a:rPr>
              <a:t>Put</a:t>
            </a:r>
            <a:r>
              <a:rPr lang="en-US" sz="1800" i="1" dirty="0">
                <a:solidFill>
                  <a:srgbClr val="000000"/>
                </a:solidFill>
                <a:latin typeface="Calibri"/>
                <a:ea typeface="Lucida Grande"/>
                <a:cs typeface="Lucida Grande"/>
              </a:rPr>
              <a:t> it under water. And then </a:t>
            </a:r>
            <a:r>
              <a:rPr lang="en-US" sz="1800" b="1" i="1" dirty="0">
                <a:solidFill>
                  <a:srgbClr val="000000"/>
                </a:solidFill>
                <a:latin typeface="Calibri"/>
                <a:ea typeface="Lucida Grande"/>
                <a:cs typeface="Lucida Grande"/>
              </a:rPr>
              <a:t>put</a:t>
            </a:r>
            <a:r>
              <a:rPr lang="en-US" sz="1800" i="1" dirty="0">
                <a:solidFill>
                  <a:srgbClr val="000000"/>
                </a:solidFill>
                <a:latin typeface="Calibri"/>
                <a:ea typeface="Lucida Grande"/>
                <a:cs typeface="Lucida Grande"/>
              </a:rPr>
              <a:t> toothpaste on it but not too much. And you </a:t>
            </a:r>
            <a:r>
              <a:rPr lang="en-US" sz="1800" b="1" i="1" dirty="0">
                <a:solidFill>
                  <a:srgbClr val="000000"/>
                </a:solidFill>
                <a:latin typeface="Calibri"/>
                <a:ea typeface="Lucida Grande"/>
                <a:cs typeface="Lucida Grande"/>
              </a:rPr>
              <a:t>do</a:t>
            </a:r>
            <a:r>
              <a:rPr lang="en-US" sz="1800" i="1" dirty="0">
                <a:solidFill>
                  <a:srgbClr val="000000"/>
                </a:solidFill>
                <a:latin typeface="Calibri"/>
                <a:ea typeface="Lucida Grande"/>
                <a:cs typeface="Lucida Grande"/>
              </a:rPr>
              <a:t> top to bottom. I usually </a:t>
            </a:r>
            <a:r>
              <a:rPr lang="en-US" sz="1800" b="1" i="1" dirty="0">
                <a:solidFill>
                  <a:srgbClr val="000000"/>
                </a:solidFill>
                <a:latin typeface="Calibri"/>
                <a:ea typeface="Lucida Grande"/>
                <a:cs typeface="Lucida Grande"/>
              </a:rPr>
              <a:t>do</a:t>
            </a:r>
            <a:r>
              <a:rPr lang="en-US" sz="1800" i="1" dirty="0">
                <a:solidFill>
                  <a:srgbClr val="000000"/>
                </a:solidFill>
                <a:latin typeface="Calibri"/>
                <a:ea typeface="Lucida Grande"/>
                <a:cs typeface="Lucida Grande"/>
              </a:rPr>
              <a:t> right to left. And then you </a:t>
            </a:r>
            <a:r>
              <a:rPr lang="en-US" sz="1800" b="1" i="1" dirty="0">
                <a:solidFill>
                  <a:srgbClr val="000000"/>
                </a:solidFill>
                <a:latin typeface="Calibri"/>
                <a:ea typeface="Lucida Grande"/>
                <a:cs typeface="Lucida Grande"/>
              </a:rPr>
              <a:t>wash</a:t>
            </a:r>
            <a:r>
              <a:rPr lang="en-US" sz="1800" i="1" dirty="0">
                <a:solidFill>
                  <a:srgbClr val="000000"/>
                </a:solidFill>
                <a:latin typeface="Calibri"/>
                <a:ea typeface="Lucida Grande"/>
                <a:cs typeface="Lucida Grande"/>
              </a:rPr>
              <a:t> your toothbrush. And you </a:t>
            </a:r>
            <a:r>
              <a:rPr lang="en-US" sz="1800" b="1" i="1" dirty="0">
                <a:solidFill>
                  <a:srgbClr val="000000"/>
                </a:solidFill>
                <a:latin typeface="Calibri"/>
                <a:ea typeface="Lucida Grande"/>
                <a:cs typeface="Lucida Grande"/>
              </a:rPr>
              <a:t>get</a:t>
            </a:r>
            <a:r>
              <a:rPr lang="en-US" sz="1800" i="1" dirty="0">
                <a:solidFill>
                  <a:srgbClr val="000000"/>
                </a:solidFill>
                <a:latin typeface="Calibri"/>
                <a:ea typeface="Lucida Grande"/>
                <a:cs typeface="Lucida Grande"/>
              </a:rPr>
              <a:t> water in your mouth and </a:t>
            </a:r>
            <a:r>
              <a:rPr lang="en-US" sz="1800" b="1" i="1" dirty="0">
                <a:solidFill>
                  <a:srgbClr val="000000"/>
                </a:solidFill>
                <a:latin typeface="Calibri"/>
                <a:ea typeface="Lucida Grande"/>
                <a:cs typeface="Lucida Grande"/>
              </a:rPr>
              <a:t>spit </a:t>
            </a:r>
            <a:r>
              <a:rPr lang="en-US" sz="1800" i="1" dirty="0">
                <a:solidFill>
                  <a:srgbClr val="000000"/>
                </a:solidFill>
                <a:latin typeface="Calibri"/>
                <a:ea typeface="Lucida Grande"/>
                <a:cs typeface="Lucida Grande"/>
              </a:rPr>
              <a:t>it out. That's how I </a:t>
            </a:r>
            <a:r>
              <a:rPr lang="en-US" sz="1800" b="1" i="1" dirty="0">
                <a:solidFill>
                  <a:srgbClr val="000000"/>
                </a:solidFill>
                <a:latin typeface="Calibri"/>
                <a:ea typeface="Lucida Grande"/>
                <a:cs typeface="Lucida Grande"/>
              </a:rPr>
              <a:t>do</a:t>
            </a:r>
            <a:r>
              <a:rPr lang="en-US" sz="1800" i="1" dirty="0">
                <a:solidFill>
                  <a:srgbClr val="000000"/>
                </a:solidFill>
                <a:latin typeface="Calibri"/>
                <a:ea typeface="Lucida Grande"/>
                <a:cs typeface="Lucida Grande"/>
              </a:rPr>
              <a:t> it. And why I </a:t>
            </a:r>
            <a:r>
              <a:rPr lang="en-US" sz="1800" b="1" i="1" dirty="0">
                <a:solidFill>
                  <a:srgbClr val="000000"/>
                </a:solidFill>
                <a:latin typeface="Calibri"/>
                <a:ea typeface="Lucida Grande"/>
                <a:cs typeface="Lucida Grande"/>
              </a:rPr>
              <a:t>do</a:t>
            </a:r>
            <a:r>
              <a:rPr lang="en-US" sz="1800" i="1" dirty="0">
                <a:solidFill>
                  <a:srgbClr val="000000"/>
                </a:solidFill>
                <a:latin typeface="Calibri"/>
                <a:ea typeface="Lucida Grande"/>
                <a:cs typeface="Lucida Grande"/>
              </a:rPr>
              <a:t> it is </a:t>
            </a:r>
            <a:r>
              <a:rPr lang="en-US" sz="1800" b="1" i="1" dirty="0">
                <a:solidFill>
                  <a:srgbClr val="000000"/>
                </a:solidFill>
                <a:latin typeface="Calibri"/>
                <a:ea typeface="Lucida Grande"/>
                <a:cs typeface="Lucida Grande"/>
              </a:rPr>
              <a:t>to stay </a:t>
            </a:r>
            <a:r>
              <a:rPr lang="en-US" sz="1800" i="1" dirty="0">
                <a:solidFill>
                  <a:srgbClr val="000000"/>
                </a:solidFill>
                <a:latin typeface="Calibri"/>
                <a:ea typeface="Lucida Grande"/>
                <a:cs typeface="Lucida Grande"/>
              </a:rPr>
              <a:t>healthy and </a:t>
            </a:r>
            <a:r>
              <a:rPr lang="en-US" sz="1800" b="1" i="1" dirty="0">
                <a:solidFill>
                  <a:srgbClr val="000000"/>
                </a:solidFill>
                <a:latin typeface="Calibri"/>
                <a:ea typeface="Lucida Grande"/>
                <a:cs typeface="Lucida Grande"/>
              </a:rPr>
              <a:t>to not get </a:t>
            </a:r>
            <a:r>
              <a:rPr lang="en-US" sz="1800" i="1" dirty="0">
                <a:solidFill>
                  <a:srgbClr val="000000"/>
                </a:solidFill>
                <a:latin typeface="Calibri"/>
                <a:ea typeface="Lucida Grande"/>
                <a:cs typeface="Lucida Grande"/>
              </a:rPr>
              <a:t>cavities and </a:t>
            </a:r>
            <a:r>
              <a:rPr lang="en-US" sz="1800" b="1" i="1" dirty="0">
                <a:solidFill>
                  <a:srgbClr val="000000"/>
                </a:solidFill>
                <a:latin typeface="Calibri"/>
                <a:ea typeface="Lucida Grande"/>
                <a:cs typeface="Lucida Grande"/>
              </a:rPr>
              <a:t>to make sure </a:t>
            </a:r>
            <a:r>
              <a:rPr lang="en-US" sz="1800" i="1" dirty="0">
                <a:solidFill>
                  <a:srgbClr val="000000"/>
                </a:solidFill>
                <a:latin typeface="Calibri"/>
                <a:ea typeface="Lucida Grande"/>
                <a:cs typeface="Lucida Grande"/>
              </a:rPr>
              <a:t>germs </a:t>
            </a:r>
            <a:r>
              <a:rPr lang="en-US" sz="1800" b="1" i="1" dirty="0">
                <a:solidFill>
                  <a:srgbClr val="000000"/>
                </a:solidFill>
                <a:latin typeface="Calibri"/>
                <a:ea typeface="Lucida Grande"/>
                <a:cs typeface="Lucida Grande"/>
              </a:rPr>
              <a:t>don't go </a:t>
            </a:r>
            <a:r>
              <a:rPr lang="en-US" sz="1800" i="1" dirty="0">
                <a:solidFill>
                  <a:srgbClr val="000000"/>
                </a:solidFill>
                <a:latin typeface="Calibri"/>
                <a:ea typeface="Lucida Grande"/>
                <a:cs typeface="Lucida Grande"/>
              </a:rPr>
              <a:t>in and </a:t>
            </a:r>
            <a:r>
              <a:rPr lang="en-US" sz="1800" b="1" i="1" dirty="0">
                <a:solidFill>
                  <a:srgbClr val="000000"/>
                </a:solidFill>
                <a:latin typeface="Calibri"/>
                <a:ea typeface="Lucida Grande"/>
                <a:cs typeface="Lucida Grande"/>
              </a:rPr>
              <a:t>go</a:t>
            </a:r>
            <a:r>
              <a:rPr lang="en-US" sz="1800" i="1" dirty="0">
                <a:solidFill>
                  <a:srgbClr val="000000"/>
                </a:solidFill>
                <a:latin typeface="Calibri"/>
                <a:ea typeface="Lucida Grande"/>
                <a:cs typeface="Lucida Grande"/>
              </a:rPr>
              <a:t> all </a:t>
            </a:r>
            <a:r>
              <a:rPr lang="en-US" sz="1800" i="1" dirty="0" smtClean="0">
                <a:solidFill>
                  <a:srgbClr val="000000"/>
                </a:solidFill>
                <a:latin typeface="Calibri"/>
                <a:ea typeface="Lucida Grande"/>
                <a:cs typeface="Lucida Grande"/>
              </a:rPr>
              <a:t>over.</a:t>
            </a:r>
          </a:p>
          <a:p>
            <a:pPr eaLnBrk="1" hangingPunct="1">
              <a:defRPr/>
            </a:pPr>
            <a:endParaRPr lang="en-US" altLang="en-US" sz="1400" i="1" dirty="0" smtClean="0">
              <a:solidFill>
                <a:prstClr val="black"/>
              </a:solidFill>
              <a:latin typeface="Calibri" pitchFamily="34" charset="0"/>
            </a:endParaRPr>
          </a:p>
          <a:p>
            <a:pPr eaLnBrk="1" hangingPunct="1">
              <a:buFont typeface="Arial" pitchFamily="34" charset="0"/>
              <a:buChar char="•"/>
              <a:defRPr/>
            </a:pPr>
            <a:r>
              <a:rPr lang="en-US" sz="1600" dirty="0" smtClean="0">
                <a:solidFill>
                  <a:prstClr val="black"/>
                </a:solidFill>
                <a:latin typeface="Calibri" pitchFamily="34" charset="0"/>
              </a:rPr>
              <a:t> Use of </a:t>
            </a:r>
            <a:r>
              <a:rPr lang="en-US" sz="1600" b="1" dirty="0" smtClean="0">
                <a:solidFill>
                  <a:prstClr val="black"/>
                </a:solidFill>
                <a:latin typeface="Calibri" pitchFamily="34" charset="0"/>
              </a:rPr>
              <a:t>simple verbs, infinitives, </a:t>
            </a:r>
            <a:r>
              <a:rPr lang="en-US" sz="1600" dirty="0" smtClean="0">
                <a:solidFill>
                  <a:prstClr val="black"/>
                </a:solidFill>
                <a:latin typeface="Calibri" pitchFamily="34" charset="0"/>
              </a:rPr>
              <a:t>and </a:t>
            </a:r>
            <a:r>
              <a:rPr lang="en-US" sz="1600" b="1" dirty="0" smtClean="0">
                <a:solidFill>
                  <a:prstClr val="black"/>
                </a:solidFill>
                <a:latin typeface="Calibri" pitchFamily="34" charset="0"/>
              </a:rPr>
              <a:t>negation </a:t>
            </a:r>
            <a:r>
              <a:rPr lang="en-US" sz="1600" dirty="0" smtClean="0">
                <a:solidFill>
                  <a:prstClr val="black"/>
                </a:solidFill>
                <a:latin typeface="Calibri" pitchFamily="34" charset="0"/>
              </a:rPr>
              <a:t>in complete sentences</a:t>
            </a:r>
            <a:endParaRPr lang="en-US" sz="1600" i="1" dirty="0">
              <a:solidFill>
                <a:prstClr val="black"/>
              </a:solidFill>
            </a:endParaRP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38543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8680" y="2569464"/>
            <a:ext cx="763313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8" name="Rounded Rectangular Callout 7"/>
          <p:cNvSpPr>
            <a:spLocks noChangeArrowheads="1"/>
          </p:cNvSpPr>
          <p:nvPr/>
        </p:nvSpPr>
        <p:spPr bwMode="auto">
          <a:xfrm>
            <a:off x="2835977" y="1308494"/>
            <a:ext cx="6163408" cy="3408755"/>
          </a:xfrm>
          <a:prstGeom prst="wedgeRoundRectCallout">
            <a:avLst>
              <a:gd name="adj1" fmla="val -7993"/>
              <a:gd name="adj2" fmla="val 70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Developing Verb Sophistication (EL)</a:t>
            </a:r>
            <a:r>
              <a:rPr lang="en-US" altLang="en-US" sz="2000" dirty="0" smtClean="0">
                <a:solidFill>
                  <a:prstClr val="black"/>
                </a:solidFill>
                <a:latin typeface="Calibri" pitchFamily="34" charset="0"/>
              </a:rPr>
              <a:t>:</a:t>
            </a:r>
          </a:p>
          <a:p>
            <a:pPr eaLnBrk="1" hangingPunct="1">
              <a:defRPr/>
            </a:pPr>
            <a:endParaRPr lang="en-US" altLang="en-US" sz="1400" i="1" dirty="0">
              <a:solidFill>
                <a:prstClr val="black"/>
              </a:solidFill>
              <a:latin typeface="+mj-lt"/>
            </a:endParaRPr>
          </a:p>
          <a:p>
            <a:pPr eaLnBrk="1" hangingPunct="1">
              <a:defRPr/>
            </a:pPr>
            <a:r>
              <a:rPr lang="en-US" sz="1600" i="1" dirty="0" smtClean="0">
                <a:latin typeface="+mj-lt"/>
              </a:rPr>
              <a:t>She </a:t>
            </a:r>
            <a:r>
              <a:rPr lang="en-US" sz="1600" i="1" dirty="0">
                <a:latin typeface="+mj-lt"/>
              </a:rPr>
              <a:t>should do it because her teeth are going to get yellow and she's going to smell bad with her teeth when she talks. And she </a:t>
            </a:r>
            <a:r>
              <a:rPr lang="en-US" sz="1600" b="1" i="1" u="sng" dirty="0">
                <a:latin typeface="+mj-lt"/>
              </a:rPr>
              <a:t>may</a:t>
            </a:r>
            <a:r>
              <a:rPr lang="en-US" sz="1600" i="1" dirty="0">
                <a:latin typeface="+mj-lt"/>
              </a:rPr>
              <a:t> have a cavity. And she has to know also to brush her teeth like a circle. Then you brush it right here. You brush it on your right there. Then you brush it on your tongue </a:t>
            </a:r>
            <a:r>
              <a:rPr lang="en-US" sz="1600" i="1" dirty="0" smtClean="0">
                <a:latin typeface="+mj-lt"/>
              </a:rPr>
              <a:t>so </a:t>
            </a:r>
            <a:r>
              <a:rPr lang="en-US" sz="1600" i="1" dirty="0">
                <a:latin typeface="+mj-lt"/>
              </a:rPr>
              <a:t>your tongue </a:t>
            </a:r>
            <a:r>
              <a:rPr lang="en-US" sz="1600" b="1" i="1" u="sng" dirty="0">
                <a:latin typeface="+mj-lt"/>
              </a:rPr>
              <a:t>can</a:t>
            </a:r>
            <a:r>
              <a:rPr lang="en-US" sz="1600" i="1" dirty="0">
                <a:latin typeface="+mj-lt"/>
              </a:rPr>
              <a:t> be clean too. </a:t>
            </a:r>
            <a:endParaRPr lang="en-US" sz="1600" i="1" dirty="0" smtClean="0">
              <a:latin typeface="+mj-lt"/>
            </a:endParaRPr>
          </a:p>
          <a:p>
            <a:pPr eaLnBrk="1" hangingPunct="1">
              <a:defRPr/>
            </a:pPr>
            <a:r>
              <a:rPr lang="en-US" sz="1600" dirty="0" smtClean="0">
                <a:latin typeface="+mj-lt"/>
              </a:rPr>
              <a:t>[Anything else?] </a:t>
            </a:r>
          </a:p>
          <a:p>
            <a:pPr eaLnBrk="1" hangingPunct="1">
              <a:defRPr/>
            </a:pPr>
            <a:r>
              <a:rPr lang="en-US" sz="1600" i="1" dirty="0" smtClean="0">
                <a:latin typeface="+mj-lt"/>
              </a:rPr>
              <a:t>She </a:t>
            </a:r>
            <a:r>
              <a:rPr lang="en-US" sz="1600" i="1" dirty="0">
                <a:latin typeface="+mj-lt"/>
              </a:rPr>
              <a:t>has to do it because when she talks, she spit it out</a:t>
            </a:r>
            <a:r>
              <a:rPr lang="en-US" sz="1600" i="1" dirty="0" smtClean="0">
                <a:latin typeface="+mj-lt"/>
              </a:rPr>
              <a:t>.</a:t>
            </a:r>
          </a:p>
          <a:p>
            <a:pPr eaLnBrk="1" hangingPunct="1">
              <a:defRPr/>
            </a:pPr>
            <a:endParaRPr lang="en-US" altLang="en-US" sz="1600" i="1" dirty="0">
              <a:solidFill>
                <a:prstClr val="black"/>
              </a:solidFill>
              <a:latin typeface="+mj-lt"/>
            </a:endParaRPr>
          </a:p>
          <a:p>
            <a:pPr eaLnBrk="1" hangingPunct="1">
              <a:buFont typeface="Arial" pitchFamily="34" charset="0"/>
              <a:buChar char="•"/>
              <a:defRPr/>
            </a:pPr>
            <a:r>
              <a:rPr lang="en-US" sz="1600" dirty="0">
                <a:solidFill>
                  <a:prstClr val="black"/>
                </a:solidFill>
                <a:latin typeface="+mj-lt"/>
              </a:rPr>
              <a:t> </a:t>
            </a:r>
            <a:r>
              <a:rPr lang="en-US" sz="1600" dirty="0" smtClean="0">
                <a:solidFill>
                  <a:prstClr val="black"/>
                </a:solidFill>
                <a:latin typeface="Calibri" pitchFamily="34" charset="0"/>
              </a:rPr>
              <a:t>Use </a:t>
            </a:r>
            <a:r>
              <a:rPr lang="en-US" sz="1600" dirty="0">
                <a:solidFill>
                  <a:prstClr val="black"/>
                </a:solidFill>
                <a:latin typeface="Calibri" pitchFamily="34" charset="0"/>
              </a:rPr>
              <a:t>of </a:t>
            </a:r>
            <a:r>
              <a:rPr lang="en-US" sz="1600" b="1" u="sng" dirty="0">
                <a:solidFill>
                  <a:prstClr val="black"/>
                </a:solidFill>
                <a:latin typeface="Calibri" pitchFamily="34" charset="0"/>
              </a:rPr>
              <a:t>modals</a:t>
            </a:r>
            <a:r>
              <a:rPr lang="en-US" sz="1600" dirty="0">
                <a:solidFill>
                  <a:prstClr val="black"/>
                </a:solidFill>
                <a:latin typeface="Calibri" pitchFamily="34" charset="0"/>
              </a:rPr>
              <a:t> in addition to simple </a:t>
            </a:r>
            <a:r>
              <a:rPr lang="en-US" sz="1600" dirty="0" smtClean="0">
                <a:solidFill>
                  <a:prstClr val="black"/>
                </a:solidFill>
                <a:latin typeface="Calibri" pitchFamily="34" charset="0"/>
              </a:rPr>
              <a:t>verb types (simple present tense, present progressive), </a:t>
            </a:r>
            <a:r>
              <a:rPr lang="en-US" sz="1600" dirty="0">
                <a:solidFill>
                  <a:prstClr val="black"/>
                </a:solidFill>
                <a:latin typeface="Calibri" pitchFamily="34" charset="0"/>
              </a:rPr>
              <a:t>infinitives, and </a:t>
            </a:r>
            <a:r>
              <a:rPr lang="en-US" sz="1600" dirty="0" smtClean="0">
                <a:solidFill>
                  <a:prstClr val="black"/>
                </a:solidFill>
                <a:latin typeface="Calibri" pitchFamily="34" charset="0"/>
              </a:rPr>
              <a:t>negation</a:t>
            </a:r>
          </a:p>
          <a:p>
            <a:pPr eaLnBrk="1" hangingPunct="1">
              <a:buFont typeface="Arial" pitchFamily="34" charset="0"/>
              <a:buChar char="•"/>
              <a:defRPr/>
            </a:pPr>
            <a:r>
              <a:rPr lang="en-US" sz="1600" dirty="0" smtClean="0">
                <a:solidFill>
                  <a:prstClr val="black"/>
                </a:solidFill>
                <a:latin typeface="Calibri" pitchFamily="34" charset="0"/>
              </a:rPr>
              <a:t>Some inaccurate verb use (</a:t>
            </a:r>
            <a:r>
              <a:rPr lang="en-US" sz="1600" i="1" dirty="0" smtClean="0">
                <a:solidFill>
                  <a:prstClr val="black"/>
                </a:solidFill>
                <a:latin typeface="Calibri" pitchFamily="34" charset="0"/>
              </a:rPr>
              <a:t>when she talks, she </a:t>
            </a:r>
            <a:r>
              <a:rPr lang="en-US" sz="1600" b="1" i="1" dirty="0" smtClean="0">
                <a:solidFill>
                  <a:prstClr val="black"/>
                </a:solidFill>
                <a:latin typeface="Calibri" pitchFamily="34" charset="0"/>
              </a:rPr>
              <a:t>spit</a:t>
            </a:r>
            <a:r>
              <a:rPr lang="en-US" sz="1600" i="1" dirty="0" smtClean="0">
                <a:solidFill>
                  <a:prstClr val="black"/>
                </a:solidFill>
                <a:latin typeface="Calibri" pitchFamily="34" charset="0"/>
              </a:rPr>
              <a:t> it out</a:t>
            </a:r>
            <a:r>
              <a:rPr lang="en-US" sz="1600" dirty="0" smtClean="0">
                <a:solidFill>
                  <a:prstClr val="black"/>
                </a:solidFill>
                <a:latin typeface="Calibri" pitchFamily="34" charset="0"/>
              </a:rPr>
              <a:t>)</a:t>
            </a:r>
            <a:endParaRPr lang="en-US" sz="1600" dirty="0">
              <a:solidFill>
                <a:prstClr val="black"/>
              </a:solidFill>
            </a:endParaRPr>
          </a:p>
        </p:txBody>
      </p:sp>
      <p:sp>
        <p:nvSpPr>
          <p:cNvPr id="16" name="Rounded Rectangular Callout 15"/>
          <p:cNvSpPr>
            <a:spLocks noChangeArrowheads="1"/>
          </p:cNvSpPr>
          <p:nvPr/>
        </p:nvSpPr>
        <p:spPr bwMode="auto">
          <a:xfrm>
            <a:off x="2892670" y="1372090"/>
            <a:ext cx="5960269" cy="3495192"/>
          </a:xfrm>
          <a:prstGeom prst="wedgeRoundRectCallout">
            <a:avLst>
              <a:gd name="adj1" fmla="val -10821"/>
              <a:gd name="adj2" fmla="val 65023"/>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a:t>
            </a:r>
            <a:r>
              <a:rPr lang="en-US" altLang="en-US" sz="2000" u="sng" dirty="0">
                <a:solidFill>
                  <a:prstClr val="black"/>
                </a:solidFill>
                <a:latin typeface="Calibri" pitchFamily="34" charset="0"/>
              </a:rPr>
              <a:t>Verb Sophistication (EO/P)</a:t>
            </a:r>
            <a:r>
              <a:rPr lang="en-US" altLang="en-US" sz="20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Okay, how he should do it? Okay, you </a:t>
            </a:r>
            <a:r>
              <a:rPr lang="en-US" sz="1600" b="1" i="1" u="sng" dirty="0">
                <a:solidFill>
                  <a:srgbClr val="000000"/>
                </a:solidFill>
                <a:latin typeface="Calibri"/>
                <a:ea typeface="Lucida Grande"/>
                <a:cs typeface="Lucida Grande"/>
              </a:rPr>
              <a:t>need</a:t>
            </a:r>
            <a:r>
              <a:rPr lang="en-US" sz="1600" i="1" dirty="0">
                <a:solidFill>
                  <a:srgbClr val="000000"/>
                </a:solidFill>
                <a:latin typeface="Calibri"/>
                <a:ea typeface="Lucida Grande"/>
                <a:cs typeface="Lucida Grande"/>
              </a:rPr>
              <a:t> to get your toothbrush. Clean it with water. Brush it however you want, but you </a:t>
            </a:r>
            <a:r>
              <a:rPr lang="en-US" sz="1600" b="1" i="1" u="sng" dirty="0">
                <a:solidFill>
                  <a:srgbClr val="000000"/>
                </a:solidFill>
                <a:latin typeface="Calibri"/>
                <a:ea typeface="Lucida Grande"/>
                <a:cs typeface="Lucida Grande"/>
              </a:rPr>
              <a:t>need</a:t>
            </a:r>
            <a:r>
              <a:rPr lang="en-US" sz="1600" i="1" dirty="0">
                <a:solidFill>
                  <a:srgbClr val="000000"/>
                </a:solidFill>
                <a:latin typeface="Calibri"/>
                <a:ea typeface="Lucida Grande"/>
                <a:cs typeface="Lucida Grande"/>
              </a:rPr>
              <a:t> to still brush it. And you </a:t>
            </a:r>
            <a:r>
              <a:rPr lang="en-US" sz="1600" b="1" i="1" u="sng" dirty="0">
                <a:solidFill>
                  <a:srgbClr val="000000"/>
                </a:solidFill>
                <a:latin typeface="Calibri"/>
                <a:ea typeface="Lucida Grande"/>
                <a:cs typeface="Lucida Grande"/>
              </a:rPr>
              <a:t>should </a:t>
            </a:r>
            <a:r>
              <a:rPr lang="en-US" sz="1600" i="1" dirty="0">
                <a:solidFill>
                  <a:srgbClr val="000000"/>
                </a:solidFill>
                <a:latin typeface="Calibri"/>
                <a:ea typeface="Lucida Grande"/>
                <a:cs typeface="Lucida Grande"/>
              </a:rPr>
              <a:t>do it because you don't want your teeth to get dirty and to fall off and to get </a:t>
            </a:r>
            <a:r>
              <a:rPr lang="en-US" sz="1600" i="1" dirty="0" smtClean="0">
                <a:solidFill>
                  <a:srgbClr val="000000"/>
                </a:solidFill>
                <a:latin typeface="Calibri"/>
                <a:ea typeface="Lucida Grande"/>
                <a:cs typeface="Lucida Grande"/>
              </a:rPr>
              <a:t>cavities.</a:t>
            </a:r>
          </a:p>
          <a:p>
            <a:pPr eaLnBrk="1" hangingPunct="1">
              <a:defRPr/>
            </a:pPr>
            <a:r>
              <a:rPr lang="en-US" sz="1800" i="1" dirty="0" smtClean="0">
                <a:solidFill>
                  <a:prstClr val="black"/>
                </a:solidFill>
                <a:latin typeface="Calibri"/>
              </a:rPr>
              <a:t>  </a:t>
            </a:r>
            <a:endParaRPr lang="en-US" altLang="en-US" sz="1800" i="1" dirty="0" smtClean="0">
              <a:solidFill>
                <a:srgbClr val="FFFFFF"/>
              </a:solidFill>
              <a:latin typeface="Calibri"/>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Repetitive use </a:t>
            </a:r>
            <a:r>
              <a:rPr lang="en-US" sz="1600" dirty="0">
                <a:solidFill>
                  <a:prstClr val="black"/>
                </a:solidFill>
                <a:latin typeface="Calibri" pitchFamily="34" charset="0"/>
              </a:rPr>
              <a:t>of </a:t>
            </a:r>
            <a:r>
              <a:rPr lang="en-US" sz="1600" b="1" u="sng" dirty="0">
                <a:solidFill>
                  <a:prstClr val="black"/>
                </a:solidFill>
                <a:latin typeface="Calibri" pitchFamily="34" charset="0"/>
              </a:rPr>
              <a:t>modals</a:t>
            </a:r>
            <a:r>
              <a:rPr lang="en-US" sz="1600" dirty="0">
                <a:solidFill>
                  <a:prstClr val="black"/>
                </a:solidFill>
                <a:latin typeface="Calibri" pitchFamily="34" charset="0"/>
              </a:rPr>
              <a:t> in addition to simple verbs, infinitives, and negation</a:t>
            </a:r>
            <a:endParaRPr lang="en-US" sz="1600" b="1" i="1" dirty="0">
              <a:solidFill>
                <a:prstClr val="black"/>
              </a:solidFill>
            </a:endParaRPr>
          </a:p>
        </p:txBody>
      </p:sp>
    </p:spTree>
    <p:extLst>
      <p:ext uri="{BB962C8B-B14F-4D97-AF65-F5344CB8AC3E}">
        <p14:creationId xmlns:p14="http://schemas.microsoft.com/office/powerpoint/2010/main" val="830880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8680"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Controlled</a:t>
            </a: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3177975" y="1372090"/>
            <a:ext cx="5445541" cy="3502648"/>
          </a:xfrm>
          <a:prstGeom prst="wedgeRoundRectCallout">
            <a:avLst>
              <a:gd name="adj1" fmla="val 21619"/>
              <a:gd name="adj2" fmla="val 6456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2000" u="sng" dirty="0">
                <a:solidFill>
                  <a:prstClr val="black"/>
                </a:solidFill>
                <a:latin typeface="Calibri" pitchFamily="34" charset="0"/>
              </a:rPr>
              <a:t>)</a:t>
            </a:r>
            <a:r>
              <a:rPr lang="en-US" altLang="en-US" sz="20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Why should she do it? She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clean her teeth </a:t>
            </a:r>
            <a:r>
              <a:rPr lang="en-US" sz="1600" i="1" dirty="0" smtClean="0">
                <a:solidFill>
                  <a:srgbClr val="000000"/>
                </a:solidFill>
                <a:latin typeface="Calibri"/>
                <a:ea typeface="Lucida Grande"/>
                <a:cs typeface="Lucida Grande"/>
              </a:rPr>
              <a:t>by </a:t>
            </a:r>
            <a:r>
              <a:rPr lang="en-US" sz="1600" b="1" i="1" u="sng" dirty="0">
                <a:solidFill>
                  <a:srgbClr val="000000"/>
                </a:solidFill>
                <a:latin typeface="Calibri"/>
                <a:ea typeface="Lucida Grande"/>
                <a:cs typeface="Lucida Grande"/>
              </a:rPr>
              <a:t>getting</a:t>
            </a:r>
            <a:r>
              <a:rPr lang="en-US" sz="1600" i="1" dirty="0">
                <a:solidFill>
                  <a:srgbClr val="000000"/>
                </a:solidFill>
                <a:latin typeface="Calibri"/>
                <a:ea typeface="Lucida Grande"/>
                <a:cs typeface="Lucida Grande"/>
              </a:rPr>
              <a:t> her toothbrush and then put a little bit of paste. Then get a little bit of water and </a:t>
            </a:r>
            <a:r>
              <a:rPr lang="en-US" sz="1600" b="1" i="1" u="sng" dirty="0">
                <a:solidFill>
                  <a:srgbClr val="000000"/>
                </a:solidFill>
                <a:latin typeface="Calibri"/>
                <a:ea typeface="Lucida Grande"/>
                <a:cs typeface="Lucida Grande"/>
              </a:rPr>
              <a:t>start brushing</a:t>
            </a:r>
            <a:r>
              <a:rPr lang="en-US" sz="1600" i="1" dirty="0">
                <a:solidFill>
                  <a:srgbClr val="000000"/>
                </a:solidFill>
                <a:latin typeface="Calibri"/>
                <a:ea typeface="Lucida Grande"/>
                <a:cs typeface="Lucida Grande"/>
              </a:rPr>
              <a:t> your teeth. And when she's </a:t>
            </a:r>
            <a:r>
              <a:rPr lang="en-US" sz="1600" b="1" i="1" u="sng" dirty="0">
                <a:solidFill>
                  <a:srgbClr val="000000"/>
                </a:solidFill>
                <a:latin typeface="Calibri"/>
                <a:ea typeface="Lucida Grande"/>
                <a:cs typeface="Lucida Grande"/>
              </a:rPr>
              <a:t>done</a:t>
            </a:r>
            <a:r>
              <a:rPr lang="en-US" sz="1600" i="1" dirty="0">
                <a:solidFill>
                  <a:srgbClr val="000000"/>
                </a:solidFill>
                <a:latin typeface="Calibri"/>
                <a:ea typeface="Lucida Grande"/>
                <a:cs typeface="Lucida Grande"/>
              </a:rPr>
              <a:t>, to clean her mouth with a little bit of water and then clean her mouth. And she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do it so her mouth doesn't smells bad and her teeth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always be </a:t>
            </a:r>
            <a:r>
              <a:rPr lang="en-US" sz="1600" i="1" dirty="0" smtClean="0">
                <a:solidFill>
                  <a:srgbClr val="000000"/>
                </a:solidFill>
                <a:latin typeface="Calibri"/>
                <a:ea typeface="Lucida Grande"/>
                <a:cs typeface="Lucida Grande"/>
              </a:rPr>
              <a:t>clean. </a:t>
            </a:r>
            <a:r>
              <a:rPr lang="en-US" sz="1600" i="1" dirty="0">
                <a:solidFill>
                  <a:srgbClr val="000000"/>
                </a:solidFill>
                <a:latin typeface="Calibri"/>
                <a:ea typeface="Lucida Grande"/>
                <a:cs typeface="Lucida Grande"/>
              </a:rPr>
              <a:t>And so they won't say you don't brush your </a:t>
            </a:r>
            <a:r>
              <a:rPr lang="en-US" sz="1600" i="1" dirty="0" err="1" smtClean="0">
                <a:solidFill>
                  <a:srgbClr val="000000"/>
                </a:solidFill>
                <a:latin typeface="Calibri"/>
                <a:ea typeface="Lucida Grande"/>
                <a:cs typeface="Lucida Grande"/>
              </a:rPr>
              <a:t>teeths</a:t>
            </a:r>
            <a:r>
              <a:rPr lang="en-US" sz="1600" i="1" dirty="0" smtClean="0">
                <a:solidFill>
                  <a:srgbClr val="000000"/>
                </a:solidFill>
                <a:latin typeface="Calibri"/>
                <a:ea typeface="Lucida Grande"/>
                <a:cs typeface="Lucida Grande"/>
              </a:rPr>
              <a:t>.</a:t>
            </a:r>
          </a:p>
          <a:p>
            <a:pPr eaLnBrk="1" hangingPunct="1">
              <a:defRPr/>
            </a:pPr>
            <a:endParaRPr lang="en-US" altLang="en-US" sz="1600" i="1" dirty="0">
              <a:solidFill>
                <a:prstClr val="black"/>
              </a:solidFill>
              <a:latin typeface="Calibri"/>
            </a:endParaRPr>
          </a:p>
          <a:p>
            <a:pPr eaLnBrk="1" hangingPunct="1">
              <a:buFont typeface="Arial" pitchFamily="34" charset="0"/>
              <a:buChar char="•"/>
              <a:defRPr/>
            </a:pPr>
            <a:r>
              <a:rPr lang="en-US" sz="1600" dirty="0">
                <a:solidFill>
                  <a:prstClr val="black"/>
                </a:solidFill>
                <a:latin typeface="Calibri" pitchFamily="34" charset="0"/>
              </a:rPr>
              <a:t> Use of </a:t>
            </a:r>
            <a:r>
              <a:rPr lang="en-US" sz="1600" b="1" u="sng" dirty="0" smtClean="0">
                <a:solidFill>
                  <a:prstClr val="black"/>
                </a:solidFill>
                <a:latin typeface="Calibri" pitchFamily="34" charset="0"/>
              </a:rPr>
              <a:t>gerunds</a:t>
            </a:r>
            <a:r>
              <a:rPr lang="en-US" sz="1600" b="1" dirty="0" smtClean="0">
                <a:solidFill>
                  <a:prstClr val="black"/>
                </a:solidFill>
                <a:latin typeface="Calibri" pitchFamily="34" charset="0"/>
              </a:rPr>
              <a:t>, </a:t>
            </a:r>
            <a:r>
              <a:rPr lang="en-US" sz="1600" b="1" u="sng" dirty="0" smtClean="0">
                <a:solidFill>
                  <a:prstClr val="black"/>
                </a:solidFill>
                <a:latin typeface="Calibri" pitchFamily="34" charset="0"/>
              </a:rPr>
              <a:t>modals</a:t>
            </a:r>
            <a:r>
              <a:rPr lang="en-US" sz="1600" b="1" dirty="0" smtClean="0">
                <a:solidFill>
                  <a:prstClr val="black"/>
                </a:solidFill>
                <a:latin typeface="Calibri" pitchFamily="34" charset="0"/>
              </a:rPr>
              <a:t>, </a:t>
            </a:r>
            <a:r>
              <a:rPr lang="en-US" sz="1600" dirty="0" smtClean="0">
                <a:solidFill>
                  <a:prstClr val="black"/>
                </a:solidFill>
                <a:latin typeface="Calibri" pitchFamily="34" charset="0"/>
              </a:rPr>
              <a:t>and </a:t>
            </a:r>
            <a:r>
              <a:rPr lang="en-US" sz="1600" b="1" u="sng" dirty="0" smtClean="0">
                <a:solidFill>
                  <a:prstClr val="black"/>
                </a:solidFill>
                <a:latin typeface="Calibri" pitchFamily="34" charset="0"/>
              </a:rPr>
              <a:t>participles</a:t>
            </a:r>
            <a:r>
              <a:rPr lang="en-US" sz="1600" b="1" dirty="0" smtClean="0">
                <a:solidFill>
                  <a:prstClr val="black"/>
                </a:solidFill>
                <a:latin typeface="Calibri" pitchFamily="34" charset="0"/>
              </a:rPr>
              <a:t> </a:t>
            </a:r>
            <a:r>
              <a:rPr lang="en-US" sz="1600" dirty="0">
                <a:solidFill>
                  <a:prstClr val="black"/>
                </a:solidFill>
                <a:latin typeface="Calibri" pitchFamily="34" charset="0"/>
              </a:rPr>
              <a:t>in addition to simple verbs, infinitives, and </a:t>
            </a:r>
            <a:r>
              <a:rPr lang="en-US" sz="1600" dirty="0" smtClean="0">
                <a:solidFill>
                  <a:prstClr val="black"/>
                </a:solidFill>
                <a:latin typeface="Calibri" pitchFamily="34" charset="0"/>
              </a:rPr>
              <a:t>negation</a:t>
            </a:r>
          </a:p>
          <a:p>
            <a:pPr eaLnBrk="1" hangingPunct="1">
              <a:buFont typeface="Arial" pitchFamily="34" charset="0"/>
              <a:buChar char="•"/>
              <a:defRPr/>
            </a:pPr>
            <a:r>
              <a:rPr lang="en-US" sz="1600" dirty="0" smtClean="0">
                <a:solidFill>
                  <a:prstClr val="black"/>
                </a:solidFill>
                <a:latin typeface="Calibri" pitchFamily="34" charset="0"/>
              </a:rPr>
              <a:t>Mostly correct verb use (at least 80%)</a:t>
            </a:r>
            <a:endParaRPr lang="en-US" sz="1600" dirty="0">
              <a:solidFill>
                <a:prstClr val="black"/>
              </a:solidFill>
            </a:endParaRPr>
          </a:p>
          <a:p>
            <a:pPr eaLnBrk="1" hangingPunct="1">
              <a:buFont typeface="Arial" pitchFamily="34" charset="0"/>
              <a:buChar char="•"/>
              <a:defRPr/>
            </a:pPr>
            <a:endParaRPr lang="en-US" sz="1600" i="1" dirty="0">
              <a:solidFill>
                <a:prstClr val="black"/>
              </a:solidFill>
            </a:endParaRPr>
          </a:p>
        </p:txBody>
      </p:sp>
      <p:sp>
        <p:nvSpPr>
          <p:cNvPr id="13" name="Rounded Rectangular Callout 12"/>
          <p:cNvSpPr>
            <a:spLocks noChangeArrowheads="1"/>
          </p:cNvSpPr>
          <p:nvPr/>
        </p:nvSpPr>
        <p:spPr bwMode="auto">
          <a:xfrm>
            <a:off x="3292507" y="1372090"/>
            <a:ext cx="5270046" cy="3502648"/>
          </a:xfrm>
          <a:prstGeom prst="wedgeRoundRectCallout">
            <a:avLst>
              <a:gd name="adj1" fmla="val 17887"/>
              <a:gd name="adj2" fmla="val 6384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Controlled </a:t>
            </a:r>
            <a:r>
              <a:rPr lang="en-US" altLang="en-US" sz="1800" u="sng" dirty="0">
                <a:solidFill>
                  <a:prstClr val="black"/>
                </a:solidFill>
                <a:latin typeface="Calibri" pitchFamily="34" charset="0"/>
              </a:rPr>
              <a:t>Verb Sophistication </a:t>
            </a:r>
            <a:r>
              <a:rPr lang="en-US" altLang="en-US" sz="1800" u="sng" dirty="0" smtClean="0">
                <a:solidFill>
                  <a:prstClr val="black"/>
                </a:solidFill>
                <a:latin typeface="Calibri"/>
              </a:rPr>
              <a:t>(</a:t>
            </a:r>
            <a:r>
              <a:rPr lang="en-US" altLang="en-US" sz="1800" u="sng" dirty="0">
                <a:solidFill>
                  <a:prstClr val="black"/>
                </a:solidFill>
                <a:latin typeface="Calibri"/>
              </a:rPr>
              <a:t>EO/P):</a:t>
            </a:r>
          </a:p>
          <a:p>
            <a:pPr eaLnBrk="1" hangingPunct="1">
              <a:defRPr/>
            </a:pPr>
            <a:endParaRPr lang="en-US" altLang="en-US" sz="1600" u="sng"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She should do it by </a:t>
            </a:r>
            <a:r>
              <a:rPr lang="en-US" sz="1600" b="1" i="1" u="sng" dirty="0">
                <a:solidFill>
                  <a:srgbClr val="000000"/>
                </a:solidFill>
                <a:latin typeface="Calibri"/>
                <a:ea typeface="Lucida Grande"/>
                <a:cs typeface="Lucida Grande"/>
              </a:rPr>
              <a:t>getting</a:t>
            </a:r>
            <a:r>
              <a:rPr lang="en-US" sz="1600" i="1" dirty="0">
                <a:solidFill>
                  <a:srgbClr val="000000"/>
                </a:solidFill>
                <a:latin typeface="Calibri"/>
                <a:ea typeface="Lucida Grande"/>
                <a:cs typeface="Lucida Grande"/>
              </a:rPr>
              <a:t> a toothbrush and </a:t>
            </a:r>
            <a:r>
              <a:rPr lang="en-US" sz="1600" b="1" i="1" u="sng" dirty="0">
                <a:solidFill>
                  <a:srgbClr val="000000"/>
                </a:solidFill>
                <a:latin typeface="Calibri"/>
                <a:ea typeface="Lucida Grande"/>
                <a:cs typeface="Lucida Grande"/>
              </a:rPr>
              <a:t>cleaning</a:t>
            </a:r>
            <a:r>
              <a:rPr lang="en-US" sz="1600" i="1" dirty="0">
                <a:solidFill>
                  <a:srgbClr val="000000"/>
                </a:solidFill>
                <a:latin typeface="Calibri"/>
                <a:ea typeface="Lucida Grande"/>
                <a:cs typeface="Lucida Grande"/>
              </a:rPr>
              <a:t> it because it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have germs on it. So you wash it with water. You put toothpaste. Then clean your bottom teeth and your top teeth. Then after you do that, if you have mouthwash,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use that and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floss too. You </a:t>
            </a:r>
            <a:r>
              <a:rPr lang="en-US" sz="1600" b="1" i="1" u="sng" dirty="0">
                <a:solidFill>
                  <a:srgbClr val="000000"/>
                </a:solidFill>
                <a:latin typeface="Calibri"/>
                <a:ea typeface="Lucida Grande"/>
                <a:cs typeface="Lucida Grande"/>
              </a:rPr>
              <a:t>should</a:t>
            </a:r>
            <a:r>
              <a:rPr lang="en-US" sz="1600" b="1" i="1" dirty="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do it because you don't want to get cavities and go to the </a:t>
            </a:r>
            <a:r>
              <a:rPr lang="en-US" sz="1600" i="1" dirty="0" smtClean="0">
                <a:solidFill>
                  <a:srgbClr val="000000"/>
                </a:solidFill>
                <a:latin typeface="Calibri"/>
                <a:ea typeface="Lucida Grande"/>
                <a:cs typeface="Lucida Grande"/>
              </a:rPr>
              <a:t>dentist.</a:t>
            </a:r>
          </a:p>
          <a:p>
            <a:pPr eaLnBrk="1" hangingPunct="1">
              <a:defRPr/>
            </a:pPr>
            <a:endParaRPr lang="en-US" sz="1600" dirty="0">
              <a:solidFill>
                <a:prstClr val="black"/>
              </a:solidFill>
              <a:latin typeface="Calibri"/>
            </a:endParaRPr>
          </a:p>
          <a:p>
            <a:pPr eaLnBrk="1" hangingPunct="1">
              <a:buFont typeface="Arial" pitchFamily="34" charset="0"/>
              <a:buChar char="•"/>
              <a:defRPr/>
            </a:pPr>
            <a:r>
              <a:rPr lang="en-US" sz="1600" dirty="0">
                <a:solidFill>
                  <a:prstClr val="black"/>
                </a:solidFill>
                <a:latin typeface="Calibri" pitchFamily="34" charset="0"/>
              </a:rPr>
              <a:t>   Use of </a:t>
            </a:r>
            <a:r>
              <a:rPr lang="en-US" sz="1600" b="1" u="sng" dirty="0" smtClean="0">
                <a:solidFill>
                  <a:prstClr val="black"/>
                </a:solidFill>
                <a:latin typeface="Calibri" pitchFamily="34" charset="0"/>
              </a:rPr>
              <a:t>gerunds</a:t>
            </a:r>
            <a:r>
              <a:rPr lang="en-US" sz="1600" dirty="0" smtClean="0">
                <a:solidFill>
                  <a:prstClr val="black"/>
                </a:solidFill>
                <a:latin typeface="Calibri" pitchFamily="34" charset="0"/>
              </a:rPr>
              <a:t> </a:t>
            </a:r>
            <a:r>
              <a:rPr lang="en-US" sz="1600" dirty="0">
                <a:solidFill>
                  <a:prstClr val="black"/>
                </a:solidFill>
                <a:latin typeface="Calibri" pitchFamily="34" charset="0"/>
              </a:rPr>
              <a:t>and </a:t>
            </a:r>
            <a:r>
              <a:rPr lang="en-US" sz="1600" b="1" u="sng" dirty="0">
                <a:solidFill>
                  <a:prstClr val="black"/>
                </a:solidFill>
                <a:latin typeface="Calibri" pitchFamily="34" charset="0"/>
              </a:rPr>
              <a:t>modals</a:t>
            </a:r>
            <a:r>
              <a:rPr lang="en-US" sz="1600" b="1" dirty="0">
                <a:solidFill>
                  <a:prstClr val="black"/>
                </a:solidFill>
                <a:latin typeface="Calibri" pitchFamily="34" charset="0"/>
              </a:rPr>
              <a:t> </a:t>
            </a:r>
            <a:r>
              <a:rPr lang="en-US" sz="1600" dirty="0">
                <a:solidFill>
                  <a:prstClr val="black"/>
                </a:solidFill>
                <a:latin typeface="Calibri" pitchFamily="34" charset="0"/>
              </a:rPr>
              <a:t>in addition to simple verbs, infinitives, and </a:t>
            </a:r>
            <a:r>
              <a:rPr lang="en-US" sz="1600" dirty="0" smtClean="0">
                <a:solidFill>
                  <a:prstClr val="black"/>
                </a:solidFill>
                <a:latin typeface="Calibri" pitchFamily="34" charset="0"/>
              </a:rPr>
              <a:t>negation</a:t>
            </a:r>
            <a:endParaRPr lang="en-US" sz="1600" i="1" dirty="0">
              <a:solidFill>
                <a:prstClr val="black"/>
              </a:solidFill>
            </a:endParaRPr>
          </a:p>
        </p:txBody>
      </p:sp>
      <p:pic>
        <p:nvPicPr>
          <p:cNvPr id="3" name="Verb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14308" y="5885969"/>
            <a:ext cx="374904" cy="374904"/>
          </a:xfrm>
          <a:prstGeom prst="rect">
            <a:avLst/>
          </a:prstGeom>
        </p:spPr>
      </p:pic>
    </p:spTree>
    <p:extLst>
      <p:ext uri="{BB962C8B-B14F-4D97-AF65-F5344CB8AC3E}">
        <p14:creationId xmlns:p14="http://schemas.microsoft.com/office/powerpoint/2010/main" val="2070051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5411"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8680" y="2569464"/>
            <a:ext cx="7851231"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Children 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4665463" y="3385893"/>
            <a:ext cx="1151837" cy="95909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(EL)</a:t>
            </a:r>
            <a:r>
              <a:rPr lang="en-US" altLang="en-US" sz="400" dirty="0" smtClean="0">
                <a:solidFill>
                  <a:prstClr val="black"/>
                </a:solidFill>
                <a:latin typeface="+mn-lt"/>
              </a:rPr>
              <a:t>:</a:t>
            </a:r>
          </a:p>
          <a:p>
            <a:pPr eaLnBrk="1" hangingPunct="1">
              <a:defRPr/>
            </a:pPr>
            <a:endParaRPr lang="en-US" sz="400" dirty="0" smtClean="0">
              <a:solidFill>
                <a:prstClr val="black"/>
              </a:solidFill>
              <a:latin typeface="+mn-lt"/>
            </a:endParaRPr>
          </a:p>
          <a:p>
            <a:pPr eaLnBrk="1" hangingPunct="1">
              <a:defRPr/>
            </a:pPr>
            <a:r>
              <a:rPr lang="en-US" sz="400" dirty="0">
                <a:solidFill>
                  <a:prstClr val="black"/>
                </a:solidFill>
                <a:latin typeface="+mn-lt"/>
              </a:rPr>
              <a:t>You need to put all in one color, and so you could get them all together. And then you could count them. So she could count </a:t>
            </a:r>
            <a:r>
              <a:rPr lang="en-US" sz="400" dirty="0" smtClean="0">
                <a:solidFill>
                  <a:prstClr val="black"/>
                </a:solidFill>
                <a:latin typeface="+mn-lt"/>
              </a:rPr>
              <a:t>them.</a:t>
            </a:r>
            <a:endParaRPr lang="en-US" sz="400" dirty="0">
              <a:solidFill>
                <a:prstClr val="black"/>
              </a:solidFill>
              <a:latin typeface="+mn-lt"/>
            </a:endParaRPr>
          </a:p>
          <a:p>
            <a:pPr eaLnBrk="1" hangingPunct="1">
              <a:defRPr/>
            </a:pPr>
            <a:r>
              <a:rPr lang="en-US" sz="400" dirty="0">
                <a:solidFill>
                  <a:prstClr val="black"/>
                </a:solidFill>
                <a:latin typeface="+mn-lt"/>
              </a:rPr>
              <a:t> </a:t>
            </a: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 </a:t>
            </a:r>
            <a:r>
              <a:rPr lang="en-US" sz="400" dirty="0">
                <a:solidFill>
                  <a:prstClr val="black"/>
                </a:solidFill>
                <a:latin typeface="+mn-lt"/>
              </a:rPr>
              <a:t>Repetitive use of </a:t>
            </a:r>
            <a:r>
              <a:rPr lang="en-US" sz="400" b="1" dirty="0">
                <a:solidFill>
                  <a:prstClr val="black"/>
                </a:solidFill>
                <a:latin typeface="+mn-lt"/>
              </a:rPr>
              <a:t>modals</a:t>
            </a:r>
            <a:r>
              <a:rPr lang="en-US" sz="400" dirty="0">
                <a:solidFill>
                  <a:prstClr val="black"/>
                </a:solidFill>
                <a:latin typeface="+mn-lt"/>
              </a:rPr>
              <a:t> in addition to simple verbs and </a:t>
            </a:r>
            <a:r>
              <a:rPr lang="en-US" sz="400" dirty="0" smtClean="0">
                <a:solidFill>
                  <a:prstClr val="black"/>
                </a:solidFill>
                <a:latin typeface="+mn-lt"/>
              </a:rPr>
              <a:t>infinitives</a:t>
            </a:r>
            <a:endParaRPr lang="en-US" altLang="en-US" sz="400" dirty="0">
              <a:solidFill>
                <a:prstClr val="black"/>
              </a:solidFill>
              <a:latin typeface="+mn-lt"/>
            </a:endParaRPr>
          </a:p>
        </p:txBody>
      </p:sp>
      <p:sp>
        <p:nvSpPr>
          <p:cNvPr id="10" name="Rounded Rectangular Callout 9"/>
          <p:cNvSpPr>
            <a:spLocks noChangeArrowheads="1"/>
          </p:cNvSpPr>
          <p:nvPr/>
        </p:nvSpPr>
        <p:spPr bwMode="auto">
          <a:xfrm>
            <a:off x="3194315" y="3885560"/>
            <a:ext cx="1151837" cy="107820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a:t>
            </a:r>
            <a:r>
              <a:rPr lang="en-US" altLang="en-US" sz="400" u="sng" dirty="0">
                <a:solidFill>
                  <a:prstClr val="black"/>
                </a:solidFill>
                <a:latin typeface="+mj-lt"/>
                <a:cs typeface="Arial" panose="020B0604020202020204" pitchFamily="34" charset="0"/>
              </a:rPr>
              <a:t>Verb Sophistication </a:t>
            </a:r>
            <a:r>
              <a:rPr lang="en-US" altLang="en-US" sz="400" u="sng" dirty="0" smtClean="0">
                <a:solidFill>
                  <a:prstClr val="black"/>
                </a:solidFill>
                <a:latin typeface="Calibri"/>
              </a:rPr>
              <a:t>(</a:t>
            </a:r>
            <a:r>
              <a:rPr lang="en-US" altLang="en-US" sz="400" u="sng" dirty="0">
                <a:solidFill>
                  <a:prstClr val="black"/>
                </a:solidFill>
                <a:latin typeface="Calibri"/>
              </a:rPr>
              <a:t>EL)</a:t>
            </a:r>
            <a:r>
              <a:rPr lang="en-US" altLang="en-US" sz="400" dirty="0">
                <a:solidFill>
                  <a:prstClr val="black"/>
                </a:solidFill>
                <a:latin typeface="Calibri"/>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smtClean="0">
                <a:solidFill>
                  <a:srgbClr val="000000"/>
                </a:solidFill>
                <a:latin typeface="Calibri"/>
                <a:ea typeface="Lucida Grande"/>
                <a:cs typeface="Lucida Grande"/>
              </a:rPr>
              <a:t>My </a:t>
            </a:r>
            <a:r>
              <a:rPr lang="en-US" sz="400" i="1" dirty="0">
                <a:solidFill>
                  <a:srgbClr val="000000"/>
                </a:solidFill>
                <a:latin typeface="Calibri"/>
                <a:ea typeface="Lucida Grande"/>
                <a:cs typeface="Lucida Grande"/>
              </a:rPr>
              <a:t>teacher told me that I just have to help you do these things.. You have to, I'm going to break them apart and you have to count them by colors and match them together. So if you have to use this, you have to connect them together because it's easier how to do it. And my teacher told me to tell you that</a:t>
            </a:r>
            <a:r>
              <a:rPr lang="en-US" sz="400" i="1" dirty="0" smtClean="0">
                <a:solidFill>
                  <a:srgbClr val="000000"/>
                </a:solidFill>
                <a:latin typeface="Calibri"/>
                <a:ea typeface="Lucida Grande"/>
                <a:cs typeface="Lucida Grande"/>
              </a:rPr>
              <a:t>.</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a:t>
            </a:r>
            <a:r>
              <a:rPr lang="en-US" sz="400" dirty="0">
                <a:solidFill>
                  <a:prstClr val="black"/>
                </a:solidFill>
                <a:latin typeface="Calibri" pitchFamily="34" charset="0"/>
              </a:rPr>
              <a:t>Use of </a:t>
            </a:r>
            <a:r>
              <a:rPr lang="en-US" sz="400" b="1" dirty="0">
                <a:solidFill>
                  <a:prstClr val="black"/>
                </a:solidFill>
                <a:latin typeface="Calibri" pitchFamily="34" charset="0"/>
              </a:rPr>
              <a:t>simple verb types (simple present tense, simple past tense, present progressive) and infinitives </a:t>
            </a:r>
            <a:r>
              <a:rPr lang="en-US" sz="400" dirty="0">
                <a:solidFill>
                  <a:prstClr val="black"/>
                </a:solidFill>
                <a:latin typeface="Calibri" pitchFamily="34" charset="0"/>
              </a:rPr>
              <a:t>in complete </a:t>
            </a:r>
            <a:r>
              <a:rPr lang="en-US" sz="400" dirty="0" smtClean="0">
                <a:solidFill>
                  <a:prstClr val="black"/>
                </a:solidFill>
                <a:latin typeface="Calibri" pitchFamily="34" charset="0"/>
              </a:rPr>
              <a:t>sentences</a:t>
            </a:r>
            <a:endParaRPr lang="en-US" sz="400" i="1" dirty="0">
              <a:solidFill>
                <a:prstClr val="black"/>
              </a:solidFill>
            </a:endParaRPr>
          </a:p>
        </p:txBody>
      </p:sp>
      <p:sp>
        <p:nvSpPr>
          <p:cNvPr id="13" name="Rounded Rectangular Callout 12"/>
          <p:cNvSpPr>
            <a:spLocks noChangeArrowheads="1"/>
          </p:cNvSpPr>
          <p:nvPr/>
        </p:nvSpPr>
        <p:spPr bwMode="auto">
          <a:xfrm>
            <a:off x="6170899" y="2742544"/>
            <a:ext cx="1152144" cy="1311066"/>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mn-lt"/>
              </a:rPr>
              <a:t>(</a:t>
            </a:r>
            <a:r>
              <a:rPr lang="en-US" altLang="en-US" sz="400" u="sng" dirty="0">
                <a:solidFill>
                  <a:prstClr val="black"/>
                </a:solidFill>
                <a:latin typeface="+mn-lt"/>
              </a:rPr>
              <a:t>EL):</a:t>
            </a:r>
          </a:p>
          <a:p>
            <a:pPr eaLnBrk="1" hangingPunct="1">
              <a:defRPr/>
            </a:pPr>
            <a:endParaRPr lang="en-US" sz="400" i="1" dirty="0" smtClean="0">
              <a:solidFill>
                <a:srgbClr val="000000"/>
              </a:solidFill>
              <a:latin typeface="+mn-lt"/>
              <a:ea typeface="Lucida Grande"/>
              <a:cs typeface="Lucida Grande"/>
            </a:endParaRPr>
          </a:p>
          <a:p>
            <a:pPr eaLnBrk="1" hangingPunct="1">
              <a:defRPr/>
            </a:pPr>
            <a:r>
              <a:rPr lang="en-US" sz="400" i="1" dirty="0">
                <a:solidFill>
                  <a:srgbClr val="000000"/>
                </a:solidFill>
                <a:latin typeface="+mn-lt"/>
                <a:ea typeface="Lucida Grande"/>
                <a:cs typeface="Lucida Grande"/>
              </a:rPr>
              <a:t>Using the cubes to count it's easy because you could count with your fingers, but sometimes when you count with your fingers you get confused. And so you could use cubes so you could, you already know, because when you get confused with the cubes, now you can count them again. And that's why. You could use this cubes this way because when you're putting all together, you're counting when you're putting it </a:t>
            </a:r>
            <a:r>
              <a:rPr lang="en-US" sz="400" i="1" dirty="0" smtClean="0">
                <a:solidFill>
                  <a:srgbClr val="000000"/>
                </a:solidFill>
                <a:latin typeface="+mn-lt"/>
                <a:ea typeface="Lucida Grande"/>
                <a:cs typeface="Lucida Grande"/>
              </a:rPr>
              <a:t>together.</a:t>
            </a:r>
            <a:endParaRPr lang="en-US" sz="400" i="1" dirty="0">
              <a:solidFill>
                <a:srgbClr val="000000"/>
              </a:solidFill>
              <a:latin typeface="+mn-lt"/>
              <a:ea typeface="Lucida Grande"/>
              <a:cs typeface="Lucida Grande"/>
            </a:endParaRP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sz="400" dirty="0">
                <a:solidFill>
                  <a:prstClr val="black"/>
                </a:solidFill>
                <a:latin typeface="+mn-lt"/>
              </a:rPr>
              <a:t> Use of </a:t>
            </a:r>
            <a:r>
              <a:rPr lang="en-US" sz="400" b="1" dirty="0">
                <a:solidFill>
                  <a:prstClr val="black"/>
                </a:solidFill>
                <a:latin typeface="+mn-lt"/>
              </a:rPr>
              <a:t>modals</a:t>
            </a:r>
            <a:r>
              <a:rPr lang="en-US" sz="400" dirty="0">
                <a:solidFill>
                  <a:prstClr val="black"/>
                </a:solidFill>
                <a:latin typeface="+mn-lt"/>
              </a:rPr>
              <a:t> and </a:t>
            </a:r>
            <a:r>
              <a:rPr lang="en-US" sz="400" b="1" dirty="0">
                <a:solidFill>
                  <a:prstClr val="black"/>
                </a:solidFill>
                <a:latin typeface="+mn-lt"/>
              </a:rPr>
              <a:t>participle</a:t>
            </a:r>
            <a:r>
              <a:rPr lang="en-US" sz="400" dirty="0">
                <a:solidFill>
                  <a:prstClr val="black"/>
                </a:solidFill>
                <a:latin typeface="+mn-lt"/>
              </a:rPr>
              <a:t> in addition to simple verb types (simple present tense, present progressive) and </a:t>
            </a:r>
            <a:r>
              <a:rPr lang="en-US" sz="400" dirty="0" smtClean="0">
                <a:solidFill>
                  <a:prstClr val="black"/>
                </a:solidFill>
                <a:latin typeface="+mn-lt"/>
              </a:rPr>
              <a:t>infinitive</a:t>
            </a:r>
            <a:endParaRPr lang="en-US" sz="400" i="1" dirty="0">
              <a:solidFill>
                <a:prstClr val="black"/>
              </a:solidFill>
              <a:latin typeface="+mn-lt"/>
            </a:endParaRPr>
          </a:p>
        </p:txBody>
      </p:sp>
      <p:sp>
        <p:nvSpPr>
          <p:cNvPr id="16" name="Rounded Rectangular Callout 15"/>
          <p:cNvSpPr>
            <a:spLocks noChangeArrowheads="1"/>
          </p:cNvSpPr>
          <p:nvPr/>
        </p:nvSpPr>
        <p:spPr bwMode="auto">
          <a:xfrm>
            <a:off x="6287654" y="2875321"/>
            <a:ext cx="1152144" cy="141890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dirty="0">
                <a:solidFill>
                  <a:prstClr val="black"/>
                </a:solidFill>
                <a:latin typeface="+mn-lt"/>
              </a:rPr>
              <a:t> </a:t>
            </a:r>
            <a:r>
              <a:rPr lang="en-US" altLang="en-US" sz="400" u="sng" dirty="0">
                <a:solidFill>
                  <a:prstClr val="black"/>
                </a:solidFill>
                <a:latin typeface="+mn-lt"/>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mn-lt"/>
              </a:rPr>
              <a:t>(</a:t>
            </a:r>
            <a:r>
              <a:rPr lang="en-US" altLang="en-US" sz="400" u="sng" dirty="0">
                <a:solidFill>
                  <a:prstClr val="black"/>
                </a:solidFill>
                <a:latin typeface="+mn-lt"/>
              </a:rPr>
              <a:t>EO/P):</a:t>
            </a:r>
          </a:p>
          <a:p>
            <a:pPr eaLnBrk="1" hangingPunct="1">
              <a:defRPr/>
            </a:pPr>
            <a:endParaRPr lang="en-US" sz="400" i="1" dirty="0" smtClean="0">
              <a:solidFill>
                <a:prstClr val="black"/>
              </a:solidFill>
              <a:latin typeface="+mn-lt"/>
            </a:endParaRPr>
          </a:p>
          <a:p>
            <a:pPr eaLnBrk="1" hangingPunct="1">
              <a:defRPr/>
            </a:pPr>
            <a:r>
              <a:rPr lang="en-US" sz="400" i="1" dirty="0">
                <a:solidFill>
                  <a:prstClr val="black"/>
                </a:solidFill>
                <a:latin typeface="+mn-lt"/>
              </a:rPr>
              <a:t>You can do it whatever strategy you want, but if you're doing it my strategy, you can do one, two, three, four, five and then make a block. Like that. And then you can do another five, or you can just add on. But once you do the other five, you can connect them. Keep on doing it until they're all in tens. And if you have five left over, and there's five tens, that'll be fifty-five. It helps because it's easy if you know how to count by tens. And it's faster than counting by one and then two, three, four, </a:t>
            </a:r>
            <a:r>
              <a:rPr lang="en-US" sz="400" i="1" dirty="0" smtClean="0">
                <a:solidFill>
                  <a:prstClr val="black"/>
                </a:solidFill>
                <a:latin typeface="+mn-lt"/>
              </a:rPr>
              <a:t>five.</a:t>
            </a:r>
            <a:endParaRPr lang="en-US" sz="400" i="1" dirty="0">
              <a:solidFill>
                <a:prstClr val="black"/>
              </a:solidFill>
              <a:latin typeface="+mn-lt"/>
            </a:endParaRPr>
          </a:p>
          <a:p>
            <a:pPr eaLnBrk="1" hangingPunct="1">
              <a:defRPr/>
            </a:pPr>
            <a:endParaRPr lang="en-US" altLang="en-US" sz="400" i="1" dirty="0">
              <a:solidFill>
                <a:prstClr val="black"/>
              </a:solidFill>
              <a:latin typeface="+mn-lt"/>
            </a:endParaRPr>
          </a:p>
          <a:p>
            <a:pPr>
              <a:buFont typeface="Arial" pitchFamily="34" charset="0"/>
              <a:buChar char="•"/>
              <a:defRPr/>
            </a:pPr>
            <a:r>
              <a:rPr lang="en-US" sz="400" i="1" dirty="0">
                <a:solidFill>
                  <a:prstClr val="black"/>
                </a:solidFill>
                <a:latin typeface="+mn-lt"/>
              </a:rPr>
              <a:t> </a:t>
            </a:r>
            <a:r>
              <a:rPr lang="en-US" sz="400" dirty="0">
                <a:solidFill>
                  <a:prstClr val="black"/>
                </a:solidFill>
                <a:latin typeface="+mn-lt"/>
              </a:rPr>
              <a:t>Use of </a:t>
            </a:r>
            <a:r>
              <a:rPr lang="en-US" sz="400" b="1" dirty="0">
                <a:solidFill>
                  <a:prstClr val="black"/>
                </a:solidFill>
                <a:latin typeface="+mn-lt"/>
              </a:rPr>
              <a:t>modals</a:t>
            </a:r>
            <a:r>
              <a:rPr lang="en-US" sz="400" dirty="0">
                <a:solidFill>
                  <a:prstClr val="black"/>
                </a:solidFill>
                <a:latin typeface="+mn-lt"/>
              </a:rPr>
              <a:t> and </a:t>
            </a:r>
            <a:r>
              <a:rPr lang="en-US" sz="400" b="1" dirty="0">
                <a:solidFill>
                  <a:prstClr val="black"/>
                </a:solidFill>
                <a:latin typeface="+mn-lt"/>
              </a:rPr>
              <a:t>participle</a:t>
            </a:r>
            <a:r>
              <a:rPr lang="en-US" sz="400" dirty="0">
                <a:solidFill>
                  <a:prstClr val="black"/>
                </a:solidFill>
                <a:latin typeface="+mn-lt"/>
              </a:rPr>
              <a:t> in addition to simple verbs (simple present tense, simple future tense) and </a:t>
            </a:r>
            <a:r>
              <a:rPr lang="en-US" sz="400" dirty="0" smtClean="0">
                <a:solidFill>
                  <a:prstClr val="black"/>
                </a:solidFill>
                <a:latin typeface="+mn-lt"/>
              </a:rPr>
              <a:t>negation</a:t>
            </a:r>
            <a:endParaRPr lang="en-US" sz="400" i="1" dirty="0">
              <a:solidFill>
                <a:prstClr val="black"/>
              </a:solidFill>
              <a:latin typeface="+mn-lt"/>
            </a:endParaRPr>
          </a:p>
        </p:txBody>
      </p:sp>
      <p:sp>
        <p:nvSpPr>
          <p:cNvPr id="15" name="Rounded Rectangular Callout 14"/>
          <p:cNvSpPr>
            <a:spLocks noChangeArrowheads="1"/>
          </p:cNvSpPr>
          <p:nvPr/>
        </p:nvSpPr>
        <p:spPr bwMode="auto">
          <a:xfrm>
            <a:off x="4788589" y="3523075"/>
            <a:ext cx="1151004" cy="105632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a:t>
            </a:r>
            <a:r>
              <a:rPr lang="en-US" altLang="en-US" sz="400" u="sng" dirty="0">
                <a:solidFill>
                  <a:prstClr val="black"/>
                </a:solidFill>
                <a:latin typeface="Calibri" pitchFamily="34" charset="0"/>
              </a:rPr>
              <a:t>(EO/P)</a:t>
            </a:r>
            <a:r>
              <a:rPr lang="en-US" altLang="en-US" sz="400" dirty="0">
                <a:solidFill>
                  <a:prstClr val="black"/>
                </a:solidFill>
                <a:latin typeface="Calibri" pitchFamily="34" charset="0"/>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So what you should do is you should put them in each color, and then you count how many in each color. And then how much I got was I had ten in each. So I think I got forty-eight. It helped me to get my answers because I can count them one by one, or two by two, or by a </a:t>
            </a:r>
            <a:r>
              <a:rPr lang="en-US" sz="400" i="1" dirty="0" smtClean="0">
                <a:solidFill>
                  <a:srgbClr val="000000"/>
                </a:solidFill>
                <a:latin typeface="Calibri"/>
                <a:ea typeface="Lucida Grande"/>
                <a:cs typeface="Lucida Grande"/>
              </a:rPr>
              <a:t>number.</a:t>
            </a:r>
            <a:endParaRPr lang="en-US" altLang="en-US" sz="400" i="1" dirty="0">
              <a:solidFill>
                <a:srgbClr val="FFFFFF"/>
              </a:solidFill>
            </a:endParaRPr>
          </a:p>
          <a:p>
            <a:pPr eaLnBrk="1" hangingPunct="1">
              <a:buFont typeface="Arial" pitchFamily="34" charset="0"/>
              <a:buChar char="•"/>
              <a:defRPr/>
            </a:pPr>
            <a:endParaRPr lang="en-US" altLang="en-US" sz="400" dirty="0" smtClean="0">
              <a:solidFill>
                <a:prstClr val="black"/>
              </a:solidFill>
              <a:latin typeface="Calibri" pitchFamily="34" charset="0"/>
            </a:endParaRPr>
          </a:p>
          <a:p>
            <a:pPr eaLnBrk="1" hangingPunct="1">
              <a:buFont typeface="Arial" pitchFamily="34" charset="0"/>
              <a:buChar char="•"/>
              <a:defRPr/>
            </a:pPr>
            <a:r>
              <a:rPr lang="en-US" sz="400" dirty="0">
                <a:solidFill>
                  <a:prstClr val="black"/>
                </a:solidFill>
                <a:latin typeface="Calibri"/>
              </a:rPr>
              <a:t> </a:t>
            </a:r>
            <a:r>
              <a:rPr lang="en-US" sz="400" dirty="0" smtClean="0">
                <a:solidFill>
                  <a:prstClr val="black"/>
                </a:solidFill>
                <a:latin typeface="Calibri" pitchFamily="34" charset="0"/>
              </a:rPr>
              <a:t>Repetitive </a:t>
            </a:r>
            <a:r>
              <a:rPr lang="en-US" sz="400" dirty="0">
                <a:solidFill>
                  <a:prstClr val="black"/>
                </a:solidFill>
                <a:latin typeface="Calibri" pitchFamily="34" charset="0"/>
              </a:rPr>
              <a:t>use of </a:t>
            </a:r>
            <a:r>
              <a:rPr lang="en-US" sz="400" b="1" dirty="0">
                <a:solidFill>
                  <a:prstClr val="black"/>
                </a:solidFill>
                <a:latin typeface="Calibri" pitchFamily="34" charset="0"/>
              </a:rPr>
              <a:t>modals</a:t>
            </a:r>
            <a:r>
              <a:rPr lang="en-US" sz="400" dirty="0">
                <a:solidFill>
                  <a:prstClr val="black"/>
                </a:solidFill>
                <a:latin typeface="Calibri" pitchFamily="34" charset="0"/>
              </a:rPr>
              <a:t> in addition to simple verbs and </a:t>
            </a:r>
            <a:r>
              <a:rPr lang="en-US" sz="400" dirty="0" smtClean="0">
                <a:solidFill>
                  <a:prstClr val="black"/>
                </a:solidFill>
                <a:latin typeface="Calibri" pitchFamily="34" charset="0"/>
              </a:rPr>
              <a:t>infinitives</a:t>
            </a:r>
            <a:endParaRPr lang="en-US" altLang="en-US" sz="400" dirty="0">
              <a:solidFill>
                <a:prstClr val="black"/>
              </a:solidFill>
              <a:latin typeface="Calibri" pitchFamily="34" charset="0"/>
            </a:endParaRPr>
          </a:p>
        </p:txBody>
      </p:sp>
      <p:sp>
        <p:nvSpPr>
          <p:cNvPr id="18" name="Rounded Rectangular Callout 17"/>
          <p:cNvSpPr>
            <a:spLocks noChangeArrowheads="1"/>
          </p:cNvSpPr>
          <p:nvPr/>
        </p:nvSpPr>
        <p:spPr bwMode="auto">
          <a:xfrm>
            <a:off x="3309519" y="4067799"/>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Calibri"/>
              </a:rPr>
              <a:t>Emerging </a:t>
            </a:r>
            <a:r>
              <a:rPr lang="en-US" altLang="en-US" sz="400" u="sng" dirty="0" smtClean="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a:rPr>
              <a:t>(EO/P):</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I grouped them by tens. And then after I counted how many groups there were, and I got five. And five tens equals fifty. There was fifty cubes. And it's easier this way because it's a friendly number so it's faster and more efficient to count them and group them by </a:t>
            </a:r>
            <a:r>
              <a:rPr lang="en-US" sz="400" i="1" dirty="0" smtClean="0">
                <a:solidFill>
                  <a:srgbClr val="000000"/>
                </a:solidFill>
                <a:latin typeface="Calibri"/>
                <a:ea typeface="Lucida Grande"/>
                <a:cs typeface="Lucida Grande"/>
              </a:rPr>
              <a:t>tens.</a:t>
            </a:r>
          </a:p>
          <a:p>
            <a:pPr eaLnBrk="1" hangingPunct="1">
              <a:defRPr/>
            </a:pPr>
            <a:endParaRPr lang="en-US" altLang="en-US" sz="400" i="1" dirty="0" smtClean="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a:t>
            </a:r>
            <a:r>
              <a:rPr lang="en-US" sz="400" dirty="0">
                <a:solidFill>
                  <a:prstClr val="black"/>
                </a:solidFill>
                <a:latin typeface="Calibri" pitchFamily="34" charset="0"/>
              </a:rPr>
              <a:t>Use of </a:t>
            </a:r>
            <a:r>
              <a:rPr lang="en-US" sz="400" b="1" dirty="0">
                <a:solidFill>
                  <a:prstClr val="black"/>
                </a:solidFill>
                <a:latin typeface="Calibri" pitchFamily="34" charset="0"/>
              </a:rPr>
              <a:t>simple verbs (present and past tense) and infinitives </a:t>
            </a:r>
            <a:r>
              <a:rPr lang="en-US" sz="400" dirty="0">
                <a:solidFill>
                  <a:prstClr val="black"/>
                </a:solidFill>
                <a:latin typeface="Calibri" pitchFamily="34" charset="0"/>
              </a:rPr>
              <a:t>in complete </a:t>
            </a:r>
            <a:r>
              <a:rPr lang="en-US" sz="400" dirty="0" smtClean="0">
                <a:solidFill>
                  <a:prstClr val="black"/>
                </a:solidFill>
                <a:latin typeface="Calibri" pitchFamily="34" charset="0"/>
              </a:rPr>
              <a:t>sentences</a:t>
            </a:r>
            <a:endParaRPr lang="en-US" sz="400" i="1" dirty="0">
              <a:solidFill>
                <a:prstClr val="black"/>
              </a:solidFill>
            </a:endParaRPr>
          </a:p>
        </p:txBody>
      </p:sp>
    </p:spTree>
    <p:extLst>
      <p:ext uri="{BB962C8B-B14F-4D97-AF65-F5344CB8AC3E}">
        <p14:creationId xmlns:p14="http://schemas.microsoft.com/office/powerpoint/2010/main" val="198513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0">
                                            <p:txEl>
                                              <p:pRg st="3" end="3"/>
                                            </p:txEl>
                                          </p:spTgt>
                                        </p:tgtEl>
                                        <p:attrNameLst>
                                          <p:attrName>style.visibility</p:attrName>
                                        </p:attrNameLst>
                                      </p:cBhvr>
                                      <p:to>
                                        <p:strVal val="visible"/>
                                      </p:to>
                                    </p:set>
                                    <p:animEffect transition="in" filter="fade">
                                      <p:cBhvr>
                                        <p:cTn id="27" dur="300"/>
                                        <p:tgtEl>
                                          <p:spTgt spid="194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3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6" grpId="0" animBg="1"/>
      <p:bldP spid="15"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7014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Developing      Controlled</a:t>
            </a: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3" name="TextBox 12"/>
          <p:cNvSpPr txBox="1"/>
          <p:nvPr/>
        </p:nvSpPr>
        <p:spPr>
          <a:xfrm>
            <a:off x="4390274" y="2566428"/>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11025814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754451" y="1741050"/>
            <a:ext cx="5429429" cy="3096475"/>
          </a:xfrm>
          <a:prstGeom prst="wedgeRoundRectCallout">
            <a:avLst>
              <a:gd name="adj1" fmla="val -29170"/>
              <a:gd name="adj2" fmla="val 6781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a:t>
            </a:r>
            <a:r>
              <a:rPr lang="en-US" altLang="en-US" sz="2000" u="sng" dirty="0">
                <a:solidFill>
                  <a:prstClr val="black"/>
                </a:solidFill>
                <a:latin typeface="Calibri" pitchFamily="34" charset="0"/>
              </a:rPr>
              <a:t>Verb Sophistication </a:t>
            </a:r>
            <a:r>
              <a:rPr lang="en-US" altLang="en-US" sz="2000" u="sng" dirty="0" smtClean="0">
                <a:solidFill>
                  <a:prstClr val="black"/>
                </a:solidFill>
                <a:latin typeface="Calibri"/>
              </a:rPr>
              <a:t>(</a:t>
            </a:r>
            <a:r>
              <a:rPr lang="en-US" altLang="en-US" sz="2000" u="sng" dirty="0">
                <a:solidFill>
                  <a:prstClr val="black"/>
                </a:solidFill>
                <a:latin typeface="Calibri"/>
              </a:rPr>
              <a:t>EL)</a:t>
            </a:r>
            <a:r>
              <a:rPr lang="en-US" altLang="en-US" sz="2000" dirty="0">
                <a:solidFill>
                  <a:prstClr val="black"/>
                </a:solidFill>
                <a:latin typeface="Calibri"/>
              </a:rPr>
              <a:t>:</a:t>
            </a:r>
          </a:p>
          <a:p>
            <a:pPr eaLnBrk="1" hangingPunct="1">
              <a:defRPr/>
            </a:pPr>
            <a:endParaRPr lang="en-US" altLang="en-US" sz="1600" i="1"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My teacher </a:t>
            </a:r>
            <a:r>
              <a:rPr lang="en-US" sz="1600" b="1" i="1" dirty="0">
                <a:solidFill>
                  <a:srgbClr val="000000"/>
                </a:solidFill>
                <a:latin typeface="Calibri"/>
                <a:ea typeface="Lucida Grande"/>
                <a:cs typeface="Lucida Grande"/>
              </a:rPr>
              <a:t>told</a:t>
            </a:r>
            <a:r>
              <a:rPr lang="en-US" sz="1600" i="1" dirty="0">
                <a:solidFill>
                  <a:srgbClr val="000000"/>
                </a:solidFill>
                <a:latin typeface="Calibri"/>
                <a:ea typeface="Lucida Grande"/>
                <a:cs typeface="Lucida Grande"/>
              </a:rPr>
              <a:t> me that I just </a:t>
            </a:r>
            <a:r>
              <a:rPr lang="en-US" sz="1600" b="1" i="1" dirty="0">
                <a:solidFill>
                  <a:srgbClr val="000000"/>
                </a:solidFill>
                <a:latin typeface="Calibri"/>
                <a:ea typeface="Lucida Grande"/>
                <a:cs typeface="Lucida Grande"/>
              </a:rPr>
              <a:t>have to help </a:t>
            </a:r>
            <a:r>
              <a:rPr lang="en-US" sz="1600" i="1" dirty="0">
                <a:solidFill>
                  <a:srgbClr val="000000"/>
                </a:solidFill>
                <a:latin typeface="Calibri"/>
                <a:ea typeface="Lucida Grande"/>
                <a:cs typeface="Lucida Grande"/>
              </a:rPr>
              <a:t>you </a:t>
            </a:r>
            <a:r>
              <a:rPr lang="en-US" sz="1600" b="1" i="1" dirty="0">
                <a:solidFill>
                  <a:srgbClr val="000000"/>
                </a:solidFill>
                <a:latin typeface="Calibri"/>
                <a:ea typeface="Lucida Grande"/>
                <a:cs typeface="Lucida Grande"/>
              </a:rPr>
              <a:t>do</a:t>
            </a:r>
            <a:r>
              <a:rPr lang="en-US" sz="1600" i="1" dirty="0">
                <a:solidFill>
                  <a:srgbClr val="000000"/>
                </a:solidFill>
                <a:latin typeface="Calibri"/>
                <a:ea typeface="Lucida Grande"/>
                <a:cs typeface="Lucida Grande"/>
              </a:rPr>
              <a:t> these things</a:t>
            </a:r>
            <a:r>
              <a:rPr lang="en-US" sz="1600" i="1" dirty="0" smtClean="0">
                <a:solidFill>
                  <a:srgbClr val="000000"/>
                </a:solidFill>
                <a:latin typeface="Calibri"/>
                <a:ea typeface="Lucida Grande"/>
                <a:cs typeface="Lucida Grande"/>
              </a:rPr>
              <a:t>. I</a:t>
            </a:r>
            <a:r>
              <a:rPr lang="en-US" sz="1600" b="1" i="1" dirty="0" smtClean="0">
                <a:solidFill>
                  <a:srgbClr val="000000"/>
                </a:solidFill>
                <a:latin typeface="Calibri"/>
                <a:ea typeface="Lucida Grande"/>
                <a:cs typeface="Lucida Grande"/>
              </a:rPr>
              <a:t>'m </a:t>
            </a:r>
            <a:r>
              <a:rPr lang="en-US" sz="1600" b="1" i="1" dirty="0">
                <a:solidFill>
                  <a:srgbClr val="000000"/>
                </a:solidFill>
                <a:latin typeface="Calibri"/>
                <a:ea typeface="Lucida Grande"/>
                <a:cs typeface="Lucida Grande"/>
              </a:rPr>
              <a:t>going to break </a:t>
            </a:r>
            <a:r>
              <a:rPr lang="en-US" sz="1600" i="1" dirty="0">
                <a:solidFill>
                  <a:srgbClr val="000000"/>
                </a:solidFill>
                <a:latin typeface="Calibri"/>
                <a:ea typeface="Lucida Grande"/>
                <a:cs typeface="Lucida Grande"/>
              </a:rPr>
              <a:t>them apart and you </a:t>
            </a:r>
            <a:r>
              <a:rPr lang="en-US" sz="1600" b="1" i="1" dirty="0">
                <a:solidFill>
                  <a:srgbClr val="000000"/>
                </a:solidFill>
                <a:latin typeface="Calibri"/>
                <a:ea typeface="Lucida Grande"/>
                <a:cs typeface="Lucida Grande"/>
              </a:rPr>
              <a:t>have</a:t>
            </a:r>
            <a:r>
              <a:rPr lang="en-US" sz="1600" i="1" dirty="0">
                <a:solidFill>
                  <a:srgbClr val="000000"/>
                </a:solidFill>
                <a:latin typeface="Calibri"/>
                <a:ea typeface="Lucida Grande"/>
                <a:cs typeface="Lucida Grande"/>
              </a:rPr>
              <a:t> </a:t>
            </a:r>
            <a:r>
              <a:rPr lang="en-US" sz="1600" b="1" i="1" dirty="0">
                <a:solidFill>
                  <a:srgbClr val="000000"/>
                </a:solidFill>
                <a:latin typeface="Calibri"/>
                <a:ea typeface="Lucida Grande"/>
                <a:cs typeface="Lucida Grande"/>
              </a:rPr>
              <a:t>to count </a:t>
            </a:r>
            <a:r>
              <a:rPr lang="en-US" sz="1600" i="1" dirty="0">
                <a:solidFill>
                  <a:srgbClr val="000000"/>
                </a:solidFill>
                <a:latin typeface="Calibri"/>
                <a:ea typeface="Lucida Grande"/>
                <a:cs typeface="Lucida Grande"/>
              </a:rPr>
              <a:t>them by colors and </a:t>
            </a:r>
            <a:r>
              <a:rPr lang="en-US" sz="1600" b="1" i="1" dirty="0">
                <a:solidFill>
                  <a:srgbClr val="000000"/>
                </a:solidFill>
                <a:latin typeface="Calibri"/>
                <a:ea typeface="Lucida Grande"/>
                <a:cs typeface="Lucida Grande"/>
              </a:rPr>
              <a:t>match</a:t>
            </a:r>
            <a:r>
              <a:rPr lang="en-US" sz="1600" i="1" dirty="0">
                <a:solidFill>
                  <a:srgbClr val="000000"/>
                </a:solidFill>
                <a:latin typeface="Calibri"/>
                <a:ea typeface="Lucida Grande"/>
                <a:cs typeface="Lucida Grande"/>
              </a:rPr>
              <a:t> them together. So if you </a:t>
            </a:r>
            <a:r>
              <a:rPr lang="en-US" sz="1600" b="1" i="1" dirty="0">
                <a:solidFill>
                  <a:srgbClr val="000000"/>
                </a:solidFill>
                <a:latin typeface="Calibri"/>
                <a:ea typeface="Lucida Grande"/>
                <a:cs typeface="Lucida Grande"/>
              </a:rPr>
              <a:t>have to use </a:t>
            </a:r>
            <a:r>
              <a:rPr lang="en-US" sz="1600" i="1" dirty="0">
                <a:solidFill>
                  <a:srgbClr val="000000"/>
                </a:solidFill>
                <a:latin typeface="Calibri"/>
                <a:ea typeface="Lucida Grande"/>
                <a:cs typeface="Lucida Grande"/>
              </a:rPr>
              <a:t>this, you </a:t>
            </a:r>
            <a:r>
              <a:rPr lang="en-US" sz="1600" b="1" i="1" dirty="0">
                <a:solidFill>
                  <a:srgbClr val="000000"/>
                </a:solidFill>
                <a:latin typeface="Calibri"/>
                <a:ea typeface="Lucida Grande"/>
                <a:cs typeface="Lucida Grande"/>
              </a:rPr>
              <a:t>have to connect </a:t>
            </a:r>
            <a:r>
              <a:rPr lang="en-US" sz="1600" i="1" dirty="0">
                <a:solidFill>
                  <a:srgbClr val="000000"/>
                </a:solidFill>
                <a:latin typeface="Calibri"/>
                <a:ea typeface="Lucida Grande"/>
                <a:cs typeface="Lucida Grande"/>
              </a:rPr>
              <a:t>them together because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easier how </a:t>
            </a:r>
            <a:r>
              <a:rPr lang="en-US" sz="1600" b="1" i="1" dirty="0" smtClean="0">
                <a:solidFill>
                  <a:srgbClr val="000000"/>
                </a:solidFill>
                <a:latin typeface="Calibri"/>
                <a:ea typeface="Lucida Grande"/>
                <a:cs typeface="Lucida Grande"/>
              </a:rPr>
              <a:t>to do </a:t>
            </a:r>
            <a:r>
              <a:rPr lang="en-US" sz="1600" i="1" dirty="0" smtClean="0">
                <a:solidFill>
                  <a:srgbClr val="000000"/>
                </a:solidFill>
                <a:latin typeface="Calibri"/>
                <a:ea typeface="Lucida Grande"/>
                <a:cs typeface="Lucida Grande"/>
              </a:rPr>
              <a:t>it</a:t>
            </a:r>
            <a:r>
              <a:rPr lang="en-US" sz="1600" i="1" dirty="0">
                <a:solidFill>
                  <a:srgbClr val="000000"/>
                </a:solidFill>
                <a:latin typeface="Calibri"/>
                <a:ea typeface="Lucida Grande"/>
                <a:cs typeface="Lucida Grande"/>
              </a:rPr>
              <a:t>. And my teacher </a:t>
            </a:r>
            <a:r>
              <a:rPr lang="en-US" sz="1600" b="1" i="1" dirty="0">
                <a:solidFill>
                  <a:srgbClr val="000000"/>
                </a:solidFill>
                <a:latin typeface="Calibri"/>
                <a:ea typeface="Lucida Grande"/>
                <a:cs typeface="Lucida Grande"/>
              </a:rPr>
              <a:t>told </a:t>
            </a:r>
            <a:r>
              <a:rPr lang="en-US" sz="1600" i="1" dirty="0">
                <a:solidFill>
                  <a:srgbClr val="000000"/>
                </a:solidFill>
                <a:latin typeface="Calibri"/>
                <a:ea typeface="Lucida Grande"/>
                <a:cs typeface="Lucida Grande"/>
              </a:rPr>
              <a:t>me </a:t>
            </a:r>
            <a:r>
              <a:rPr lang="en-US" sz="1600" b="1" i="1" dirty="0">
                <a:solidFill>
                  <a:srgbClr val="000000"/>
                </a:solidFill>
                <a:latin typeface="Calibri"/>
                <a:ea typeface="Lucida Grande"/>
                <a:cs typeface="Lucida Grande"/>
              </a:rPr>
              <a:t>to tell </a:t>
            </a:r>
            <a:r>
              <a:rPr lang="en-US" sz="1600" i="1" dirty="0">
                <a:solidFill>
                  <a:srgbClr val="000000"/>
                </a:solidFill>
                <a:latin typeface="Calibri"/>
                <a:ea typeface="Lucida Grande"/>
                <a:cs typeface="Lucida Grande"/>
              </a:rPr>
              <a:t>you </a:t>
            </a:r>
            <a:r>
              <a:rPr lang="en-US" sz="1600" i="1" dirty="0" smtClean="0">
                <a:solidFill>
                  <a:srgbClr val="000000"/>
                </a:solidFill>
                <a:latin typeface="Calibri"/>
                <a:ea typeface="Lucida Grande"/>
                <a:cs typeface="Lucida Grande"/>
              </a:rPr>
              <a:t>that.</a:t>
            </a:r>
          </a:p>
          <a:p>
            <a:pPr eaLnBrk="1" hangingPunct="1">
              <a:defRPr/>
            </a:pPr>
            <a:endParaRPr lang="en-US" altLang="en-US" sz="1600" i="1" dirty="0">
              <a:solidFill>
                <a:prstClr val="black"/>
              </a:solidFill>
              <a:latin typeface="Calibri"/>
            </a:endParaRPr>
          </a:p>
          <a:p>
            <a:pPr eaLnBrk="1" hangingPunct="1">
              <a:buFont typeface="Arial" pitchFamily="34" charset="0"/>
              <a:buChar char="•"/>
              <a:defRPr/>
            </a:pPr>
            <a:r>
              <a:rPr lang="en-US" sz="1600" dirty="0" smtClean="0">
                <a:solidFill>
                  <a:prstClr val="black"/>
                </a:solidFill>
                <a:latin typeface="Calibri"/>
              </a:rPr>
              <a:t> </a:t>
            </a:r>
            <a:r>
              <a:rPr lang="en-US" sz="1600" dirty="0">
                <a:solidFill>
                  <a:prstClr val="black"/>
                </a:solidFill>
                <a:latin typeface="Calibri" pitchFamily="34" charset="0"/>
              </a:rPr>
              <a:t>Use of </a:t>
            </a:r>
            <a:r>
              <a:rPr lang="en-US" sz="1600" b="1" dirty="0">
                <a:solidFill>
                  <a:prstClr val="black"/>
                </a:solidFill>
                <a:latin typeface="Calibri" pitchFamily="34" charset="0"/>
              </a:rPr>
              <a:t>simple verb types </a:t>
            </a:r>
            <a:r>
              <a:rPr lang="en-US" sz="1600" dirty="0">
                <a:solidFill>
                  <a:prstClr val="black"/>
                </a:solidFill>
                <a:latin typeface="Calibri" pitchFamily="34" charset="0"/>
              </a:rPr>
              <a:t>(simple present tense, simple past tense, present progressive) and</a:t>
            </a:r>
            <a:r>
              <a:rPr lang="en-US" sz="1600" b="1" dirty="0">
                <a:solidFill>
                  <a:prstClr val="black"/>
                </a:solidFill>
                <a:latin typeface="Calibri" pitchFamily="34" charset="0"/>
              </a:rPr>
              <a:t> infinitives </a:t>
            </a:r>
            <a:r>
              <a:rPr lang="en-US" sz="1600" dirty="0">
                <a:solidFill>
                  <a:prstClr val="black"/>
                </a:solidFill>
                <a:latin typeface="Calibri" pitchFamily="34" charset="0"/>
              </a:rPr>
              <a:t>in complete </a:t>
            </a:r>
            <a:r>
              <a:rPr lang="en-US" sz="1600" dirty="0" smtClean="0">
                <a:solidFill>
                  <a:prstClr val="black"/>
                </a:solidFill>
                <a:latin typeface="Calibri" pitchFamily="34" charset="0"/>
              </a:rPr>
              <a:t>sentences</a:t>
            </a:r>
            <a:endParaRPr lang="en-US" sz="1600" i="1" dirty="0">
              <a:solidFill>
                <a:prstClr val="black"/>
              </a:solidFill>
            </a:endParaRPr>
          </a:p>
        </p:txBody>
      </p:sp>
      <p:sp>
        <p:nvSpPr>
          <p:cNvPr id="13" name="Rectangle 3"/>
          <p:cNvSpPr>
            <a:spLocks noChangeArrowheads="1"/>
          </p:cNvSpPr>
          <p:nvPr/>
        </p:nvSpPr>
        <p:spPr bwMode="auto">
          <a:xfrm>
            <a:off x="868680" y="2569464"/>
            <a:ext cx="731367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Developing      Controlled</a:t>
            </a:r>
          </a:p>
        </p:txBody>
      </p:sp>
      <p:sp>
        <p:nvSpPr>
          <p:cNvPr id="10" name="Rounded Rectangular Callout 9"/>
          <p:cNvSpPr>
            <a:spLocks noChangeArrowheads="1"/>
          </p:cNvSpPr>
          <p:nvPr/>
        </p:nvSpPr>
        <p:spPr bwMode="auto">
          <a:xfrm>
            <a:off x="2754450" y="1741050"/>
            <a:ext cx="5281719" cy="3096475"/>
          </a:xfrm>
          <a:prstGeom prst="wedgeRoundRectCallout">
            <a:avLst>
              <a:gd name="adj1" fmla="val -23661"/>
              <a:gd name="adj2" fmla="val 68205"/>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Emerging </a:t>
            </a:r>
            <a:r>
              <a:rPr lang="en-US" altLang="en-US" sz="1800" u="sng" dirty="0">
                <a:solidFill>
                  <a:prstClr val="black"/>
                </a:solidFill>
                <a:latin typeface="Calibri" pitchFamily="34" charset="0"/>
              </a:rPr>
              <a:t>Verb Sophistication</a:t>
            </a:r>
            <a:r>
              <a:rPr lang="en-US" altLang="en-US" sz="1800" u="sng" dirty="0" smtClean="0">
                <a:solidFill>
                  <a:prstClr val="black"/>
                </a:solidFill>
                <a:latin typeface="Calibri"/>
              </a:rPr>
              <a:t> </a:t>
            </a:r>
            <a:r>
              <a:rPr lang="en-US" altLang="en-US" sz="1800" u="sng" dirty="0">
                <a:solidFill>
                  <a:prstClr val="black"/>
                </a:solidFill>
                <a:latin typeface="Calibri"/>
              </a:rPr>
              <a:t>(</a:t>
            </a:r>
            <a:r>
              <a:rPr lang="en-US" altLang="en-US" sz="1800" u="sng" dirty="0" smtClean="0">
                <a:solidFill>
                  <a:prstClr val="black"/>
                </a:solidFill>
                <a:latin typeface="Calibri"/>
              </a:rPr>
              <a:t>EO/P):</a:t>
            </a:r>
          </a:p>
          <a:p>
            <a:pPr eaLnBrk="1" hangingPunct="1">
              <a:defRPr/>
            </a:pPr>
            <a:endParaRPr lang="en-US" altLang="en-US" sz="1600" i="1" dirty="0" smtClean="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I </a:t>
            </a:r>
            <a:r>
              <a:rPr lang="en-US" sz="1600" b="1" i="1" dirty="0">
                <a:solidFill>
                  <a:srgbClr val="000000"/>
                </a:solidFill>
                <a:latin typeface="Calibri"/>
                <a:ea typeface="Lucida Grande"/>
                <a:cs typeface="Lucida Grande"/>
              </a:rPr>
              <a:t>grouped</a:t>
            </a:r>
            <a:r>
              <a:rPr lang="en-US" sz="1600" i="1" dirty="0">
                <a:solidFill>
                  <a:srgbClr val="000000"/>
                </a:solidFill>
                <a:latin typeface="Calibri"/>
                <a:ea typeface="Lucida Grande"/>
                <a:cs typeface="Lucida Grande"/>
              </a:rPr>
              <a:t> them by tens. And then after I </a:t>
            </a:r>
            <a:r>
              <a:rPr lang="en-US" sz="1600" b="1" i="1" dirty="0">
                <a:solidFill>
                  <a:srgbClr val="000000"/>
                </a:solidFill>
                <a:latin typeface="Calibri"/>
                <a:ea typeface="Lucida Grande"/>
                <a:cs typeface="Lucida Grande"/>
              </a:rPr>
              <a:t>counted</a:t>
            </a:r>
            <a:r>
              <a:rPr lang="en-US" sz="1600" i="1" dirty="0">
                <a:solidFill>
                  <a:srgbClr val="000000"/>
                </a:solidFill>
                <a:latin typeface="Calibri"/>
                <a:ea typeface="Lucida Grande"/>
                <a:cs typeface="Lucida Grande"/>
              </a:rPr>
              <a:t> how many groups there </a:t>
            </a:r>
            <a:r>
              <a:rPr lang="en-US" sz="1600" b="1" i="1" dirty="0">
                <a:solidFill>
                  <a:srgbClr val="000000"/>
                </a:solidFill>
                <a:latin typeface="Calibri"/>
                <a:ea typeface="Lucida Grande"/>
                <a:cs typeface="Lucida Grande"/>
              </a:rPr>
              <a:t>were</a:t>
            </a:r>
            <a:r>
              <a:rPr lang="en-US" sz="1600" i="1" dirty="0">
                <a:solidFill>
                  <a:srgbClr val="000000"/>
                </a:solidFill>
                <a:latin typeface="Calibri"/>
                <a:ea typeface="Lucida Grande"/>
                <a:cs typeface="Lucida Grande"/>
              </a:rPr>
              <a:t>, and I </a:t>
            </a:r>
            <a:r>
              <a:rPr lang="en-US" sz="1600" b="1" i="1" dirty="0">
                <a:solidFill>
                  <a:srgbClr val="000000"/>
                </a:solidFill>
                <a:latin typeface="Calibri"/>
                <a:ea typeface="Lucida Grande"/>
                <a:cs typeface="Lucida Grande"/>
              </a:rPr>
              <a:t>got</a:t>
            </a:r>
            <a:r>
              <a:rPr lang="en-US" sz="1600" i="1" dirty="0">
                <a:solidFill>
                  <a:srgbClr val="000000"/>
                </a:solidFill>
                <a:latin typeface="Calibri"/>
                <a:ea typeface="Lucida Grande"/>
                <a:cs typeface="Lucida Grande"/>
              </a:rPr>
              <a:t> five. And five tens </a:t>
            </a:r>
            <a:r>
              <a:rPr lang="en-US" sz="1600" b="1" i="1" dirty="0">
                <a:solidFill>
                  <a:srgbClr val="000000"/>
                </a:solidFill>
                <a:latin typeface="Calibri"/>
                <a:ea typeface="Lucida Grande"/>
                <a:cs typeface="Lucida Grande"/>
              </a:rPr>
              <a:t>equals</a:t>
            </a:r>
            <a:r>
              <a:rPr lang="en-US" sz="1600" i="1" dirty="0">
                <a:solidFill>
                  <a:srgbClr val="000000"/>
                </a:solidFill>
                <a:latin typeface="Calibri"/>
                <a:ea typeface="Lucida Grande"/>
                <a:cs typeface="Lucida Grande"/>
              </a:rPr>
              <a:t> fifty. There </a:t>
            </a:r>
            <a:r>
              <a:rPr lang="en-US" sz="1600" b="1" i="1" dirty="0">
                <a:solidFill>
                  <a:srgbClr val="000000"/>
                </a:solidFill>
                <a:latin typeface="Calibri"/>
                <a:ea typeface="Lucida Grande"/>
                <a:cs typeface="Lucida Grande"/>
              </a:rPr>
              <a:t>was</a:t>
            </a:r>
            <a:r>
              <a:rPr lang="en-US" sz="1600" i="1" dirty="0">
                <a:solidFill>
                  <a:srgbClr val="000000"/>
                </a:solidFill>
                <a:latin typeface="Calibri"/>
                <a:ea typeface="Lucida Grande"/>
                <a:cs typeface="Lucida Grande"/>
              </a:rPr>
              <a:t> fifty cubes. And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easier this way because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a friendly number so </a:t>
            </a:r>
            <a:r>
              <a:rPr lang="en-US" sz="1600" b="1" i="1" dirty="0">
                <a:solidFill>
                  <a:srgbClr val="000000"/>
                </a:solidFill>
                <a:latin typeface="Calibri"/>
                <a:ea typeface="Lucida Grande"/>
                <a:cs typeface="Lucida Grande"/>
              </a:rPr>
              <a:t>it's</a:t>
            </a:r>
            <a:r>
              <a:rPr lang="en-US" sz="1600" i="1" dirty="0">
                <a:solidFill>
                  <a:srgbClr val="000000"/>
                </a:solidFill>
                <a:latin typeface="Calibri"/>
                <a:ea typeface="Lucida Grande"/>
                <a:cs typeface="Lucida Grande"/>
              </a:rPr>
              <a:t> faster and more efficient </a:t>
            </a:r>
            <a:r>
              <a:rPr lang="en-US" sz="1600" b="1" i="1" dirty="0">
                <a:solidFill>
                  <a:srgbClr val="000000"/>
                </a:solidFill>
                <a:latin typeface="Calibri"/>
                <a:ea typeface="Lucida Grande"/>
                <a:cs typeface="Lucida Grande"/>
              </a:rPr>
              <a:t>to count </a:t>
            </a:r>
            <a:r>
              <a:rPr lang="en-US" sz="1600" i="1" dirty="0">
                <a:solidFill>
                  <a:srgbClr val="000000"/>
                </a:solidFill>
                <a:latin typeface="Calibri"/>
                <a:ea typeface="Lucida Grande"/>
                <a:cs typeface="Lucida Grande"/>
              </a:rPr>
              <a:t>them and </a:t>
            </a:r>
            <a:r>
              <a:rPr lang="en-US" sz="1600" b="1" i="1" dirty="0">
                <a:solidFill>
                  <a:srgbClr val="000000"/>
                </a:solidFill>
                <a:latin typeface="Calibri"/>
                <a:ea typeface="Lucida Grande"/>
                <a:cs typeface="Lucida Grande"/>
              </a:rPr>
              <a:t>group</a:t>
            </a:r>
            <a:r>
              <a:rPr lang="en-US" sz="1600" i="1" dirty="0">
                <a:solidFill>
                  <a:srgbClr val="000000"/>
                </a:solidFill>
                <a:latin typeface="Calibri"/>
                <a:ea typeface="Lucida Grande"/>
                <a:cs typeface="Lucida Grande"/>
              </a:rPr>
              <a:t> them by </a:t>
            </a:r>
            <a:r>
              <a:rPr lang="en-US" sz="1600" i="1" dirty="0" smtClean="0">
                <a:solidFill>
                  <a:srgbClr val="000000"/>
                </a:solidFill>
                <a:latin typeface="Calibri"/>
                <a:ea typeface="Lucida Grande"/>
                <a:cs typeface="Lucida Grande"/>
              </a:rPr>
              <a:t>tens.</a:t>
            </a:r>
          </a:p>
          <a:p>
            <a:pPr eaLnBrk="1" hangingPunct="1">
              <a:defRPr/>
            </a:pPr>
            <a:endParaRPr lang="en-US" altLang="en-US" sz="1600" i="1" dirty="0" smtClean="0">
              <a:solidFill>
                <a:prstClr val="black"/>
              </a:solidFill>
              <a:latin typeface="Calibri"/>
            </a:endParaRPr>
          </a:p>
          <a:p>
            <a:pPr eaLnBrk="1" hangingPunct="1">
              <a:buFont typeface="Arial" pitchFamily="34" charset="0"/>
              <a:buChar char="•"/>
              <a:defRPr/>
            </a:pPr>
            <a:r>
              <a:rPr lang="en-US" sz="1600" dirty="0">
                <a:solidFill>
                  <a:prstClr val="black"/>
                </a:solidFill>
                <a:latin typeface="Calibri"/>
              </a:rPr>
              <a:t> </a:t>
            </a:r>
            <a:r>
              <a:rPr lang="en-US" sz="1600" dirty="0">
                <a:solidFill>
                  <a:prstClr val="black"/>
                </a:solidFill>
                <a:latin typeface="Calibri" pitchFamily="34" charset="0"/>
              </a:rPr>
              <a:t>Use of </a:t>
            </a:r>
            <a:r>
              <a:rPr lang="en-US" sz="1600" b="1" dirty="0">
                <a:solidFill>
                  <a:prstClr val="black"/>
                </a:solidFill>
                <a:latin typeface="Calibri" pitchFamily="34" charset="0"/>
              </a:rPr>
              <a:t>simple </a:t>
            </a:r>
            <a:r>
              <a:rPr lang="en-US" sz="1600" b="1" dirty="0" smtClean="0">
                <a:solidFill>
                  <a:prstClr val="black"/>
                </a:solidFill>
                <a:latin typeface="Calibri" pitchFamily="34" charset="0"/>
              </a:rPr>
              <a:t>verbs</a:t>
            </a:r>
            <a:r>
              <a:rPr lang="en-US" sz="1600" dirty="0" smtClean="0">
                <a:solidFill>
                  <a:prstClr val="black"/>
                </a:solidFill>
                <a:latin typeface="Calibri" pitchFamily="34" charset="0"/>
              </a:rPr>
              <a:t> (present and past tense) and </a:t>
            </a:r>
            <a:r>
              <a:rPr lang="en-US" sz="1600" b="1" dirty="0" smtClean="0">
                <a:solidFill>
                  <a:prstClr val="black"/>
                </a:solidFill>
                <a:latin typeface="Calibri" pitchFamily="34" charset="0"/>
              </a:rPr>
              <a:t>infinitives </a:t>
            </a:r>
            <a:r>
              <a:rPr lang="en-US" sz="1600" dirty="0" smtClean="0">
                <a:solidFill>
                  <a:prstClr val="black"/>
                </a:solidFill>
                <a:latin typeface="Calibri" pitchFamily="34" charset="0"/>
              </a:rPr>
              <a:t>in </a:t>
            </a:r>
            <a:r>
              <a:rPr lang="en-US" sz="1600" dirty="0">
                <a:solidFill>
                  <a:prstClr val="black"/>
                </a:solidFill>
                <a:latin typeface="Calibri" pitchFamily="34" charset="0"/>
              </a:rPr>
              <a:t>complete </a:t>
            </a:r>
            <a:r>
              <a:rPr lang="en-US" sz="1600" dirty="0" smtClean="0">
                <a:solidFill>
                  <a:prstClr val="black"/>
                </a:solidFill>
                <a:latin typeface="Calibri" pitchFamily="34" charset="0"/>
              </a:rPr>
              <a:t>sentences</a:t>
            </a:r>
            <a:endParaRPr lang="en-US" sz="1600" i="1" dirty="0">
              <a:solidFill>
                <a:prstClr val="black"/>
              </a:solidFill>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16005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ular Callout 18"/>
          <p:cNvSpPr>
            <a:spLocks noChangeArrowheads="1"/>
          </p:cNvSpPr>
          <p:nvPr/>
        </p:nvSpPr>
        <p:spPr bwMode="auto">
          <a:xfrm>
            <a:off x="6293890" y="2742544"/>
            <a:ext cx="1029475" cy="1033969"/>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Controlled Verb </a:t>
            </a:r>
            <a:r>
              <a:rPr lang="en-US" altLang="en-US" sz="400" u="sng" dirty="0">
                <a:solidFill>
                  <a:prstClr val="black"/>
                </a:solidFill>
                <a:cs typeface="Arial" panose="020B0604020202020204" pitchFamily="34" charset="0"/>
              </a:rPr>
              <a:t>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Because you should brush you teeth. And then if you're done, you put water in your toothbrush. And then you start brushing your teeth all over again. Because it's so important</a:t>
            </a:r>
            <a:r>
              <a:rPr lang="en-US" sz="400" i="1" dirty="0" smtClean="0">
                <a:solidFill>
                  <a:srgbClr val="000000"/>
                </a:solidFill>
                <a:ea typeface="Lucida Grande"/>
                <a:cs typeface="Arial" panose="020B0604020202020204" pitchFamily="34" charset="0"/>
              </a:rPr>
              <a:t>.</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dirty="0">
                <a:solidFill>
                  <a:prstClr val="black"/>
                </a:solidFill>
                <a:latin typeface="Calibri" pitchFamily="34" charset="0"/>
              </a:rPr>
              <a:t>modal, present participle, and gerund </a:t>
            </a:r>
            <a:r>
              <a:rPr lang="en-US" sz="400" dirty="0">
                <a:solidFill>
                  <a:prstClr val="black"/>
                </a:solidFill>
                <a:latin typeface="Calibri" pitchFamily="34" charset="0"/>
              </a:rPr>
              <a:t>in addition to simple </a:t>
            </a:r>
            <a:r>
              <a:rPr lang="en-US" sz="400" dirty="0" smtClean="0">
                <a:solidFill>
                  <a:prstClr val="black"/>
                </a:solidFill>
                <a:latin typeface="Calibri" pitchFamily="34" charset="0"/>
              </a:rPr>
              <a:t>verbs</a:t>
            </a:r>
            <a:endParaRPr lang="en-US" sz="400" i="1" dirty="0">
              <a:solidFill>
                <a:prstClr val="black"/>
              </a:solidFill>
            </a:endParaRPr>
          </a:p>
        </p:txBody>
      </p:sp>
      <p:sp>
        <p:nvSpPr>
          <p:cNvPr id="12" name="Rounded Rectangular Callout 11"/>
          <p:cNvSpPr>
            <a:spLocks noChangeArrowheads="1"/>
          </p:cNvSpPr>
          <p:nvPr/>
        </p:nvSpPr>
        <p:spPr bwMode="auto">
          <a:xfrm>
            <a:off x="4784475" y="3131821"/>
            <a:ext cx="1093811"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smtClean="0">
                <a:solidFill>
                  <a:srgbClr val="000000"/>
                </a:solidFill>
                <a:ea typeface="Lucida Grande"/>
                <a:cs typeface="Arial" panose="020B0604020202020204" pitchFamily="34" charset="0"/>
              </a:rPr>
              <a:t>You </a:t>
            </a:r>
            <a:r>
              <a:rPr lang="en-US" sz="400" i="1" dirty="0">
                <a:solidFill>
                  <a:srgbClr val="000000"/>
                </a:solidFill>
                <a:ea typeface="Lucida Grande"/>
                <a:cs typeface="Arial" panose="020B0604020202020204" pitchFamily="34" charset="0"/>
              </a:rPr>
              <a:t>know why you need to brush your teeth, friend? You need to brush your teeth, otherwise your teeth will all fall out. First you need to get all the germs out, and then drink some water and then spit it in the sink. And then you have a weird toothbrush. So you think. </a:t>
            </a:r>
            <a:r>
              <a:rPr lang="en-US" sz="400" dirty="0">
                <a:solidFill>
                  <a:srgbClr val="000000"/>
                </a:solidFill>
                <a:ea typeface="Lucida Grande"/>
                <a:cs typeface="Arial" panose="020B0604020202020204" pitchFamily="34" charset="0"/>
              </a:rPr>
              <a:t>[Researcher: And can you tell him why he should do it?]</a:t>
            </a:r>
            <a:r>
              <a:rPr lang="en-US" sz="400" i="1" dirty="0">
                <a:solidFill>
                  <a:srgbClr val="000000"/>
                </a:solidFill>
                <a:ea typeface="Lucida Grande"/>
                <a:cs typeface="Arial" panose="020B0604020202020204" pitchFamily="34" charset="0"/>
              </a:rPr>
              <a:t> Because your tooth will fell all out..</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a:solidFill>
                  <a:prstClr val="black"/>
                </a:solidFill>
                <a:latin typeface="Calibri" pitchFamily="34" charset="0"/>
              </a:rPr>
              <a:t> Repetitive use of </a:t>
            </a:r>
            <a:r>
              <a:rPr lang="en-US" sz="400" b="1" dirty="0">
                <a:solidFill>
                  <a:prstClr val="black"/>
                </a:solidFill>
                <a:latin typeface="Calibri" pitchFamily="34" charset="0"/>
              </a:rPr>
              <a:t>modals</a:t>
            </a:r>
            <a:r>
              <a:rPr lang="en-US" sz="400" dirty="0">
                <a:solidFill>
                  <a:prstClr val="black"/>
                </a:solidFill>
                <a:latin typeface="Calibri" pitchFamily="34" charset="0"/>
              </a:rPr>
              <a:t> in addition to simple verbs and infinitives</a:t>
            </a:r>
          </a:p>
          <a:p>
            <a:pPr eaLnBrk="1" hangingPunct="1">
              <a:buFont typeface="Arial" pitchFamily="34" charset="0"/>
              <a:buChar char="•"/>
              <a:defRPr/>
            </a:pPr>
            <a:r>
              <a:rPr lang="en-US" sz="400" dirty="0">
                <a:solidFill>
                  <a:prstClr val="black"/>
                </a:solidFill>
                <a:latin typeface="Calibri" pitchFamily="34" charset="0"/>
              </a:rPr>
              <a:t>Some inaccurate verb use (your tooth will </a:t>
            </a:r>
            <a:r>
              <a:rPr lang="en-US" sz="400" b="1" dirty="0">
                <a:solidFill>
                  <a:prstClr val="black"/>
                </a:solidFill>
                <a:latin typeface="Calibri" pitchFamily="34" charset="0"/>
              </a:rPr>
              <a:t>fell</a:t>
            </a:r>
            <a:r>
              <a:rPr lang="en-US" sz="400" dirty="0" smtClean="0">
                <a:solidFill>
                  <a:prstClr val="black"/>
                </a:solidFill>
                <a:latin typeface="Calibri" pitchFamily="34" charset="0"/>
              </a:rPr>
              <a:t>)</a:t>
            </a:r>
            <a:endParaRPr lang="en-US" sz="400" dirty="0">
              <a:solidFill>
                <a:prstClr val="black"/>
              </a:solidFill>
            </a:endParaRPr>
          </a:p>
        </p:txBody>
      </p:sp>
      <p:sp>
        <p:nvSpPr>
          <p:cNvPr id="10" name="Rounded Rectangular Callout 9"/>
          <p:cNvSpPr>
            <a:spLocks noChangeArrowheads="1"/>
          </p:cNvSpPr>
          <p:nvPr/>
        </p:nvSpPr>
        <p:spPr bwMode="auto">
          <a:xfrm>
            <a:off x="3273206" y="3612444"/>
            <a:ext cx="1131076" cy="1267533"/>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Emerging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dirty="0" smtClean="0">
              <a:solidFill>
                <a:srgbClr val="000000"/>
              </a:solidFill>
              <a:ea typeface="Lucida Grande"/>
              <a:cs typeface="Arial" panose="020B0604020202020204" pitchFamily="34" charset="0"/>
            </a:endParaRPr>
          </a:p>
          <a:p>
            <a:pPr eaLnBrk="1" hangingPunct="1">
              <a:defRPr/>
            </a:pPr>
            <a:r>
              <a:rPr lang="en-US" sz="400" dirty="0" smtClean="0">
                <a:solidFill>
                  <a:srgbClr val="000000"/>
                </a:solidFill>
                <a:ea typeface="Lucida Grande"/>
                <a:cs typeface="Arial" panose="020B0604020202020204" pitchFamily="34" charset="0"/>
              </a:rPr>
              <a:t>[</a:t>
            </a:r>
            <a:r>
              <a:rPr lang="en-US" sz="400" dirty="0">
                <a:solidFill>
                  <a:srgbClr val="000000"/>
                </a:solidFill>
                <a:ea typeface="Lucida Grande"/>
                <a:cs typeface="Arial" panose="020B0604020202020204" pitchFamily="34" charset="0"/>
              </a:rPr>
              <a:t>Researcher: Tell your friend how to clean her teeth.] </a:t>
            </a:r>
            <a:r>
              <a:rPr lang="en-US" sz="400" i="1" dirty="0">
                <a:solidFill>
                  <a:srgbClr val="000000"/>
                </a:solidFill>
                <a:ea typeface="Lucida Grande"/>
                <a:cs typeface="Arial" panose="020B0604020202020204" pitchFamily="34" charset="0"/>
              </a:rPr>
              <a:t>You want to brush your teeth. Just get you something. Then you put something to brush your teeth. And then you spit out the water in the sink. And then you brush your teeth again and spit the water again. </a:t>
            </a:r>
            <a:r>
              <a:rPr lang="en-US" sz="400" dirty="0">
                <a:solidFill>
                  <a:srgbClr val="000000"/>
                </a:solidFill>
                <a:ea typeface="Lucida Grande"/>
                <a:cs typeface="Arial" panose="020B0604020202020204" pitchFamily="34" charset="0"/>
              </a:rPr>
              <a:t>[Researcher: And tell her why she should brush her teeth?] </a:t>
            </a:r>
            <a:r>
              <a:rPr lang="en-US" sz="400" i="1" dirty="0">
                <a:solidFill>
                  <a:srgbClr val="000000"/>
                </a:solidFill>
                <a:ea typeface="Lucida Grande"/>
                <a:cs typeface="Arial" panose="020B0604020202020204" pitchFamily="34" charset="0"/>
              </a:rPr>
              <a:t>Because she not brush that teeth, she's going to fall off.</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a:solidFill>
                  <a:prstClr val="black"/>
                </a:solidFill>
              </a:rPr>
              <a:t>Use of </a:t>
            </a:r>
            <a:r>
              <a:rPr lang="en-US" sz="400" b="1" dirty="0">
                <a:solidFill>
                  <a:prstClr val="black"/>
                </a:solidFill>
              </a:rPr>
              <a:t>simple verb types </a:t>
            </a:r>
            <a:r>
              <a:rPr lang="en-US" sz="400" dirty="0">
                <a:solidFill>
                  <a:prstClr val="black"/>
                </a:solidFill>
              </a:rPr>
              <a:t>(simple present tense, present progressive), </a:t>
            </a:r>
            <a:r>
              <a:rPr lang="en-US" sz="400" b="1" dirty="0">
                <a:solidFill>
                  <a:prstClr val="black"/>
                </a:solidFill>
              </a:rPr>
              <a:t>infinitives, and negation</a:t>
            </a:r>
            <a:r>
              <a:rPr lang="en-US" sz="400" dirty="0">
                <a:solidFill>
                  <a:prstClr val="black"/>
                </a:solidFill>
              </a:rPr>
              <a:t> in mostly complete </a:t>
            </a:r>
            <a:r>
              <a:rPr lang="en-US" sz="400" dirty="0" smtClean="0">
                <a:solidFill>
                  <a:prstClr val="black"/>
                </a:solidFill>
              </a:rPr>
              <a:t>sentences</a:t>
            </a:r>
            <a:endParaRPr lang="en-US" sz="400" i="1" dirty="0">
              <a:solidFill>
                <a:prstClr val="black"/>
              </a:solidFill>
              <a:cs typeface="Arial" panose="020B0604020202020204" pitchFamily="34" charset="0"/>
            </a:endParaRPr>
          </a:p>
          <a:p>
            <a:pPr eaLnBrk="1" hangingPunct="1">
              <a:defRPr/>
            </a:pPr>
            <a:endParaRPr lang="en-US" altLang="en-US" sz="400" dirty="0">
              <a:solidFill>
                <a:prstClr val="black"/>
              </a:solidFill>
              <a:cs typeface="Arial" panose="020B0604020202020204" pitchFamily="34" charset="0"/>
            </a:endParaRPr>
          </a:p>
        </p:txBody>
      </p:sp>
      <p:sp>
        <p:nvSpPr>
          <p:cNvPr id="19460" name="Rectangle 3"/>
          <p:cNvSpPr>
            <a:spLocks noChangeArrowheads="1"/>
          </p:cNvSpPr>
          <p:nvPr/>
        </p:nvSpPr>
        <p:spPr bwMode="auto">
          <a:xfrm>
            <a:off x="868680" y="2569464"/>
            <a:ext cx="7837369"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8" name="Rounded Rectangular Callout 17"/>
          <p:cNvSpPr>
            <a:spLocks noChangeArrowheads="1"/>
          </p:cNvSpPr>
          <p:nvPr/>
        </p:nvSpPr>
        <p:spPr bwMode="auto">
          <a:xfrm>
            <a:off x="3386964" y="3892731"/>
            <a:ext cx="1057451" cy="132995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Emerging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smtClean="0">
                <a:solidFill>
                  <a:srgbClr val="000000"/>
                </a:solidFill>
                <a:ea typeface="Lucida Grande"/>
                <a:cs typeface="Arial" panose="020B0604020202020204" pitchFamily="34" charset="0"/>
              </a:rPr>
              <a:t>So </a:t>
            </a:r>
            <a:r>
              <a:rPr lang="en-US" sz="400" i="1" dirty="0">
                <a:solidFill>
                  <a:srgbClr val="000000"/>
                </a:solidFill>
                <a:ea typeface="Lucida Grande"/>
                <a:cs typeface="Arial" panose="020B0604020202020204" pitchFamily="34" charset="0"/>
              </a:rPr>
              <a:t>you have to brush your teeth because if you don't, then the cavities are going to get in your teeth. And then your teeth are going to rot. And then you won't have any more teeth and you're going to have to swallow food. </a:t>
            </a:r>
            <a:r>
              <a:rPr lang="en-US" sz="400" dirty="0">
                <a:solidFill>
                  <a:srgbClr val="000000"/>
                </a:solidFill>
                <a:ea typeface="Lucida Grande"/>
                <a:cs typeface="Arial" panose="020B0604020202020204" pitchFamily="34" charset="0"/>
              </a:rPr>
              <a:t>[Researcher: Can you tell him how to do it?] </a:t>
            </a:r>
            <a:r>
              <a:rPr lang="en-US" sz="400" i="1" dirty="0">
                <a:solidFill>
                  <a:srgbClr val="000000"/>
                </a:solidFill>
                <a:ea typeface="Lucida Grande"/>
                <a:cs typeface="Arial" panose="020B0604020202020204" pitchFamily="34" charset="0"/>
              </a:rPr>
              <a:t>You take a toothbrush and you put toothpaste on it. And then you put water on it and then you scrub your teeth with it..</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a:solidFill>
                  <a:prstClr val="black"/>
                </a:solidFill>
                <a:latin typeface="Calibri" pitchFamily="34" charset="0"/>
              </a:rPr>
              <a:t> Use of </a:t>
            </a:r>
            <a:r>
              <a:rPr lang="en-US" sz="400" b="1" dirty="0">
                <a:solidFill>
                  <a:prstClr val="black"/>
                </a:solidFill>
                <a:latin typeface="Calibri" pitchFamily="34" charset="0"/>
              </a:rPr>
              <a:t>simple verb types </a:t>
            </a:r>
            <a:r>
              <a:rPr lang="en-US" sz="400" dirty="0">
                <a:solidFill>
                  <a:prstClr val="black"/>
                </a:solidFill>
                <a:latin typeface="Calibri" pitchFamily="34" charset="0"/>
              </a:rPr>
              <a:t>(simple present tense, present progressive), </a:t>
            </a:r>
            <a:r>
              <a:rPr lang="en-US" sz="400" b="1" dirty="0">
                <a:solidFill>
                  <a:prstClr val="black"/>
                </a:solidFill>
                <a:latin typeface="Calibri" pitchFamily="34" charset="0"/>
              </a:rPr>
              <a:t>infinitives, and negation </a:t>
            </a:r>
            <a:r>
              <a:rPr lang="en-US" sz="400" dirty="0">
                <a:solidFill>
                  <a:prstClr val="black"/>
                </a:solidFill>
                <a:latin typeface="Calibri" pitchFamily="34" charset="0"/>
              </a:rPr>
              <a:t>in complete </a:t>
            </a:r>
            <a:r>
              <a:rPr lang="en-US" sz="400" dirty="0" smtClean="0">
                <a:solidFill>
                  <a:prstClr val="black"/>
                </a:solidFill>
                <a:latin typeface="Calibri" pitchFamily="34" charset="0"/>
              </a:rPr>
              <a:t>sentences</a:t>
            </a:r>
            <a:endParaRPr lang="en-US" sz="400" dirty="0">
              <a:solidFill>
                <a:prstClr val="black"/>
              </a:solidFill>
              <a:latin typeface="Calibri" pitchFamily="34" charset="0"/>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4" name="Rounded Rectangular Callout 13"/>
          <p:cNvSpPr>
            <a:spLocks noChangeArrowheads="1"/>
          </p:cNvSpPr>
          <p:nvPr/>
        </p:nvSpPr>
        <p:spPr bwMode="auto">
          <a:xfrm>
            <a:off x="1761995" y="4397376"/>
            <a:ext cx="1150643" cy="853538"/>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No Evidence of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And he do it right. It go get dirty. </a:t>
            </a:r>
            <a:endParaRPr lang="en-US" sz="400" i="1" dirty="0" smtClean="0">
              <a:solidFill>
                <a:srgbClr val="000000"/>
              </a:solidFill>
              <a:ea typeface="Lucida Grande"/>
              <a:cs typeface="Arial" panose="020B0604020202020204" pitchFamily="34" charset="0"/>
            </a:endParaRPr>
          </a:p>
          <a:p>
            <a:pPr eaLnBrk="1" hangingPunct="1">
              <a:defRPr/>
            </a:pPr>
            <a:r>
              <a:rPr lang="en-US" sz="400" dirty="0" smtClean="0">
                <a:solidFill>
                  <a:srgbClr val="000000"/>
                </a:solidFill>
                <a:ea typeface="Lucida Grande"/>
                <a:cs typeface="Arial" panose="020B0604020202020204" pitchFamily="34" charset="0"/>
              </a:rPr>
              <a:t>[And </a:t>
            </a:r>
            <a:r>
              <a:rPr lang="en-US" sz="400" dirty="0">
                <a:solidFill>
                  <a:srgbClr val="000000"/>
                </a:solidFill>
                <a:ea typeface="Lucida Grande"/>
                <a:cs typeface="Arial" panose="020B0604020202020204" pitchFamily="34" charset="0"/>
              </a:rPr>
              <a:t>can you tell him how to do it, because he doesn't know how?]</a:t>
            </a:r>
            <a:r>
              <a:rPr lang="en-US" sz="400" i="1" dirty="0">
                <a:solidFill>
                  <a:srgbClr val="000000"/>
                </a:solidFill>
                <a:ea typeface="Lucida Grande"/>
                <a:cs typeface="Arial" panose="020B0604020202020204" pitchFamily="34" charset="0"/>
              </a:rPr>
              <a:t> </a:t>
            </a:r>
            <a:endParaRPr lang="en-US" sz="400" i="1" dirty="0" smtClean="0">
              <a:solidFill>
                <a:srgbClr val="000000"/>
              </a:solidFill>
              <a:ea typeface="Lucida Grande"/>
              <a:cs typeface="Arial" panose="020B0604020202020204" pitchFamily="34" charset="0"/>
            </a:endParaRPr>
          </a:p>
          <a:p>
            <a:pPr eaLnBrk="1" hangingPunct="1">
              <a:defRPr/>
            </a:pPr>
            <a:r>
              <a:rPr lang="en-US" sz="400" i="1" dirty="0" smtClean="0">
                <a:solidFill>
                  <a:srgbClr val="000000"/>
                </a:solidFill>
                <a:ea typeface="Lucida Grande"/>
                <a:cs typeface="Arial" panose="020B0604020202020204" pitchFamily="34" charset="0"/>
              </a:rPr>
              <a:t>Slow</a:t>
            </a:r>
            <a:r>
              <a:rPr lang="en-US" sz="400" i="1" dirty="0">
                <a:solidFill>
                  <a:srgbClr val="000000"/>
                </a:solidFill>
                <a:ea typeface="Lucida Grande"/>
                <a:cs typeface="Arial" panose="020B0604020202020204" pitchFamily="34" charset="0"/>
              </a:rPr>
              <a:t>.</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pitchFamily="34" charset="0"/>
              </a:rPr>
              <a:t>Use of </a:t>
            </a:r>
            <a:r>
              <a:rPr lang="en-US" altLang="en-US" sz="400" b="1" dirty="0">
                <a:solidFill>
                  <a:prstClr val="black"/>
                </a:solidFill>
                <a:latin typeface="Calibri" pitchFamily="34" charset="0"/>
              </a:rPr>
              <a:t>simple</a:t>
            </a:r>
            <a:r>
              <a:rPr lang="en-US" altLang="en-US" sz="400" dirty="0">
                <a:solidFill>
                  <a:prstClr val="black"/>
                </a:solidFill>
                <a:latin typeface="Calibri" pitchFamily="34" charset="0"/>
              </a:rPr>
              <a:t> verbs in sentence </a:t>
            </a:r>
            <a:r>
              <a:rPr lang="en-US" altLang="en-US" sz="400" b="1" dirty="0">
                <a:solidFill>
                  <a:prstClr val="black"/>
                </a:solidFill>
                <a:latin typeface="Calibri" pitchFamily="34" charset="0"/>
              </a:rPr>
              <a:t>fragments</a:t>
            </a:r>
          </a:p>
          <a:p>
            <a:pPr eaLnBrk="1" hangingPunct="1">
              <a:buFont typeface="Arial" pitchFamily="34" charset="0"/>
              <a:buChar char="•"/>
              <a:defRPr/>
            </a:pPr>
            <a:r>
              <a:rPr lang="en-US" altLang="en-US" sz="400" dirty="0">
                <a:solidFill>
                  <a:prstClr val="black"/>
                </a:solidFill>
                <a:latin typeface="Calibri" pitchFamily="34" charset="0"/>
              </a:rPr>
              <a:t>Errors in verb usage (do, go) </a:t>
            </a:r>
          </a:p>
        </p:txBody>
      </p:sp>
      <p:sp>
        <p:nvSpPr>
          <p:cNvPr id="15" name="Rounded Rectangular Callout 14"/>
          <p:cNvSpPr>
            <a:spLocks noChangeArrowheads="1"/>
          </p:cNvSpPr>
          <p:nvPr/>
        </p:nvSpPr>
        <p:spPr bwMode="auto">
          <a:xfrm>
            <a:off x="4905389" y="3612444"/>
            <a:ext cx="1051853" cy="121825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He should do it because you want to have clean teeth. And if he doesn't know how to brush his teeth, then teach him because you won't know how to brush your teeth. And that's all. </a:t>
            </a:r>
            <a:r>
              <a:rPr lang="en-US" sz="400" dirty="0">
                <a:solidFill>
                  <a:srgbClr val="000000"/>
                </a:solidFill>
                <a:ea typeface="Lucida Grande"/>
                <a:cs typeface="Arial" panose="020B0604020202020204" pitchFamily="34" charset="0"/>
              </a:rPr>
              <a:t>[Researcher: And can you tell him how to do it because he doesn't know how?]</a:t>
            </a:r>
            <a:r>
              <a:rPr lang="en-US" sz="400" i="1" dirty="0">
                <a:solidFill>
                  <a:srgbClr val="000000"/>
                </a:solidFill>
                <a:ea typeface="Lucida Grande"/>
                <a:cs typeface="Arial" panose="020B0604020202020204" pitchFamily="34" charset="0"/>
              </a:rPr>
              <a:t> You have to brush your teeth with a toothbrush. And you could brush your teeth because you could lose your tooth..</a:t>
            </a:r>
          </a:p>
          <a:p>
            <a:pPr eaLnBrk="1" hangingPunct="1">
              <a:defRPr/>
            </a:pPr>
            <a:r>
              <a:rPr lang="en-US" sz="400" i="1" dirty="0">
                <a:solidFill>
                  <a:prstClr val="black"/>
                </a:solidFill>
                <a:cs typeface="Arial" panose="020B0604020202020204" pitchFamily="34" charset="0"/>
              </a:rPr>
              <a:t>  </a:t>
            </a:r>
            <a:endParaRPr lang="en-US" altLang="en-US" sz="400" i="1" dirty="0">
              <a:solidFill>
                <a:srgbClr val="FFFFFF"/>
              </a:solidFill>
              <a:cs typeface="Arial" panose="020B0604020202020204" pitchFamily="34" charset="0"/>
            </a:endParaRPr>
          </a:p>
          <a:p>
            <a:pPr eaLnBrk="1" hangingPunct="1">
              <a:buFont typeface="Arial" pitchFamily="34" charset="0"/>
              <a:buChar char="•"/>
              <a:defRPr/>
            </a:pPr>
            <a:r>
              <a:rPr lang="en-US" sz="400" dirty="0">
                <a:solidFill>
                  <a:prstClr val="black"/>
                </a:solidFill>
                <a:latin typeface="Calibri" pitchFamily="34" charset="0"/>
              </a:rPr>
              <a:t> Repetitive use of </a:t>
            </a:r>
            <a:r>
              <a:rPr lang="en-US" sz="400" b="1" dirty="0">
                <a:solidFill>
                  <a:prstClr val="black"/>
                </a:solidFill>
                <a:latin typeface="Calibri" pitchFamily="34" charset="0"/>
              </a:rPr>
              <a:t>modals</a:t>
            </a:r>
            <a:r>
              <a:rPr lang="en-US" sz="400" dirty="0">
                <a:solidFill>
                  <a:prstClr val="black"/>
                </a:solidFill>
                <a:latin typeface="Calibri" pitchFamily="34" charset="0"/>
              </a:rPr>
              <a:t> in addition to simple verbs, infinitives, and </a:t>
            </a:r>
            <a:r>
              <a:rPr lang="en-US" sz="400" dirty="0" smtClean="0">
                <a:solidFill>
                  <a:prstClr val="black"/>
                </a:solidFill>
                <a:latin typeface="Calibri" pitchFamily="34" charset="0"/>
              </a:rPr>
              <a:t>negation</a:t>
            </a:r>
            <a:endParaRPr lang="en-US" sz="400" b="1" i="1" dirty="0">
              <a:solidFill>
                <a:prstClr val="black"/>
              </a:solidFill>
            </a:endParaRPr>
          </a:p>
        </p:txBody>
      </p:sp>
      <p:sp>
        <p:nvSpPr>
          <p:cNvPr id="16" name="Rounded Rectangular Callout 15"/>
          <p:cNvSpPr>
            <a:spLocks noChangeArrowheads="1"/>
          </p:cNvSpPr>
          <p:nvPr/>
        </p:nvSpPr>
        <p:spPr bwMode="auto">
          <a:xfrm>
            <a:off x="6418216" y="3196047"/>
            <a:ext cx="975361" cy="122790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solidFill>
                  <a:prstClr val="black"/>
                </a:solidFill>
                <a:ea typeface="ＭＳ Ｐゴシック" charset="-128"/>
              </a:rPr>
              <a:t>Controlled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ea typeface="ＭＳ Ｐゴシック" charset="-128"/>
              </a:rPr>
              <a:t>(</a:t>
            </a:r>
            <a:r>
              <a:rPr lang="en-US" altLang="en-US" sz="400" u="sng" dirty="0">
                <a:solidFill>
                  <a:prstClr val="black"/>
                </a:solidFill>
                <a:ea typeface="ＭＳ Ｐゴシック" charset="-128"/>
              </a:rPr>
              <a:t>EO/P):</a:t>
            </a:r>
          </a:p>
          <a:p>
            <a:pPr>
              <a:defRPr/>
            </a:pPr>
            <a:endParaRPr lang="en-US" altLang="en-US" sz="400" u="sng" dirty="0">
              <a:solidFill>
                <a:prstClr val="black"/>
              </a:solidFill>
              <a:ea typeface="ＭＳ Ｐゴシック" charset="-128"/>
            </a:endParaRPr>
          </a:p>
          <a:p>
            <a:pPr>
              <a:defRPr/>
            </a:pPr>
            <a:r>
              <a:rPr lang="en-US" sz="400" i="1" dirty="0">
                <a:solidFill>
                  <a:srgbClr val="000000"/>
                </a:solidFill>
                <a:ea typeface="Lucida Grande"/>
                <a:cs typeface="Lucida Grande"/>
              </a:rPr>
              <a:t>You should do it because you want your teeth to have no </a:t>
            </a:r>
            <a:r>
              <a:rPr lang="en-US" sz="400" b="1" i="1" u="sng" dirty="0">
                <a:solidFill>
                  <a:srgbClr val="000000"/>
                </a:solidFill>
                <a:ea typeface="Lucida Grande"/>
                <a:cs typeface="Lucida Grande"/>
              </a:rPr>
              <a:t>cavities</a:t>
            </a:r>
            <a:r>
              <a:rPr lang="en-US" sz="400" i="1" dirty="0">
                <a:solidFill>
                  <a:srgbClr val="000000"/>
                </a:solidFill>
                <a:ea typeface="Lucida Grande"/>
                <a:cs typeface="Lucida Grande"/>
              </a:rPr>
              <a:t>. And as you get older, your parents won't help you. </a:t>
            </a:r>
          </a:p>
          <a:p>
            <a:pPr>
              <a:defRPr/>
            </a:pPr>
            <a:r>
              <a:rPr lang="en-US" sz="400" dirty="0" smtClean="0">
                <a:solidFill>
                  <a:srgbClr val="000000"/>
                </a:solidFill>
                <a:ea typeface="Lucida Grande"/>
                <a:cs typeface="Lucida Grande"/>
              </a:rPr>
              <a:t>[Researcher: Now </a:t>
            </a:r>
            <a:r>
              <a:rPr lang="en-US" sz="400" dirty="0">
                <a:solidFill>
                  <a:srgbClr val="000000"/>
                </a:solidFill>
                <a:ea typeface="Lucida Grande"/>
                <a:cs typeface="Lucida Grande"/>
              </a:rPr>
              <a:t>can you tell her how to do it because she doesn't know how?]  </a:t>
            </a:r>
          </a:p>
          <a:p>
            <a:pPr>
              <a:defRPr/>
            </a:pPr>
            <a:r>
              <a:rPr lang="en-US" sz="400" i="1" dirty="0">
                <a:solidFill>
                  <a:srgbClr val="000000"/>
                </a:solidFill>
                <a:ea typeface="Lucida Grande"/>
                <a:cs typeface="Lucida Grande"/>
              </a:rPr>
              <a:t>You </a:t>
            </a:r>
            <a:r>
              <a:rPr lang="en-US" sz="400" b="1" i="1" dirty="0">
                <a:solidFill>
                  <a:srgbClr val="000000"/>
                </a:solidFill>
                <a:ea typeface="Lucida Grande"/>
                <a:cs typeface="Lucida Grande"/>
              </a:rPr>
              <a:t>brush</a:t>
            </a:r>
            <a:r>
              <a:rPr lang="en-US" sz="400" i="1" dirty="0">
                <a:solidFill>
                  <a:srgbClr val="000000"/>
                </a:solidFill>
                <a:ea typeface="Lucida Grande"/>
                <a:cs typeface="Lucida Grande"/>
              </a:rPr>
              <a:t> it like this. And then when you're done brushing it, you just </a:t>
            </a:r>
            <a:r>
              <a:rPr lang="en-US" sz="400" b="1" i="1" u="sng" dirty="0">
                <a:solidFill>
                  <a:srgbClr val="000000"/>
                </a:solidFill>
                <a:ea typeface="Lucida Grande"/>
                <a:cs typeface="Lucida Grande"/>
              </a:rPr>
              <a:t>rinse</a:t>
            </a:r>
            <a:r>
              <a:rPr lang="en-US" sz="400" i="1" dirty="0">
                <a:solidFill>
                  <a:srgbClr val="000000"/>
                </a:solidFill>
                <a:ea typeface="Lucida Grande"/>
                <a:cs typeface="Lucida Grande"/>
              </a:rPr>
              <a:t> it out. And then if you have </a:t>
            </a:r>
            <a:r>
              <a:rPr lang="en-US" sz="400" b="1" i="1" u="sng" dirty="0">
                <a:solidFill>
                  <a:srgbClr val="000000"/>
                </a:solidFill>
                <a:ea typeface="Lucida Grande"/>
                <a:cs typeface="Lucida Grande"/>
              </a:rPr>
              <a:t>fluoride</a:t>
            </a:r>
            <a:r>
              <a:rPr lang="en-US" sz="400" i="1" dirty="0">
                <a:solidFill>
                  <a:srgbClr val="000000"/>
                </a:solidFill>
                <a:ea typeface="Lucida Grande"/>
                <a:cs typeface="Lucida Grande"/>
              </a:rPr>
              <a:t>, you do it.</a:t>
            </a:r>
          </a:p>
          <a:p>
            <a:pPr>
              <a:defRPr/>
            </a:pPr>
            <a:endParaRPr lang="en-US" sz="400" dirty="0">
              <a:solidFill>
                <a:prstClr val="black"/>
              </a:solidFill>
              <a:ea typeface="ＭＳ Ｐゴシック" charset="-128"/>
            </a:endParaRPr>
          </a:p>
          <a:p>
            <a:pPr>
              <a:buFont typeface="Arial" pitchFamily="34" charset="0"/>
              <a:buChar char="•"/>
              <a:defRPr/>
            </a:pPr>
            <a:r>
              <a:rPr lang="en-US" sz="400" dirty="0">
                <a:solidFill>
                  <a:prstClr val="black"/>
                </a:solidFill>
                <a:ea typeface="ＭＳ Ｐゴシック" charset="-128"/>
              </a:rPr>
              <a:t> </a:t>
            </a:r>
            <a:r>
              <a:rPr lang="en-US" sz="400" dirty="0">
                <a:solidFill>
                  <a:prstClr val="black"/>
                </a:solidFill>
                <a:latin typeface="Calibri" pitchFamily="34" charset="0"/>
              </a:rPr>
              <a:t> Use of </a:t>
            </a:r>
            <a:r>
              <a:rPr lang="en-US" sz="400" b="1" dirty="0">
                <a:solidFill>
                  <a:prstClr val="black"/>
                </a:solidFill>
                <a:latin typeface="Calibri" pitchFamily="34" charset="0"/>
              </a:rPr>
              <a:t>modal </a:t>
            </a:r>
            <a:r>
              <a:rPr lang="en-US" sz="400" dirty="0">
                <a:solidFill>
                  <a:prstClr val="black"/>
                </a:solidFill>
                <a:latin typeface="Calibri" pitchFamily="34" charset="0"/>
              </a:rPr>
              <a:t>and </a:t>
            </a:r>
            <a:r>
              <a:rPr lang="en-US" sz="400" b="1" dirty="0">
                <a:solidFill>
                  <a:prstClr val="black"/>
                </a:solidFill>
                <a:latin typeface="Calibri" pitchFamily="34" charset="0"/>
              </a:rPr>
              <a:t>present participle </a:t>
            </a:r>
            <a:r>
              <a:rPr lang="en-US" sz="400" dirty="0">
                <a:solidFill>
                  <a:prstClr val="black"/>
                </a:solidFill>
                <a:latin typeface="Calibri" pitchFamily="34" charset="0"/>
              </a:rPr>
              <a:t>in addition to simple verbs and </a:t>
            </a:r>
            <a:r>
              <a:rPr lang="en-US" sz="400" dirty="0" smtClean="0">
                <a:solidFill>
                  <a:prstClr val="black"/>
                </a:solidFill>
                <a:latin typeface="Calibri" pitchFamily="34" charset="0"/>
              </a:rPr>
              <a:t>infinitives</a:t>
            </a:r>
            <a:endParaRPr lang="en-US" sz="400" i="1" dirty="0">
              <a:solidFill>
                <a:prstClr val="black"/>
              </a:solidFill>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smtClean="0"/>
              <a:t>Children </a:t>
            </a:r>
            <a:r>
              <a:rPr lang="en-US" dirty="0"/>
              <a:t>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751733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3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0" grpId="0" animBg="1"/>
      <p:bldP spid="18"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309" y="2570759"/>
            <a:ext cx="7589524"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8" name="Rounded Rectangular Callout 7"/>
          <p:cNvSpPr>
            <a:spLocks noChangeArrowheads="1"/>
          </p:cNvSpPr>
          <p:nvPr/>
        </p:nvSpPr>
        <p:spPr bwMode="auto">
          <a:xfrm>
            <a:off x="2812725" y="1776046"/>
            <a:ext cx="5188276" cy="2761420"/>
          </a:xfrm>
          <a:prstGeom prst="wedgeRoundRectCallout">
            <a:avLst>
              <a:gd name="adj1" fmla="val -4516"/>
              <a:gd name="adj2" fmla="val 8050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j-lt"/>
              </a:rPr>
              <a:t>Developing Verb Sophistication (EL)</a:t>
            </a:r>
            <a:r>
              <a:rPr lang="en-US" altLang="en-US" sz="1800" dirty="0">
                <a:solidFill>
                  <a:prstClr val="black"/>
                </a:solidFill>
                <a:latin typeface="+mj-lt"/>
              </a:rPr>
              <a:t>:</a:t>
            </a:r>
          </a:p>
          <a:p>
            <a:pPr eaLnBrk="1" hangingPunct="1">
              <a:defRPr/>
            </a:pPr>
            <a:endParaRPr lang="en-US" altLang="en-US" sz="1600" i="1" dirty="0">
              <a:solidFill>
                <a:prstClr val="black"/>
              </a:solidFill>
              <a:latin typeface="+mj-lt"/>
            </a:endParaRPr>
          </a:p>
          <a:p>
            <a:pPr eaLnBrk="1" hangingPunct="1">
              <a:defRPr/>
            </a:pPr>
            <a:r>
              <a:rPr lang="en-US" sz="1600" i="1" dirty="0">
                <a:solidFill>
                  <a:prstClr val="black"/>
                </a:solidFill>
                <a:latin typeface="+mj-lt"/>
              </a:rPr>
              <a:t>You </a:t>
            </a:r>
            <a:r>
              <a:rPr lang="en-US" sz="1600" b="1" i="1" u="sng" dirty="0">
                <a:solidFill>
                  <a:prstClr val="black"/>
                </a:solidFill>
                <a:latin typeface="+mj-lt"/>
              </a:rPr>
              <a:t>need</a:t>
            </a:r>
            <a:r>
              <a:rPr lang="en-US" sz="1600" i="1" dirty="0">
                <a:solidFill>
                  <a:prstClr val="black"/>
                </a:solidFill>
                <a:latin typeface="+mj-lt"/>
              </a:rPr>
              <a:t> to put </a:t>
            </a:r>
            <a:r>
              <a:rPr lang="en-US" sz="1600" i="1" dirty="0" smtClean="0">
                <a:solidFill>
                  <a:prstClr val="black"/>
                </a:solidFill>
                <a:latin typeface="+mj-lt"/>
              </a:rPr>
              <a:t>them all </a:t>
            </a:r>
            <a:r>
              <a:rPr lang="en-US" sz="1600" i="1" dirty="0">
                <a:solidFill>
                  <a:prstClr val="black"/>
                </a:solidFill>
                <a:latin typeface="+mj-lt"/>
              </a:rPr>
              <a:t>in one color, and so you </a:t>
            </a:r>
            <a:r>
              <a:rPr lang="en-US" sz="1600" b="1" i="1" u="sng" dirty="0">
                <a:solidFill>
                  <a:prstClr val="black"/>
                </a:solidFill>
                <a:latin typeface="+mj-lt"/>
              </a:rPr>
              <a:t>could</a:t>
            </a:r>
            <a:r>
              <a:rPr lang="en-US" sz="1600" i="1" dirty="0">
                <a:solidFill>
                  <a:prstClr val="black"/>
                </a:solidFill>
                <a:latin typeface="+mj-lt"/>
              </a:rPr>
              <a:t> get them all together. And then you </a:t>
            </a:r>
            <a:r>
              <a:rPr lang="en-US" sz="1600" b="1" i="1" u="sng" dirty="0">
                <a:solidFill>
                  <a:prstClr val="black"/>
                </a:solidFill>
                <a:latin typeface="+mj-lt"/>
              </a:rPr>
              <a:t>could</a:t>
            </a:r>
            <a:r>
              <a:rPr lang="en-US" sz="1600" i="1" dirty="0">
                <a:solidFill>
                  <a:prstClr val="black"/>
                </a:solidFill>
                <a:latin typeface="+mj-lt"/>
              </a:rPr>
              <a:t> count them. </a:t>
            </a:r>
            <a:endParaRPr lang="en-US" sz="1600" i="1" dirty="0" smtClean="0">
              <a:solidFill>
                <a:prstClr val="black"/>
              </a:solidFill>
              <a:latin typeface="+mj-lt"/>
            </a:endParaRPr>
          </a:p>
          <a:p>
            <a:pPr eaLnBrk="1" hangingPunct="1">
              <a:defRPr/>
            </a:pPr>
            <a:r>
              <a:rPr lang="en-US" sz="1600" dirty="0" smtClean="0">
                <a:latin typeface="+mj-lt"/>
              </a:rPr>
              <a:t>[</a:t>
            </a:r>
            <a:r>
              <a:rPr lang="en-US" sz="1600" dirty="0">
                <a:latin typeface="+mj-lt"/>
              </a:rPr>
              <a:t>And why does using the cubes this way help her?] </a:t>
            </a:r>
            <a:endParaRPr lang="en-US" sz="1600" dirty="0" smtClean="0">
              <a:latin typeface="+mj-lt"/>
            </a:endParaRPr>
          </a:p>
          <a:p>
            <a:pPr eaLnBrk="1" hangingPunct="1">
              <a:defRPr/>
            </a:pPr>
            <a:r>
              <a:rPr lang="en-US" sz="1600" i="1" dirty="0" smtClean="0">
                <a:solidFill>
                  <a:prstClr val="black"/>
                </a:solidFill>
                <a:latin typeface="+mj-lt"/>
              </a:rPr>
              <a:t>So </a:t>
            </a:r>
            <a:r>
              <a:rPr lang="en-US" sz="1600" i="1" dirty="0">
                <a:solidFill>
                  <a:prstClr val="black"/>
                </a:solidFill>
                <a:latin typeface="+mj-lt"/>
              </a:rPr>
              <a:t>she </a:t>
            </a:r>
            <a:r>
              <a:rPr lang="en-US" sz="1600" b="1" i="1" u="sng" dirty="0">
                <a:solidFill>
                  <a:prstClr val="black"/>
                </a:solidFill>
                <a:latin typeface="+mj-lt"/>
              </a:rPr>
              <a:t>could</a:t>
            </a:r>
            <a:r>
              <a:rPr lang="en-US" sz="1600" i="1" dirty="0">
                <a:solidFill>
                  <a:prstClr val="black"/>
                </a:solidFill>
                <a:latin typeface="+mj-lt"/>
              </a:rPr>
              <a:t> count </a:t>
            </a:r>
            <a:r>
              <a:rPr lang="en-US" sz="1600" i="1" dirty="0" smtClean="0">
                <a:solidFill>
                  <a:prstClr val="black"/>
                </a:solidFill>
                <a:latin typeface="+mj-lt"/>
              </a:rPr>
              <a:t>them.</a:t>
            </a:r>
          </a:p>
          <a:p>
            <a:pPr eaLnBrk="1" hangingPunct="1">
              <a:defRPr/>
            </a:pPr>
            <a:r>
              <a:rPr lang="en-US" sz="1600" dirty="0" smtClean="0">
                <a:solidFill>
                  <a:prstClr val="black"/>
                </a:solidFill>
                <a:latin typeface="+mj-lt"/>
              </a:rPr>
              <a:t> </a:t>
            </a:r>
            <a:endParaRPr lang="en-US" altLang="en-US" sz="1600" i="1" dirty="0">
              <a:solidFill>
                <a:srgbClr val="FFFFFF"/>
              </a:solidFill>
              <a:latin typeface="+mj-lt"/>
            </a:endParaRPr>
          </a:p>
          <a:p>
            <a:pPr eaLnBrk="1" hangingPunct="1">
              <a:buFont typeface="Arial" pitchFamily="34" charset="0"/>
              <a:buChar char="•"/>
              <a:defRPr/>
            </a:pPr>
            <a:r>
              <a:rPr lang="en-US" altLang="en-US" sz="1600" dirty="0">
                <a:solidFill>
                  <a:prstClr val="black"/>
                </a:solidFill>
                <a:latin typeface="+mj-lt"/>
              </a:rPr>
              <a:t> </a:t>
            </a:r>
            <a:r>
              <a:rPr lang="en-US" sz="1600" dirty="0">
                <a:solidFill>
                  <a:prstClr val="black"/>
                </a:solidFill>
                <a:latin typeface="+mj-lt"/>
              </a:rPr>
              <a:t>Repetitive use of </a:t>
            </a:r>
            <a:r>
              <a:rPr lang="en-US" sz="1600" b="1" u="sng" dirty="0">
                <a:solidFill>
                  <a:prstClr val="black"/>
                </a:solidFill>
                <a:latin typeface="+mj-lt"/>
              </a:rPr>
              <a:t>modals</a:t>
            </a:r>
            <a:r>
              <a:rPr lang="en-US" sz="1600" dirty="0">
                <a:solidFill>
                  <a:prstClr val="black"/>
                </a:solidFill>
                <a:latin typeface="+mj-lt"/>
              </a:rPr>
              <a:t> in addition to simple verbs and </a:t>
            </a:r>
            <a:r>
              <a:rPr lang="en-US" sz="1600" dirty="0" smtClean="0">
                <a:solidFill>
                  <a:prstClr val="black"/>
                </a:solidFill>
                <a:latin typeface="+mj-lt"/>
              </a:rPr>
              <a:t>infinitives</a:t>
            </a:r>
            <a:endParaRPr lang="en-US" altLang="en-US" sz="1600" dirty="0">
              <a:solidFill>
                <a:prstClr val="black"/>
              </a:solidFill>
              <a:latin typeface="+mj-lt"/>
            </a:endParaRPr>
          </a:p>
        </p:txBody>
      </p:sp>
      <p:sp>
        <p:nvSpPr>
          <p:cNvPr id="16" name="Rounded Rectangular Callout 15"/>
          <p:cNvSpPr>
            <a:spLocks noChangeArrowheads="1"/>
          </p:cNvSpPr>
          <p:nvPr/>
        </p:nvSpPr>
        <p:spPr bwMode="auto">
          <a:xfrm>
            <a:off x="2766049" y="1776046"/>
            <a:ext cx="5234952" cy="2690446"/>
          </a:xfrm>
          <a:prstGeom prst="wedgeRoundRectCallout">
            <a:avLst>
              <a:gd name="adj1" fmla="val -1035"/>
              <a:gd name="adj2" fmla="val 8319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Verb Sophistication (EO/P</a:t>
            </a:r>
            <a:r>
              <a:rPr lang="en-US" altLang="en-US" sz="1800" u="sng" dirty="0" smtClean="0">
                <a:solidFill>
                  <a:prstClr val="black"/>
                </a:solidFill>
                <a:latin typeface="Calibri" pitchFamily="34" charset="0"/>
              </a:rPr>
              <a:t>)</a:t>
            </a:r>
            <a:r>
              <a:rPr lang="en-US" altLang="en-US" sz="1800" dirty="0" smtClean="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So what you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do is you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put them in each color, and then you count how many in each color. And then how much I got was I had ten in each. So I think I got forty-eight. It helped me to get my answers because I </a:t>
            </a:r>
            <a:r>
              <a:rPr lang="en-US" sz="1600" b="1" i="1" u="sng" dirty="0">
                <a:solidFill>
                  <a:srgbClr val="000000"/>
                </a:solidFill>
                <a:latin typeface="Calibri"/>
                <a:ea typeface="Lucida Grande"/>
                <a:cs typeface="Lucida Grande"/>
              </a:rPr>
              <a:t>can</a:t>
            </a:r>
            <a:r>
              <a:rPr lang="en-US" sz="1600" b="1" i="1" dirty="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count them one by one, or two by two, or by a </a:t>
            </a:r>
            <a:r>
              <a:rPr lang="en-US" sz="1600" i="1" dirty="0" smtClean="0">
                <a:solidFill>
                  <a:srgbClr val="000000"/>
                </a:solidFill>
                <a:latin typeface="Calibri"/>
                <a:ea typeface="Lucida Grande"/>
                <a:cs typeface="Lucida Grande"/>
              </a:rPr>
              <a:t>number.</a:t>
            </a:r>
          </a:p>
          <a:p>
            <a:pPr eaLnBrk="1" hangingPunct="1">
              <a:defRPr/>
            </a:pPr>
            <a:endParaRPr lang="en-US" altLang="en-US" sz="1800" i="1" dirty="0">
              <a:solidFill>
                <a:srgbClr val="FFFFFF"/>
              </a:solidFill>
            </a:endParaRPr>
          </a:p>
          <a:p>
            <a:pPr eaLnBrk="1" hangingPunct="1">
              <a:buFont typeface="Arial" pitchFamily="34" charset="0"/>
              <a:buChar char="•"/>
              <a:defRPr/>
            </a:pPr>
            <a:r>
              <a:rPr lang="en-US" altLang="en-US" sz="1600" dirty="0">
                <a:solidFill>
                  <a:prstClr val="black"/>
                </a:solidFill>
                <a:latin typeface="Calibri" pitchFamily="34" charset="0"/>
              </a:rPr>
              <a:t> </a:t>
            </a:r>
            <a:r>
              <a:rPr lang="en-US" sz="1600" dirty="0">
                <a:solidFill>
                  <a:prstClr val="black"/>
                </a:solidFill>
                <a:latin typeface="Calibri" pitchFamily="34" charset="0"/>
              </a:rPr>
              <a:t>Repetitive use of </a:t>
            </a:r>
            <a:r>
              <a:rPr lang="en-US" sz="1600" b="1" u="sng" dirty="0">
                <a:solidFill>
                  <a:prstClr val="black"/>
                </a:solidFill>
                <a:latin typeface="Calibri" pitchFamily="34" charset="0"/>
              </a:rPr>
              <a:t>modals</a:t>
            </a:r>
            <a:r>
              <a:rPr lang="en-US" sz="1600" dirty="0">
                <a:solidFill>
                  <a:prstClr val="black"/>
                </a:solidFill>
                <a:latin typeface="Calibri" pitchFamily="34" charset="0"/>
              </a:rPr>
              <a:t> in addition to simple </a:t>
            </a:r>
            <a:r>
              <a:rPr lang="en-US" sz="1600" dirty="0" smtClean="0">
                <a:solidFill>
                  <a:prstClr val="black"/>
                </a:solidFill>
                <a:latin typeface="Calibri" pitchFamily="34" charset="0"/>
              </a:rPr>
              <a:t>verbs and infinitives</a:t>
            </a:r>
            <a:endParaRPr lang="en-US" altLang="en-US" sz="1600" dirty="0">
              <a:solidFill>
                <a:prstClr val="black"/>
              </a:solidFill>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53271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660303" y="1147732"/>
            <a:ext cx="5779911" cy="3807060"/>
          </a:xfrm>
          <a:prstGeom prst="wedgeRoundRectCallout">
            <a:avLst>
              <a:gd name="adj1" fmla="val 22594"/>
              <a:gd name="adj2" fmla="val 6149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Verb </a:t>
            </a:r>
            <a:r>
              <a:rPr lang="en-US" altLang="en-US" sz="1800" u="sng" dirty="0">
                <a:solidFill>
                  <a:prstClr val="black"/>
                </a:solidFill>
                <a:latin typeface="Calibri" pitchFamily="34" charset="0"/>
              </a:rPr>
              <a:t>Sophistication (EL)</a:t>
            </a:r>
            <a:r>
              <a:rPr lang="en-US" altLang="en-US" sz="1800" u="sng" dirty="0" smtClean="0">
                <a:solidFill>
                  <a:prstClr val="black"/>
                </a:solidFill>
                <a:latin typeface="Calibri" pitchFamily="34" charset="0"/>
              </a:rPr>
              <a:t>:</a:t>
            </a:r>
          </a:p>
          <a:p>
            <a:pPr eaLnBrk="1" hangingPunct="1">
              <a:defRPr/>
            </a:pPr>
            <a:endParaRPr lang="en-US" altLang="en-US" sz="1600"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Using the cubes to count it's easy because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count with your fingers, but sometimes when you count with your fingers you get </a:t>
            </a:r>
            <a:r>
              <a:rPr lang="en-US" sz="1600" b="1" i="1" u="sng" dirty="0">
                <a:solidFill>
                  <a:srgbClr val="000000"/>
                </a:solidFill>
                <a:latin typeface="Calibri"/>
                <a:ea typeface="Lucida Grande"/>
                <a:cs typeface="Lucida Grande"/>
              </a:rPr>
              <a:t>confused</a:t>
            </a:r>
            <a:r>
              <a:rPr lang="en-US" sz="1600" i="1" dirty="0">
                <a:solidFill>
                  <a:srgbClr val="000000"/>
                </a:solidFill>
                <a:latin typeface="Calibri"/>
                <a:ea typeface="Lucida Grande"/>
                <a:cs typeface="Lucida Grande"/>
              </a:rPr>
              <a:t>. And so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use cubes so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you already know, because when you get </a:t>
            </a:r>
            <a:r>
              <a:rPr lang="en-US" sz="1600" b="1" i="1" u="sng" dirty="0">
                <a:solidFill>
                  <a:srgbClr val="000000"/>
                </a:solidFill>
                <a:latin typeface="Calibri"/>
                <a:ea typeface="Lucida Grande"/>
                <a:cs typeface="Lucida Grande"/>
              </a:rPr>
              <a:t>confused</a:t>
            </a:r>
            <a:r>
              <a:rPr lang="en-US" sz="1600" i="1" dirty="0">
                <a:solidFill>
                  <a:srgbClr val="000000"/>
                </a:solidFill>
                <a:latin typeface="Calibri"/>
                <a:ea typeface="Lucida Grande"/>
                <a:cs typeface="Lucida Grande"/>
              </a:rPr>
              <a:t> with the cubes, now you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count them again. And that's why.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use this cubes this way because when you're putting all together, you're counting when you're putting it </a:t>
            </a:r>
            <a:r>
              <a:rPr lang="en-US" sz="1600" i="1" dirty="0" smtClean="0">
                <a:solidFill>
                  <a:srgbClr val="000000"/>
                </a:solidFill>
                <a:latin typeface="Calibri"/>
                <a:ea typeface="Lucida Grande"/>
                <a:cs typeface="Lucida Grande"/>
              </a:rPr>
              <a:t>together.</a:t>
            </a:r>
          </a:p>
          <a:p>
            <a:pPr eaLnBrk="1" hangingPunct="1">
              <a:defRPr/>
            </a:pPr>
            <a:endParaRPr lang="en-US" altLang="en-US" sz="1500" i="1" dirty="0">
              <a:solidFill>
                <a:prstClr val="black"/>
              </a:solidFill>
              <a:latin typeface="+mn-lt"/>
            </a:endParaRPr>
          </a:p>
          <a:p>
            <a:pPr eaLnBrk="1" hangingPunct="1">
              <a:buFont typeface="Arial" pitchFamily="34" charset="0"/>
              <a:buChar char="•"/>
              <a:defRPr/>
            </a:pPr>
            <a:r>
              <a:rPr lang="en-US" sz="1500" dirty="0">
                <a:solidFill>
                  <a:prstClr val="black"/>
                </a:solidFill>
                <a:latin typeface="+mn-lt"/>
              </a:rPr>
              <a:t> Use of </a:t>
            </a:r>
            <a:r>
              <a:rPr lang="en-US" sz="1500" b="1" u="sng" dirty="0">
                <a:solidFill>
                  <a:prstClr val="black"/>
                </a:solidFill>
                <a:latin typeface="+mn-lt"/>
              </a:rPr>
              <a:t>modals</a:t>
            </a:r>
            <a:r>
              <a:rPr lang="en-US" sz="1500" dirty="0">
                <a:solidFill>
                  <a:prstClr val="black"/>
                </a:solidFill>
                <a:latin typeface="+mn-lt"/>
              </a:rPr>
              <a:t> and </a:t>
            </a:r>
            <a:r>
              <a:rPr lang="en-US" sz="1500" b="1" u="sng" dirty="0" smtClean="0">
                <a:solidFill>
                  <a:prstClr val="black"/>
                </a:solidFill>
                <a:latin typeface="+mn-lt"/>
              </a:rPr>
              <a:t>participles</a:t>
            </a:r>
            <a:r>
              <a:rPr lang="en-US" sz="1500" dirty="0" smtClean="0">
                <a:solidFill>
                  <a:prstClr val="black"/>
                </a:solidFill>
                <a:latin typeface="+mn-lt"/>
              </a:rPr>
              <a:t> </a:t>
            </a:r>
            <a:r>
              <a:rPr lang="en-US" sz="1500" dirty="0">
                <a:solidFill>
                  <a:prstClr val="black"/>
                </a:solidFill>
                <a:latin typeface="+mn-lt"/>
              </a:rPr>
              <a:t>in addition to simple </a:t>
            </a:r>
            <a:r>
              <a:rPr lang="en-US" sz="1500" dirty="0" smtClean="0">
                <a:solidFill>
                  <a:prstClr val="black"/>
                </a:solidFill>
                <a:latin typeface="+mn-lt"/>
              </a:rPr>
              <a:t>verb types </a:t>
            </a:r>
            <a:r>
              <a:rPr lang="en-US" sz="1500" dirty="0">
                <a:solidFill>
                  <a:prstClr val="black"/>
                </a:solidFill>
                <a:latin typeface="+mn-lt"/>
              </a:rPr>
              <a:t>(simple present tense, </a:t>
            </a:r>
            <a:r>
              <a:rPr lang="en-US" sz="1500" dirty="0" smtClean="0">
                <a:solidFill>
                  <a:prstClr val="black"/>
                </a:solidFill>
                <a:latin typeface="+mn-lt"/>
              </a:rPr>
              <a:t>present progressive) </a:t>
            </a:r>
            <a:r>
              <a:rPr lang="en-US" sz="1500" dirty="0">
                <a:solidFill>
                  <a:prstClr val="black"/>
                </a:solidFill>
                <a:latin typeface="+mn-lt"/>
              </a:rPr>
              <a:t>and </a:t>
            </a:r>
            <a:r>
              <a:rPr lang="en-US" sz="1500" dirty="0" smtClean="0">
                <a:solidFill>
                  <a:prstClr val="black"/>
                </a:solidFill>
                <a:latin typeface="+mn-lt"/>
              </a:rPr>
              <a:t>infinitive</a:t>
            </a:r>
            <a:endParaRPr lang="en-US" sz="1500" i="1" dirty="0">
              <a:solidFill>
                <a:prstClr val="black"/>
              </a:solidFill>
              <a:latin typeface="+mn-lt"/>
            </a:endParaRPr>
          </a:p>
          <a:p>
            <a:pPr eaLnBrk="1" hangingPunct="1">
              <a:buFont typeface="Arial" pitchFamily="34" charset="0"/>
              <a:buChar char="•"/>
              <a:defRPr/>
            </a:pPr>
            <a:endParaRPr lang="en-US" sz="1500" i="1" dirty="0">
              <a:solidFill>
                <a:prstClr val="black"/>
              </a:solidFill>
            </a:endParaRPr>
          </a:p>
        </p:txBody>
      </p:sp>
      <p:sp>
        <p:nvSpPr>
          <p:cNvPr id="15" name="Rectangle 3"/>
          <p:cNvSpPr>
            <a:spLocks noChangeArrowheads="1"/>
          </p:cNvSpPr>
          <p:nvPr/>
        </p:nvSpPr>
        <p:spPr bwMode="auto">
          <a:xfrm>
            <a:off x="867720" y="2569464"/>
            <a:ext cx="7643455"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Controlled</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8058"/>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Rounded Rectangular Callout 12"/>
          <p:cNvSpPr>
            <a:spLocks noChangeArrowheads="1"/>
          </p:cNvSpPr>
          <p:nvPr/>
        </p:nvSpPr>
        <p:spPr bwMode="auto">
          <a:xfrm>
            <a:off x="2660302" y="1248508"/>
            <a:ext cx="5727781" cy="3706283"/>
          </a:xfrm>
          <a:prstGeom prst="wedgeRoundRectCallout">
            <a:avLst>
              <a:gd name="adj1" fmla="val 20928"/>
              <a:gd name="adj2" fmla="val 6179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Controlled </a:t>
            </a:r>
            <a:r>
              <a:rPr lang="en-US" altLang="en-US" sz="1800" u="sng" dirty="0">
                <a:solidFill>
                  <a:prstClr val="black"/>
                </a:solidFill>
                <a:latin typeface="Calibri" pitchFamily="34" charset="0"/>
              </a:rPr>
              <a:t>Verb Sophistication </a:t>
            </a:r>
            <a:r>
              <a:rPr lang="en-US" altLang="en-US" sz="1800" u="sng" dirty="0" smtClean="0">
                <a:solidFill>
                  <a:prstClr val="black"/>
                </a:solidFill>
                <a:latin typeface="Calibri"/>
              </a:rPr>
              <a:t>(</a:t>
            </a:r>
            <a:r>
              <a:rPr lang="en-US" altLang="en-US" sz="1800" u="sng" dirty="0">
                <a:solidFill>
                  <a:prstClr val="black"/>
                </a:solidFill>
                <a:latin typeface="Calibri"/>
              </a:rPr>
              <a:t>EO/P</a:t>
            </a:r>
            <a:r>
              <a:rPr lang="en-US" altLang="en-US" sz="1800" u="sng" dirty="0" smtClean="0">
                <a:solidFill>
                  <a:prstClr val="black"/>
                </a:solidFill>
                <a:latin typeface="Calibri"/>
              </a:rPr>
              <a:t>):</a:t>
            </a:r>
          </a:p>
          <a:p>
            <a:pPr eaLnBrk="1" hangingPunct="1">
              <a:defRPr/>
            </a:pPr>
            <a:endParaRPr lang="en-US" altLang="en-US" sz="1600" u="sng" dirty="0">
              <a:solidFill>
                <a:prstClr val="black"/>
              </a:solidFill>
              <a:latin typeface="+mj-lt"/>
            </a:endParaRPr>
          </a:p>
          <a:p>
            <a:pPr eaLnBrk="1" hangingPunct="1">
              <a:defRPr/>
            </a:pPr>
            <a:r>
              <a:rPr lang="en-US" sz="1600" i="1" dirty="0">
                <a:latin typeface="+mj-lt"/>
                <a:cs typeface="Arial" panose="020B0604020202020204" pitchFamily="34" charset="0"/>
              </a:rPr>
              <a:t>It </a:t>
            </a:r>
            <a:r>
              <a:rPr lang="en-US" sz="1600" b="1" i="1" u="sng" dirty="0">
                <a:latin typeface="+mj-lt"/>
                <a:cs typeface="Arial" panose="020B0604020202020204" pitchFamily="34" charset="0"/>
              </a:rPr>
              <a:t>can</a:t>
            </a:r>
            <a:r>
              <a:rPr lang="en-US" sz="1600" i="1" dirty="0">
                <a:latin typeface="+mj-lt"/>
                <a:cs typeface="Arial" panose="020B0604020202020204" pitchFamily="34" charset="0"/>
              </a:rPr>
              <a:t> help this way because well you see, this way you </a:t>
            </a:r>
            <a:r>
              <a:rPr lang="en-US" sz="1600" b="1" i="1" u="sng" dirty="0">
                <a:latin typeface="+mj-lt"/>
                <a:cs typeface="Arial" panose="020B0604020202020204" pitchFamily="34" charset="0"/>
              </a:rPr>
              <a:t>can</a:t>
            </a:r>
            <a:r>
              <a:rPr lang="en-US" sz="1600" i="1" dirty="0">
                <a:latin typeface="+mj-lt"/>
                <a:cs typeface="Arial" panose="020B0604020202020204" pitchFamily="34" charset="0"/>
              </a:rPr>
              <a:t> easily remember how many of these they are. So for instance, you </a:t>
            </a:r>
            <a:r>
              <a:rPr lang="en-US" sz="1600" b="1" i="1" u="sng" dirty="0">
                <a:latin typeface="+mj-lt"/>
                <a:cs typeface="Arial" panose="020B0604020202020204" pitchFamily="34" charset="0"/>
              </a:rPr>
              <a:t>can</a:t>
            </a:r>
            <a:r>
              <a:rPr lang="en-US" sz="1600" i="1" dirty="0">
                <a:latin typeface="+mj-lt"/>
                <a:cs typeface="Arial" panose="020B0604020202020204" pitchFamily="34" charset="0"/>
              </a:rPr>
              <a:t> stack up five. It's not too high that it </a:t>
            </a:r>
            <a:r>
              <a:rPr lang="en-US" sz="1600" b="1" i="1" u="sng" dirty="0">
                <a:latin typeface="+mj-lt"/>
                <a:cs typeface="Arial" panose="020B0604020202020204" pitchFamily="34" charset="0"/>
              </a:rPr>
              <a:t>would</a:t>
            </a:r>
            <a:r>
              <a:rPr lang="en-US" sz="1600" b="1" i="1" dirty="0">
                <a:latin typeface="+mj-lt"/>
                <a:cs typeface="Arial" panose="020B0604020202020204" pitchFamily="34" charset="0"/>
              </a:rPr>
              <a:t> </a:t>
            </a:r>
            <a:r>
              <a:rPr lang="en-US" sz="1600" i="1" dirty="0">
                <a:latin typeface="+mj-lt"/>
                <a:cs typeface="Arial" panose="020B0604020202020204" pitchFamily="34" charset="0"/>
              </a:rPr>
              <a:t>tip over easily. And you </a:t>
            </a:r>
            <a:r>
              <a:rPr lang="en-US" sz="1600" b="1" i="1" u="sng" dirty="0" smtClean="0">
                <a:latin typeface="+mj-lt"/>
                <a:cs typeface="Arial" panose="020B0604020202020204" pitchFamily="34" charset="0"/>
              </a:rPr>
              <a:t>can</a:t>
            </a:r>
            <a:r>
              <a:rPr lang="en-US" sz="1600" i="1" dirty="0" smtClean="0">
                <a:latin typeface="+mj-lt"/>
                <a:cs typeface="Arial" panose="020B0604020202020204" pitchFamily="34" charset="0"/>
              </a:rPr>
              <a:t> easily </a:t>
            </a:r>
            <a:r>
              <a:rPr lang="en-US" sz="1600" i="1" dirty="0">
                <a:latin typeface="+mj-lt"/>
                <a:cs typeface="Arial" panose="020B0604020202020204" pitchFamily="34" charset="0"/>
              </a:rPr>
              <a:t>remember, when you're </a:t>
            </a:r>
            <a:r>
              <a:rPr lang="en-US" sz="1600" b="1" i="1" u="sng" dirty="0">
                <a:latin typeface="+mj-lt"/>
                <a:cs typeface="Arial" panose="020B0604020202020204" pitchFamily="34" charset="0"/>
              </a:rPr>
              <a:t>done</a:t>
            </a:r>
            <a:r>
              <a:rPr lang="en-US" sz="1600" i="1" dirty="0">
                <a:latin typeface="+mj-lt"/>
                <a:cs typeface="Arial" panose="020B0604020202020204" pitchFamily="34" charset="0"/>
              </a:rPr>
              <a:t> with the five stack, you </a:t>
            </a:r>
            <a:r>
              <a:rPr lang="en-US" sz="1600" b="1" i="1" u="sng" dirty="0">
                <a:latin typeface="+mj-lt"/>
                <a:cs typeface="Arial" panose="020B0604020202020204" pitchFamily="34" charset="0"/>
              </a:rPr>
              <a:t>can</a:t>
            </a:r>
            <a:r>
              <a:rPr lang="en-US" sz="1600" i="1" dirty="0">
                <a:latin typeface="+mj-lt"/>
                <a:cs typeface="Arial" panose="020B0604020202020204" pitchFamily="34" charset="0"/>
              </a:rPr>
              <a:t> just lock it in your brain. OK I've got five in a stack. When I get another stack, I'll have ten. And you </a:t>
            </a:r>
            <a:r>
              <a:rPr lang="en-US" sz="1600" b="1" i="1" u="sng" dirty="0">
                <a:latin typeface="+mj-lt"/>
                <a:cs typeface="Arial" panose="020B0604020202020204" pitchFamily="34" charset="0"/>
              </a:rPr>
              <a:t>can</a:t>
            </a:r>
            <a:r>
              <a:rPr lang="en-US" sz="1600" i="1" dirty="0">
                <a:latin typeface="+mj-lt"/>
                <a:cs typeface="Arial" panose="020B0604020202020204" pitchFamily="34" charset="0"/>
              </a:rPr>
              <a:t> just remember that basically and just lock it in your head basically. </a:t>
            </a:r>
            <a:endParaRPr lang="en-US" sz="1600" i="1" dirty="0" smtClean="0">
              <a:solidFill>
                <a:prstClr val="black"/>
              </a:solidFill>
              <a:latin typeface="Calibri"/>
            </a:endParaRPr>
          </a:p>
          <a:p>
            <a:pPr eaLnBrk="1" hangingPunct="1">
              <a:defRPr/>
            </a:pPr>
            <a:endParaRPr lang="en-US" altLang="en-US" sz="1500" i="1" dirty="0" smtClean="0">
              <a:solidFill>
                <a:prstClr val="black"/>
              </a:solidFill>
              <a:latin typeface="Calibri"/>
            </a:endParaRPr>
          </a:p>
          <a:p>
            <a:pPr eaLnBrk="1" hangingPunct="1">
              <a:buFont typeface="Arial" pitchFamily="34" charset="0"/>
              <a:buChar char="•"/>
              <a:defRPr/>
            </a:pPr>
            <a:r>
              <a:rPr lang="en-US" sz="1500" i="1" dirty="0" smtClean="0">
                <a:solidFill>
                  <a:prstClr val="black"/>
                </a:solidFill>
                <a:latin typeface="+mn-lt"/>
              </a:rPr>
              <a:t> </a:t>
            </a:r>
            <a:r>
              <a:rPr lang="en-US" sz="1500" dirty="0" smtClean="0">
                <a:solidFill>
                  <a:prstClr val="black"/>
                </a:solidFill>
                <a:latin typeface="+mn-lt"/>
              </a:rPr>
              <a:t>Use of </a:t>
            </a:r>
            <a:r>
              <a:rPr lang="en-US" sz="1500" b="1" u="sng" dirty="0" smtClean="0">
                <a:solidFill>
                  <a:prstClr val="black"/>
                </a:solidFill>
                <a:latin typeface="+mn-lt"/>
              </a:rPr>
              <a:t>modals</a:t>
            </a:r>
            <a:r>
              <a:rPr lang="en-US" sz="1500" dirty="0" smtClean="0">
                <a:solidFill>
                  <a:prstClr val="black"/>
                </a:solidFill>
                <a:latin typeface="+mn-lt"/>
              </a:rPr>
              <a:t> and </a:t>
            </a:r>
            <a:r>
              <a:rPr lang="en-US" sz="1500" b="1" u="sng" dirty="0" smtClean="0">
                <a:solidFill>
                  <a:prstClr val="black"/>
                </a:solidFill>
                <a:latin typeface="+mn-lt"/>
              </a:rPr>
              <a:t>participle</a:t>
            </a:r>
            <a:r>
              <a:rPr lang="en-US" sz="1500" dirty="0" smtClean="0">
                <a:solidFill>
                  <a:prstClr val="black"/>
                </a:solidFill>
                <a:latin typeface="+mn-lt"/>
              </a:rPr>
              <a:t> in addition to simple verbs (simple present tense, simple future tense) and negation</a:t>
            </a:r>
            <a:endParaRPr lang="en-US" sz="1500" i="1" dirty="0">
              <a:solidFill>
                <a:prstClr val="black"/>
              </a:solidFill>
              <a:latin typeface="+mn-lt"/>
            </a:endParaRPr>
          </a:p>
        </p:txBody>
      </p:sp>
      <p:pic>
        <p:nvPicPr>
          <p:cNvPr id="3" name="Verb_3rd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88183" y="5879666"/>
            <a:ext cx="374904" cy="374904"/>
          </a:xfrm>
          <a:prstGeom prst="rect">
            <a:avLst/>
          </a:prstGeom>
        </p:spPr>
      </p:pic>
    </p:spTree>
    <p:extLst>
      <p:ext uri="{BB962C8B-B14F-4D97-AF65-F5344CB8AC3E}">
        <p14:creationId xmlns:p14="http://schemas.microsoft.com/office/powerpoint/2010/main" val="18865799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7510"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8680" y="2569464"/>
            <a:ext cx="7837369"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 </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Emerging       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9" name="Rounded Rectangular Callout 18"/>
          <p:cNvSpPr>
            <a:spLocks noChangeArrowheads="1"/>
          </p:cNvSpPr>
          <p:nvPr/>
        </p:nvSpPr>
        <p:spPr bwMode="auto">
          <a:xfrm>
            <a:off x="6263561" y="2661111"/>
            <a:ext cx="1144659" cy="1282239"/>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Controlled Verb </a:t>
            </a:r>
            <a:r>
              <a:rPr lang="en-US" altLang="en-US" sz="400" u="sng" dirty="0">
                <a:solidFill>
                  <a:prstClr val="black"/>
                </a:solidFill>
                <a:cs typeface="Arial" panose="020B0604020202020204" pitchFamily="34" charset="0"/>
              </a:rPr>
              <a:t>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He should clean his teeth because, like I said that you could get cavities. Your teeth could change color. So you want to eat more junk food. First you get a toothbrush and then put toothpaste on it. And then you start washing your mouth. And then start cleaning your teeth. And then when you think your teeth are clean, then you gargle with water. And then when you finish gargling with all that, you start flossing your </a:t>
            </a:r>
            <a:r>
              <a:rPr lang="en-US" sz="400" i="1" dirty="0" smtClean="0">
                <a:solidFill>
                  <a:srgbClr val="000000"/>
                </a:solidFill>
                <a:ea typeface="Lucida Grande"/>
                <a:cs typeface="Arial" panose="020B0604020202020204" pitchFamily="34" charset="0"/>
              </a:rPr>
              <a:t>teeth.</a:t>
            </a: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smtClean="0">
                <a:solidFill>
                  <a:prstClr val="black"/>
                </a:solidFill>
                <a:cs typeface="Arial" panose="020B0604020202020204" pitchFamily="34" charset="0"/>
              </a:rPr>
              <a:t> </a:t>
            </a:r>
            <a:r>
              <a:rPr lang="en-US" sz="400" dirty="0">
                <a:solidFill>
                  <a:prstClr val="black"/>
                </a:solidFill>
              </a:rPr>
              <a:t> Use of </a:t>
            </a:r>
            <a:r>
              <a:rPr lang="en-US" sz="400" b="1" u="sng" dirty="0">
                <a:solidFill>
                  <a:prstClr val="black"/>
                </a:solidFill>
              </a:rPr>
              <a:t>gerunds</a:t>
            </a:r>
            <a:r>
              <a:rPr lang="en-US" sz="400" b="1" dirty="0">
                <a:solidFill>
                  <a:prstClr val="black"/>
                </a:solidFill>
              </a:rPr>
              <a:t>, </a:t>
            </a:r>
            <a:r>
              <a:rPr lang="en-US" sz="400" b="1" u="sng" dirty="0">
                <a:solidFill>
                  <a:prstClr val="black"/>
                </a:solidFill>
              </a:rPr>
              <a:t>participle</a:t>
            </a:r>
            <a:r>
              <a:rPr lang="en-US" sz="400" b="1" dirty="0">
                <a:solidFill>
                  <a:prstClr val="black"/>
                </a:solidFill>
              </a:rPr>
              <a:t>,</a:t>
            </a:r>
            <a:r>
              <a:rPr lang="en-US" sz="400" dirty="0">
                <a:solidFill>
                  <a:prstClr val="black"/>
                </a:solidFill>
              </a:rPr>
              <a:t> and </a:t>
            </a:r>
            <a:r>
              <a:rPr lang="en-US" sz="400" b="1" u="sng" dirty="0">
                <a:solidFill>
                  <a:prstClr val="black"/>
                </a:solidFill>
              </a:rPr>
              <a:t>modal</a:t>
            </a:r>
            <a:r>
              <a:rPr lang="en-US" sz="400" dirty="0">
                <a:solidFill>
                  <a:prstClr val="black"/>
                </a:solidFill>
              </a:rPr>
              <a:t> in addition to simple verb </a:t>
            </a:r>
            <a:r>
              <a:rPr lang="en-US" sz="400" dirty="0" smtClean="0">
                <a:solidFill>
                  <a:prstClr val="black"/>
                </a:solidFill>
              </a:rPr>
              <a:t>types</a:t>
            </a:r>
            <a:endParaRPr lang="en-US" sz="400" i="1" dirty="0">
              <a:solidFill>
                <a:prstClr val="black"/>
              </a:solidFill>
            </a:endParaRPr>
          </a:p>
        </p:txBody>
      </p:sp>
      <p:sp>
        <p:nvSpPr>
          <p:cNvPr id="12" name="Rounded Rectangular Callout 11"/>
          <p:cNvSpPr>
            <a:spLocks noChangeArrowheads="1"/>
          </p:cNvSpPr>
          <p:nvPr/>
        </p:nvSpPr>
        <p:spPr bwMode="auto">
          <a:xfrm>
            <a:off x="4687203" y="3131821"/>
            <a:ext cx="1239283" cy="121316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You should clean your teeth because you could have germs in there and you don't want to have yellow teeth or food stuck to your teeth. And you should first get a toothpaste and a toothbrush. Put the toothpaste on the toothbrush. And then you grab a toothbrush and start scrubbing your teeth. And then you get some water. And don't drink it though. You put it on your mouth and then you just start shaking in your mouth. And then you spit it out. And then you can use mouthwash too. And </a:t>
            </a:r>
            <a:r>
              <a:rPr lang="en-US" sz="400" i="1" dirty="0" smtClean="0">
                <a:solidFill>
                  <a:srgbClr val="000000"/>
                </a:solidFill>
                <a:ea typeface="Lucida Grande"/>
                <a:cs typeface="Arial" panose="020B0604020202020204" pitchFamily="34" charset="0"/>
              </a:rPr>
              <a:t>flossing.</a:t>
            </a:r>
            <a:endParaRPr lang="en-US" sz="400" i="1" dirty="0">
              <a:solidFill>
                <a:srgbClr val="000000"/>
              </a:solidFill>
              <a:ea typeface="Lucida Grande"/>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cs typeface="Arial" panose="020B0604020202020204" pitchFamily="34" charset="0"/>
              </a:rPr>
              <a:t> </a:t>
            </a:r>
            <a:r>
              <a:rPr lang="en-US" sz="400" dirty="0">
                <a:solidFill>
                  <a:prstClr val="black"/>
                </a:solidFill>
              </a:rPr>
              <a:t> Use of </a:t>
            </a:r>
            <a:r>
              <a:rPr lang="en-US" sz="400" b="1" u="sng" dirty="0">
                <a:solidFill>
                  <a:prstClr val="black"/>
                </a:solidFill>
              </a:rPr>
              <a:t>modal</a:t>
            </a:r>
            <a:r>
              <a:rPr lang="en-US" sz="400" dirty="0">
                <a:solidFill>
                  <a:prstClr val="black"/>
                </a:solidFill>
              </a:rPr>
              <a:t> in addition to simple verbs and </a:t>
            </a:r>
            <a:r>
              <a:rPr lang="en-US" sz="400" dirty="0" smtClean="0">
                <a:solidFill>
                  <a:prstClr val="black"/>
                </a:solidFill>
              </a:rPr>
              <a:t>infinitives</a:t>
            </a:r>
            <a:endParaRPr lang="en-US" sz="400" b="1" i="1" u="sng" dirty="0">
              <a:solidFill>
                <a:prstClr val="black"/>
              </a:solidFill>
            </a:endParaRPr>
          </a:p>
        </p:txBody>
      </p:sp>
      <p:sp>
        <p:nvSpPr>
          <p:cNvPr id="10" name="Rounded Rectangular Callout 9"/>
          <p:cNvSpPr>
            <a:spLocks noChangeArrowheads="1"/>
          </p:cNvSpPr>
          <p:nvPr/>
        </p:nvSpPr>
        <p:spPr bwMode="auto">
          <a:xfrm>
            <a:off x="3164903" y="3737211"/>
            <a:ext cx="1239379" cy="1142766"/>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Emerging Verb Sophistication </a:t>
            </a:r>
            <a:r>
              <a:rPr lang="en-US" altLang="en-US" sz="400" u="sng" dirty="0" smtClean="0">
                <a:solidFill>
                  <a:prstClr val="black"/>
                </a:solidFill>
                <a:cs typeface="Arial" panose="020B0604020202020204" pitchFamily="34" charset="0"/>
              </a:rPr>
              <a:t>(EL)</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Well, you get a toothbrush. If you don't have one, then go to the store and get one. Get toothpaste. Put the toothpaste on the toothbrush and brush all of your teeth good. And get all the food out of them and yeah. [Researcher: and why he should do it?] To be clean. So he doesn't get cavities. And yeah. [Researcher: anything else?] </a:t>
            </a:r>
            <a:r>
              <a:rPr lang="en-US" sz="400" i="1" dirty="0" smtClean="0">
                <a:solidFill>
                  <a:srgbClr val="000000"/>
                </a:solidFill>
                <a:ea typeface="Lucida Grande"/>
                <a:cs typeface="Arial" panose="020B0604020202020204" pitchFamily="34" charset="0"/>
              </a:rPr>
              <a:t>No.</a:t>
            </a:r>
          </a:p>
          <a:p>
            <a:pPr eaLnBrk="1" hangingPunct="1">
              <a:defRPr/>
            </a:pPr>
            <a:endParaRPr lang="en-US" altLang="en-US" sz="400" i="1" dirty="0">
              <a:solidFill>
                <a:prstClr val="black"/>
              </a:solidFill>
              <a:cs typeface="Arial" panose="020B0604020202020204" pitchFamily="34" charset="0"/>
            </a:endParaRPr>
          </a:p>
          <a:p>
            <a:pPr eaLnBrk="1" hangingPunct="1">
              <a:defRPr/>
            </a:pPr>
            <a:r>
              <a:rPr lang="en-US" sz="400" dirty="0" smtClean="0">
                <a:solidFill>
                  <a:prstClr val="black"/>
                </a:solidFill>
              </a:rPr>
              <a:t> </a:t>
            </a:r>
            <a:r>
              <a:rPr lang="en-US" sz="400" dirty="0">
                <a:solidFill>
                  <a:prstClr val="black"/>
                </a:solidFill>
              </a:rPr>
              <a:t>Use of </a:t>
            </a:r>
            <a:r>
              <a:rPr lang="en-US" sz="400" b="1" dirty="0">
                <a:solidFill>
                  <a:prstClr val="black"/>
                </a:solidFill>
              </a:rPr>
              <a:t>simple verbs </a:t>
            </a:r>
            <a:r>
              <a:rPr lang="en-US" sz="400" dirty="0">
                <a:solidFill>
                  <a:prstClr val="black"/>
                </a:solidFill>
              </a:rPr>
              <a:t>(present and future tense) </a:t>
            </a:r>
            <a:r>
              <a:rPr lang="en-US" sz="400" b="1" dirty="0">
                <a:solidFill>
                  <a:prstClr val="black"/>
                </a:solidFill>
              </a:rPr>
              <a:t>and infinitives </a:t>
            </a:r>
            <a:r>
              <a:rPr lang="en-US" sz="400" dirty="0">
                <a:solidFill>
                  <a:prstClr val="black"/>
                </a:solidFill>
              </a:rPr>
              <a:t>in complete </a:t>
            </a:r>
            <a:r>
              <a:rPr lang="en-US" sz="400" dirty="0" smtClean="0">
                <a:solidFill>
                  <a:prstClr val="black"/>
                </a:solidFill>
              </a:rPr>
              <a:t>sentences</a:t>
            </a:r>
            <a:endParaRPr lang="en-US" sz="400" i="1" dirty="0">
              <a:solidFill>
                <a:prstClr val="black"/>
              </a:solidFill>
            </a:endParaRPr>
          </a:p>
        </p:txBody>
      </p:sp>
      <p:sp>
        <p:nvSpPr>
          <p:cNvPr id="16" name="Rounded Rectangular Callout 15"/>
          <p:cNvSpPr>
            <a:spLocks noChangeArrowheads="1"/>
          </p:cNvSpPr>
          <p:nvPr/>
        </p:nvSpPr>
        <p:spPr bwMode="auto">
          <a:xfrm>
            <a:off x="6368042" y="3059193"/>
            <a:ext cx="1152144" cy="1455657"/>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r>
              <a:rPr lang="en-US" altLang="en-US" sz="400" u="sng" dirty="0">
                <a:solidFill>
                  <a:prstClr val="black"/>
                </a:solidFill>
                <a:ea typeface="ＭＳ Ｐゴシック" charset="-128"/>
              </a:rPr>
              <a:t>Controlled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ea typeface="ＭＳ Ｐゴシック" charset="-128"/>
              </a:rPr>
              <a:t>(</a:t>
            </a:r>
            <a:r>
              <a:rPr lang="en-US" altLang="en-US" sz="400" u="sng" dirty="0">
                <a:solidFill>
                  <a:prstClr val="black"/>
                </a:solidFill>
                <a:ea typeface="ＭＳ Ｐゴシック" charset="-128"/>
              </a:rPr>
              <a:t>EO/P):</a:t>
            </a:r>
          </a:p>
          <a:p>
            <a:pPr>
              <a:defRPr/>
            </a:pPr>
            <a:endParaRPr lang="en-US" altLang="en-US" sz="400" u="sng" dirty="0">
              <a:solidFill>
                <a:prstClr val="black"/>
              </a:solidFill>
              <a:ea typeface="ＭＳ Ｐゴシック" charset="-128"/>
            </a:endParaRPr>
          </a:p>
          <a:p>
            <a:pPr>
              <a:defRPr/>
            </a:pPr>
            <a:r>
              <a:rPr lang="en-US" sz="400" i="1" dirty="0">
                <a:solidFill>
                  <a:srgbClr val="000000"/>
                </a:solidFill>
                <a:ea typeface="Lucida Grande"/>
                <a:cs typeface="Lucida Grande"/>
              </a:rPr>
              <a:t>So first you should get some water for after you finish brushing your teeth. And then take your toothbrush and wet it and put toothpaste on and put it in your mouth and scrub your back teeth with the brush part and then your front teeth. And then rinse your tongue out with the brush and then just spit out and drink some water. And you should do it to clean your teeth so you don't get any cavities because that would hurt because you would have to get your teeth drilled through, and also to clean out all the foods and so your breath doesn't </a:t>
            </a:r>
            <a:r>
              <a:rPr lang="en-US" sz="400" i="1" dirty="0" smtClean="0">
                <a:solidFill>
                  <a:srgbClr val="000000"/>
                </a:solidFill>
                <a:ea typeface="Lucida Grande"/>
                <a:cs typeface="Lucida Grande"/>
              </a:rPr>
              <a:t>stink.</a:t>
            </a:r>
            <a:endParaRPr lang="en-US" sz="400" i="1" dirty="0">
              <a:solidFill>
                <a:srgbClr val="000000"/>
              </a:solidFill>
              <a:ea typeface="Lucida Grande"/>
              <a:cs typeface="Lucida Grande"/>
            </a:endParaRPr>
          </a:p>
          <a:p>
            <a:pPr>
              <a:defRPr/>
            </a:pPr>
            <a:endParaRPr lang="en-US" sz="400" dirty="0">
              <a:solidFill>
                <a:prstClr val="black"/>
              </a:solidFill>
              <a:ea typeface="ＭＳ Ｐゴシック" charset="-128"/>
            </a:endParaRPr>
          </a:p>
          <a:p>
            <a:pPr>
              <a:buFont typeface="Arial" pitchFamily="34" charset="0"/>
              <a:buChar char="•"/>
              <a:defRPr/>
            </a:pPr>
            <a:r>
              <a:rPr lang="en-US" sz="400" dirty="0">
                <a:solidFill>
                  <a:prstClr val="black"/>
                </a:solidFill>
                <a:ea typeface="ＭＳ Ｐゴシック" charset="-128"/>
              </a:rPr>
              <a:t> </a:t>
            </a:r>
            <a:r>
              <a:rPr lang="en-US" sz="400" dirty="0">
                <a:solidFill>
                  <a:prstClr val="black"/>
                </a:solidFill>
                <a:latin typeface="Calibri" pitchFamily="34" charset="0"/>
              </a:rPr>
              <a:t> Use of </a:t>
            </a:r>
            <a:r>
              <a:rPr lang="en-US" sz="400" b="1" dirty="0">
                <a:solidFill>
                  <a:prstClr val="black"/>
                </a:solidFill>
                <a:latin typeface="Calibri" pitchFamily="34" charset="0"/>
              </a:rPr>
              <a:t>modals, gerund, </a:t>
            </a:r>
            <a:r>
              <a:rPr lang="en-US" sz="400" dirty="0">
                <a:solidFill>
                  <a:prstClr val="black"/>
                </a:solidFill>
                <a:latin typeface="Calibri" pitchFamily="34" charset="0"/>
              </a:rPr>
              <a:t>and </a:t>
            </a:r>
            <a:r>
              <a:rPr lang="en-US" sz="400" b="1" dirty="0">
                <a:solidFill>
                  <a:prstClr val="black"/>
                </a:solidFill>
                <a:latin typeface="Calibri" pitchFamily="34" charset="0"/>
              </a:rPr>
              <a:t>participle</a:t>
            </a:r>
            <a:r>
              <a:rPr lang="en-US" sz="400" dirty="0">
                <a:solidFill>
                  <a:prstClr val="black"/>
                </a:solidFill>
                <a:latin typeface="Calibri" pitchFamily="34" charset="0"/>
              </a:rPr>
              <a:t> in addition to simple verb </a:t>
            </a:r>
            <a:r>
              <a:rPr lang="en-US" sz="400" dirty="0" smtClean="0">
                <a:solidFill>
                  <a:prstClr val="black"/>
                </a:solidFill>
                <a:latin typeface="Calibri" pitchFamily="34" charset="0"/>
              </a:rPr>
              <a:t>types</a:t>
            </a:r>
            <a:endParaRPr lang="en-US" sz="400" i="1" dirty="0">
              <a:solidFill>
                <a:prstClr val="black"/>
              </a:solidFill>
            </a:endParaRPr>
          </a:p>
        </p:txBody>
      </p:sp>
      <p:sp>
        <p:nvSpPr>
          <p:cNvPr id="15" name="Rounded Rectangular Callout 14"/>
          <p:cNvSpPr>
            <a:spLocks noChangeArrowheads="1"/>
          </p:cNvSpPr>
          <p:nvPr/>
        </p:nvSpPr>
        <p:spPr bwMode="auto">
          <a:xfrm>
            <a:off x="4823903" y="3424320"/>
            <a:ext cx="1152144" cy="159141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cs typeface="Arial" panose="020B0604020202020204" pitchFamily="34" charset="0"/>
              </a:rPr>
              <a:t>Developing 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This is how you clean your teeth. First you get a little flosser or you get a string from a flosser box and then you put it in between your teeth on each of your teeth. And then you put toothpaste on a toothbrush and you scrub one quarter of your mouth for thirty seconds and then the other and then the other and then the other until you've completed your two minutes. You don't want to get cavities and you don't want your dentist to be mad with you. And it looks really weird if you have a lot of cavities and it's sort of something to be proud of if you don't have any </a:t>
            </a:r>
            <a:r>
              <a:rPr lang="en-US" sz="400" i="1" dirty="0" smtClean="0">
                <a:solidFill>
                  <a:srgbClr val="000000"/>
                </a:solidFill>
                <a:ea typeface="Lucida Grande"/>
                <a:cs typeface="Arial" panose="020B0604020202020204" pitchFamily="34" charset="0"/>
              </a:rPr>
              <a:t>cavities.</a:t>
            </a:r>
            <a:endParaRPr lang="en-US" sz="400" i="1" dirty="0">
              <a:solidFill>
                <a:srgbClr val="000000"/>
              </a:solidFill>
              <a:ea typeface="Lucida Grande"/>
              <a:cs typeface="Arial" panose="020B0604020202020204" pitchFamily="34" charset="0"/>
            </a:endParaRPr>
          </a:p>
          <a:p>
            <a:pPr eaLnBrk="1" hangingPunct="1">
              <a:defRPr/>
            </a:pPr>
            <a:r>
              <a:rPr lang="en-US" sz="400" i="1" dirty="0">
                <a:solidFill>
                  <a:prstClr val="black"/>
                </a:solidFill>
                <a:cs typeface="Arial" panose="020B0604020202020204" pitchFamily="34" charset="0"/>
              </a:rPr>
              <a:t>  </a:t>
            </a:r>
            <a:endParaRPr lang="en-US" altLang="en-US" sz="400" i="1" dirty="0">
              <a:solidFill>
                <a:srgbClr val="FFFFFF"/>
              </a:solidFill>
              <a:cs typeface="Arial" panose="020B0604020202020204" pitchFamily="34" charset="0"/>
            </a:endParaRPr>
          </a:p>
          <a:p>
            <a:pPr eaLnBrk="1" hangingPunct="1">
              <a:buFont typeface="Arial" pitchFamily="34" charset="0"/>
              <a:buChar char="•"/>
              <a:defRPr/>
            </a:pPr>
            <a:r>
              <a:rPr lang="en-US" altLang="en-US" sz="400" dirty="0">
                <a:solidFill>
                  <a:prstClr val="black"/>
                </a:solidFill>
                <a:latin typeface="Calibri" pitchFamily="34" charset="0"/>
              </a:rPr>
              <a:t> </a:t>
            </a:r>
            <a:r>
              <a:rPr lang="en-US" sz="400" dirty="0">
                <a:solidFill>
                  <a:prstClr val="black"/>
                </a:solidFill>
                <a:latin typeface="Calibri" pitchFamily="34" charset="0"/>
              </a:rPr>
              <a:t>Use of </a:t>
            </a:r>
            <a:r>
              <a:rPr lang="en-US" sz="400" b="1" dirty="0">
                <a:solidFill>
                  <a:prstClr val="black"/>
                </a:solidFill>
                <a:latin typeface="Calibri" pitchFamily="34" charset="0"/>
              </a:rPr>
              <a:t>present perfect tense </a:t>
            </a:r>
            <a:r>
              <a:rPr lang="en-US" sz="400" dirty="0">
                <a:solidFill>
                  <a:prstClr val="black"/>
                </a:solidFill>
                <a:latin typeface="Calibri" pitchFamily="34" charset="0"/>
              </a:rPr>
              <a:t>in addition to simple verbs, infinitives, and </a:t>
            </a:r>
            <a:r>
              <a:rPr lang="en-US" sz="400" dirty="0" smtClean="0">
                <a:solidFill>
                  <a:prstClr val="black"/>
                </a:solidFill>
                <a:latin typeface="Calibri" pitchFamily="34" charset="0"/>
              </a:rPr>
              <a:t>negation</a:t>
            </a:r>
            <a:endParaRPr lang="en-US" altLang="en-US" sz="400" dirty="0">
              <a:solidFill>
                <a:prstClr val="black"/>
              </a:solidFill>
              <a:latin typeface="Calibri" pitchFamily="34" charset="0"/>
            </a:endParaRPr>
          </a:p>
        </p:txBody>
      </p:sp>
      <p:sp>
        <p:nvSpPr>
          <p:cNvPr id="18" name="Rounded Rectangular Callout 17"/>
          <p:cNvSpPr>
            <a:spLocks noChangeArrowheads="1"/>
          </p:cNvSpPr>
          <p:nvPr/>
        </p:nvSpPr>
        <p:spPr bwMode="auto">
          <a:xfrm>
            <a:off x="3308583"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cs typeface="Arial" panose="020B0604020202020204" pitchFamily="34" charset="0"/>
              </a:rPr>
              <a:t>Emerging </a:t>
            </a:r>
            <a:r>
              <a:rPr lang="en-US" altLang="en-US" sz="400" u="sng" dirty="0">
                <a:solidFill>
                  <a:prstClr val="black"/>
                </a:solidFill>
                <a:cs typeface="Arial" panose="020B0604020202020204" pitchFamily="34" charset="0"/>
              </a:rPr>
              <a:t>Verb Sophistication </a:t>
            </a:r>
            <a:r>
              <a:rPr lang="en-US" altLang="en-US" sz="400" u="sng" dirty="0" smtClean="0">
                <a:solidFill>
                  <a:prstClr val="black"/>
                </a:solidFill>
                <a:cs typeface="Arial" panose="020B0604020202020204" pitchFamily="34" charset="0"/>
              </a:rPr>
              <a:t>(EO/P)</a:t>
            </a:r>
            <a:r>
              <a:rPr lang="en-US" altLang="en-US" sz="400" dirty="0" smtClean="0">
                <a:solidFill>
                  <a:prstClr val="black"/>
                </a:solidFill>
                <a:cs typeface="Arial" panose="020B0604020202020204" pitchFamily="34" charset="0"/>
              </a:rPr>
              <a:t>:</a:t>
            </a:r>
            <a:endParaRPr lang="en-US" altLang="en-US" sz="400" dirty="0">
              <a:solidFill>
                <a:prstClr val="black"/>
              </a:solidFill>
              <a:cs typeface="Arial" panose="020B0604020202020204" pitchFamily="34" charset="0"/>
            </a:endParaRPr>
          </a:p>
          <a:p>
            <a:pPr eaLnBrk="1" hangingPunct="1">
              <a:defRPr/>
            </a:pPr>
            <a:endParaRPr lang="en-US" sz="400" i="1" dirty="0" smtClean="0">
              <a:solidFill>
                <a:srgbClr val="000000"/>
              </a:solidFill>
              <a:ea typeface="Lucida Grande"/>
              <a:cs typeface="Arial" panose="020B0604020202020204" pitchFamily="34" charset="0"/>
            </a:endParaRPr>
          </a:p>
          <a:p>
            <a:pPr eaLnBrk="1" hangingPunct="1">
              <a:defRPr/>
            </a:pPr>
            <a:r>
              <a:rPr lang="en-US" sz="400" i="1" dirty="0">
                <a:solidFill>
                  <a:srgbClr val="000000"/>
                </a:solidFill>
                <a:ea typeface="Lucida Grande"/>
                <a:cs typeface="Arial" panose="020B0604020202020204" pitchFamily="34" charset="0"/>
              </a:rPr>
              <a:t>Put toothpaste on your toothbrush and brush your teeth really good. Brush for at least thirty seconds. No, at least one minute. I'd say one minute. And brush teeth because you don't want your personal hygiene to get really </a:t>
            </a:r>
            <a:r>
              <a:rPr lang="en-US" sz="400" i="1" dirty="0" smtClean="0">
                <a:solidFill>
                  <a:srgbClr val="000000"/>
                </a:solidFill>
                <a:ea typeface="Lucida Grande"/>
                <a:cs typeface="Arial" panose="020B0604020202020204" pitchFamily="34" charset="0"/>
              </a:rPr>
              <a:t>bad.</a:t>
            </a:r>
            <a:endParaRPr lang="en-US" sz="400" i="1" dirty="0">
              <a:solidFill>
                <a:srgbClr val="000000"/>
              </a:solidFill>
              <a:ea typeface="Lucida Grande"/>
              <a:cs typeface="Arial" panose="020B0604020202020204" pitchFamily="34" charset="0"/>
            </a:endParaRPr>
          </a:p>
          <a:p>
            <a:pPr eaLnBrk="1" hangingPunct="1">
              <a:defRPr/>
            </a:pPr>
            <a:endParaRPr lang="en-US" altLang="en-US" sz="400" i="1" dirty="0">
              <a:solidFill>
                <a:prstClr val="black"/>
              </a:solidFill>
              <a:cs typeface="Arial" panose="020B0604020202020204" pitchFamily="34" charset="0"/>
            </a:endParaRPr>
          </a:p>
          <a:p>
            <a:pPr eaLnBrk="1" hangingPunct="1">
              <a:buFont typeface="Arial" pitchFamily="34" charset="0"/>
              <a:buChar char="•"/>
              <a:defRPr/>
            </a:pPr>
            <a:r>
              <a:rPr lang="en-US" sz="400" dirty="0">
                <a:solidFill>
                  <a:prstClr val="black"/>
                </a:solidFill>
              </a:rPr>
              <a:t> Use of </a:t>
            </a:r>
            <a:r>
              <a:rPr lang="en-US" sz="400" b="1" dirty="0">
                <a:solidFill>
                  <a:prstClr val="black"/>
                </a:solidFill>
              </a:rPr>
              <a:t>simple verbs, infinitives, </a:t>
            </a:r>
            <a:r>
              <a:rPr lang="en-US" sz="400" dirty="0">
                <a:solidFill>
                  <a:prstClr val="black"/>
                </a:solidFill>
              </a:rPr>
              <a:t>and </a:t>
            </a:r>
            <a:r>
              <a:rPr lang="en-US" sz="400" b="1" dirty="0">
                <a:solidFill>
                  <a:prstClr val="black"/>
                </a:solidFill>
              </a:rPr>
              <a:t>negation </a:t>
            </a:r>
            <a:r>
              <a:rPr lang="en-US" sz="400" dirty="0">
                <a:solidFill>
                  <a:prstClr val="black"/>
                </a:solidFill>
              </a:rPr>
              <a:t>in complete </a:t>
            </a:r>
            <a:r>
              <a:rPr lang="en-US" sz="400" dirty="0" smtClean="0">
                <a:solidFill>
                  <a:prstClr val="black"/>
                </a:solidFill>
              </a:rPr>
              <a:t>sentences</a:t>
            </a:r>
            <a:endParaRPr lang="en-US" sz="400" i="1" dirty="0">
              <a:solidFill>
                <a:prstClr val="black"/>
              </a:solidFill>
            </a:endParaRPr>
          </a:p>
        </p:txBody>
      </p:sp>
      <p:sp>
        <p:nvSpPr>
          <p:cNvPr id="2" name="Text Placeholder 3"/>
          <p:cNvSpPr txBox="1">
            <a:spLocks/>
          </p:cNvSpPr>
          <p:nvPr/>
        </p:nvSpPr>
        <p:spPr>
          <a:xfrm>
            <a:off x="428398" y="206377"/>
            <a:ext cx="828720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a:t>
            </a: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4" name="Rectangle 3"/>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Children 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3" name="Right Arrow 12"/>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995411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3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460">
                                            <p:txEl>
                                              <p:pRg st="3" end="3"/>
                                            </p:txEl>
                                          </p:spTgt>
                                        </p:tgtEl>
                                        <p:attrNameLst>
                                          <p:attrName>style.visibility</p:attrName>
                                        </p:attrNameLst>
                                      </p:cBhvr>
                                      <p:to>
                                        <p:strVal val="visible"/>
                                      </p:to>
                                    </p:set>
                                    <p:animEffect transition="in" filter="fade">
                                      <p:cBhvr>
                                        <p:cTn id="33" dur="300"/>
                                        <p:tgtEl>
                                          <p:spTgt spid="1946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3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0" grpId="0" animBg="1"/>
      <p:bldP spid="16" grpId="0" animBg="1"/>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1299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Developing	 Controlled</a:t>
            </a: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9" name="Rounded Rectangular Callout 8"/>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0" name="TextBox 9"/>
          <p:cNvSpPr txBox="1"/>
          <p:nvPr/>
        </p:nvSpPr>
        <p:spPr>
          <a:xfrm>
            <a:off x="4436050" y="2576194"/>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163015852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989385" y="1372089"/>
            <a:ext cx="5099538" cy="3107760"/>
          </a:xfrm>
          <a:prstGeom prst="wedgeRoundRectCallout">
            <a:avLst>
              <a:gd name="adj1" fmla="val -31542"/>
              <a:gd name="adj2" fmla="val 7917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j-lt"/>
              </a:rPr>
              <a:t>Emerging </a:t>
            </a:r>
            <a:r>
              <a:rPr lang="en-US" altLang="en-US" sz="1600" u="sng" dirty="0">
                <a:solidFill>
                  <a:prstClr val="black"/>
                </a:solidFill>
                <a:latin typeface="+mj-lt"/>
              </a:rPr>
              <a:t>Verb Sophistication </a:t>
            </a:r>
            <a:r>
              <a:rPr lang="en-US" altLang="en-US" sz="1600" u="sng" dirty="0" smtClean="0">
                <a:solidFill>
                  <a:prstClr val="black"/>
                </a:solidFill>
                <a:latin typeface="+mj-lt"/>
              </a:rPr>
              <a:t>(</a:t>
            </a:r>
            <a:r>
              <a:rPr lang="en-US" altLang="en-US" sz="1600" u="sng" dirty="0">
                <a:solidFill>
                  <a:prstClr val="black"/>
                </a:solidFill>
                <a:latin typeface="+mj-lt"/>
              </a:rPr>
              <a:t>EL</a:t>
            </a:r>
            <a:r>
              <a:rPr lang="en-US" altLang="en-US" sz="1600" u="sng" dirty="0" smtClean="0">
                <a:solidFill>
                  <a:prstClr val="black"/>
                </a:solidFill>
                <a:latin typeface="+mj-lt"/>
              </a:rPr>
              <a:t>)</a:t>
            </a:r>
            <a:r>
              <a:rPr lang="en-US" altLang="en-US" sz="1600" dirty="0" smtClean="0">
                <a:solidFill>
                  <a:prstClr val="black"/>
                </a:solidFill>
                <a:latin typeface="+mj-lt"/>
              </a:rPr>
              <a:t>:</a:t>
            </a:r>
          </a:p>
          <a:p>
            <a:pPr eaLnBrk="1" hangingPunct="1">
              <a:defRPr/>
            </a:pPr>
            <a:endParaRPr lang="en-US" altLang="en-US" sz="1600" dirty="0" smtClean="0">
              <a:solidFill>
                <a:prstClr val="black"/>
              </a:solidFill>
              <a:latin typeface="+mj-lt"/>
            </a:endParaRPr>
          </a:p>
          <a:p>
            <a:pPr eaLnBrk="1" hangingPunct="1">
              <a:defRPr/>
            </a:pPr>
            <a:r>
              <a:rPr lang="en-US" sz="1600" i="1" dirty="0">
                <a:latin typeface="+mj-lt"/>
              </a:rPr>
              <a:t>I</a:t>
            </a:r>
            <a:r>
              <a:rPr lang="en-US" sz="1600" b="1" i="1" dirty="0">
                <a:latin typeface="+mj-lt"/>
              </a:rPr>
              <a:t>'ll tell </a:t>
            </a:r>
            <a:r>
              <a:rPr lang="en-US" sz="1600" i="1" dirty="0">
                <a:latin typeface="+mj-lt"/>
              </a:rPr>
              <a:t>her </a:t>
            </a:r>
            <a:r>
              <a:rPr lang="en-US" sz="1600" b="1" i="1" dirty="0">
                <a:latin typeface="+mj-lt"/>
              </a:rPr>
              <a:t>to go </a:t>
            </a:r>
            <a:r>
              <a:rPr lang="en-US" sz="1600" i="1" dirty="0">
                <a:latin typeface="+mj-lt"/>
              </a:rPr>
              <a:t>to dentist and </a:t>
            </a:r>
            <a:r>
              <a:rPr lang="en-US" sz="1600" b="1" i="1" dirty="0">
                <a:latin typeface="+mj-lt"/>
              </a:rPr>
              <a:t>look</a:t>
            </a:r>
            <a:r>
              <a:rPr lang="en-US" sz="1600" i="1" dirty="0">
                <a:latin typeface="+mj-lt"/>
              </a:rPr>
              <a:t> her teeth and they</a:t>
            </a:r>
            <a:r>
              <a:rPr lang="en-US" sz="1600" b="1" i="1" dirty="0">
                <a:latin typeface="+mj-lt"/>
              </a:rPr>
              <a:t>'ll give</a:t>
            </a:r>
            <a:r>
              <a:rPr lang="en-US" sz="1600" i="1" dirty="0">
                <a:latin typeface="+mj-lt"/>
              </a:rPr>
              <a:t> her toothpaste. And </a:t>
            </a:r>
            <a:r>
              <a:rPr lang="en-US" sz="1600" b="1" i="1" dirty="0">
                <a:latin typeface="+mj-lt"/>
              </a:rPr>
              <a:t>tell </a:t>
            </a:r>
            <a:r>
              <a:rPr lang="en-US" sz="1600" i="1" dirty="0">
                <a:latin typeface="+mj-lt"/>
              </a:rPr>
              <a:t>her mom </a:t>
            </a:r>
            <a:r>
              <a:rPr lang="en-US" sz="1600" b="1" i="1" dirty="0">
                <a:latin typeface="+mj-lt"/>
              </a:rPr>
              <a:t>to buy </a:t>
            </a:r>
            <a:r>
              <a:rPr lang="en-US" sz="1600" i="1" dirty="0">
                <a:latin typeface="+mj-lt"/>
              </a:rPr>
              <a:t>her a toothpaste on and then </a:t>
            </a:r>
            <a:r>
              <a:rPr lang="en-US" sz="1600" b="1" i="1" dirty="0">
                <a:latin typeface="+mj-lt"/>
              </a:rPr>
              <a:t>to clean </a:t>
            </a:r>
            <a:r>
              <a:rPr lang="en-US" sz="1600" i="1" dirty="0">
                <a:latin typeface="+mj-lt"/>
              </a:rPr>
              <a:t>her teeth every single day. </a:t>
            </a:r>
            <a:endParaRPr lang="en-US" altLang="en-US" sz="1600" i="1" dirty="0">
              <a:solidFill>
                <a:prstClr val="black"/>
              </a:solidFill>
              <a:latin typeface="+mj-lt"/>
            </a:endParaRPr>
          </a:p>
          <a:p>
            <a:pPr eaLnBrk="1" hangingPunct="1">
              <a:defRPr/>
            </a:pPr>
            <a:endParaRPr lang="en-US" altLang="en-US" sz="1600" i="1" dirty="0">
              <a:solidFill>
                <a:prstClr val="black"/>
              </a:solidFill>
              <a:latin typeface="+mj-lt"/>
            </a:endParaRPr>
          </a:p>
          <a:p>
            <a:pPr eaLnBrk="1" hangingPunct="1">
              <a:buFont typeface="Arial" pitchFamily="34" charset="0"/>
              <a:buChar char="•"/>
              <a:defRPr/>
            </a:pPr>
            <a:r>
              <a:rPr lang="en-US" sz="1600" dirty="0">
                <a:solidFill>
                  <a:prstClr val="black"/>
                </a:solidFill>
                <a:latin typeface="+mj-lt"/>
              </a:rPr>
              <a:t> Use of </a:t>
            </a:r>
            <a:r>
              <a:rPr lang="en-US" sz="1600" b="1" dirty="0">
                <a:solidFill>
                  <a:prstClr val="black"/>
                </a:solidFill>
                <a:latin typeface="+mj-lt"/>
              </a:rPr>
              <a:t>simple verbs </a:t>
            </a:r>
            <a:r>
              <a:rPr lang="en-US" sz="1600" dirty="0">
                <a:solidFill>
                  <a:prstClr val="black"/>
                </a:solidFill>
                <a:latin typeface="+mj-lt"/>
              </a:rPr>
              <a:t>(present and </a:t>
            </a:r>
            <a:r>
              <a:rPr lang="en-US" sz="1600" dirty="0" smtClean="0">
                <a:solidFill>
                  <a:prstClr val="black"/>
                </a:solidFill>
                <a:latin typeface="+mj-lt"/>
              </a:rPr>
              <a:t>future </a:t>
            </a:r>
            <a:r>
              <a:rPr lang="en-US" sz="1600" dirty="0">
                <a:solidFill>
                  <a:prstClr val="black"/>
                </a:solidFill>
                <a:latin typeface="+mj-lt"/>
              </a:rPr>
              <a:t>tense) </a:t>
            </a:r>
            <a:r>
              <a:rPr lang="en-US" sz="1600" b="1" dirty="0">
                <a:solidFill>
                  <a:prstClr val="black"/>
                </a:solidFill>
                <a:latin typeface="+mj-lt"/>
              </a:rPr>
              <a:t>and infinitives </a:t>
            </a:r>
            <a:r>
              <a:rPr lang="en-US" sz="1600" dirty="0">
                <a:solidFill>
                  <a:prstClr val="black"/>
                </a:solidFill>
                <a:latin typeface="+mj-lt"/>
              </a:rPr>
              <a:t>in complete sentences</a:t>
            </a:r>
            <a:endParaRPr lang="en-US" sz="1600" i="1" dirty="0">
              <a:solidFill>
                <a:prstClr val="black"/>
              </a:solidFill>
              <a:latin typeface="+mj-lt"/>
            </a:endParaRPr>
          </a:p>
          <a:p>
            <a:pPr eaLnBrk="1" hangingPunct="1">
              <a:buFont typeface="Arial" pitchFamily="34" charset="0"/>
              <a:buChar char="•"/>
              <a:defRPr/>
            </a:pPr>
            <a:endParaRPr lang="en-US" sz="1600" i="1" dirty="0" smtClean="0">
              <a:solidFill>
                <a:prstClr val="black"/>
              </a:solidFill>
              <a:latin typeface="+mj-lt"/>
            </a:endParaRPr>
          </a:p>
        </p:txBody>
      </p:sp>
      <p:sp>
        <p:nvSpPr>
          <p:cNvPr id="13" name="Rectangle 3"/>
          <p:cNvSpPr>
            <a:spLocks noChangeArrowheads="1"/>
          </p:cNvSpPr>
          <p:nvPr/>
        </p:nvSpPr>
        <p:spPr bwMode="auto">
          <a:xfrm>
            <a:off x="868680"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 </a:t>
            </a:r>
            <a:r>
              <a:rPr lang="en-US" altLang="en-US" dirty="0">
                <a:solidFill>
                  <a:srgbClr val="EEECE1">
                    <a:lumMod val="25000"/>
                  </a:srgbClr>
                </a:solidFill>
                <a:ea typeface="ＭＳ Ｐゴシック" charset="-128"/>
              </a:rPr>
              <a:t>      Developing		 Controlled</a:t>
            </a: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3068515" y="1372089"/>
            <a:ext cx="5098740" cy="3329803"/>
          </a:xfrm>
          <a:prstGeom prst="wedgeRoundRectCallout">
            <a:avLst>
              <a:gd name="adj1" fmla="val -28200"/>
              <a:gd name="adj2" fmla="val 7084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j-lt"/>
              </a:rPr>
              <a:t>Emerging Verb Sophistication (EO/P)</a:t>
            </a:r>
            <a:r>
              <a:rPr lang="en-US" altLang="en-US" sz="1800" dirty="0" smtClean="0">
                <a:solidFill>
                  <a:prstClr val="black"/>
                </a:solidFill>
                <a:latin typeface="+mj-lt"/>
              </a:rPr>
              <a:t>:</a:t>
            </a:r>
          </a:p>
          <a:p>
            <a:pPr eaLnBrk="1" hangingPunct="1">
              <a:defRPr/>
            </a:pPr>
            <a:endParaRPr lang="en-US" altLang="en-US" sz="1600" dirty="0" smtClean="0">
              <a:solidFill>
                <a:prstClr val="black"/>
              </a:solidFill>
              <a:latin typeface="+mj-lt"/>
            </a:endParaRPr>
          </a:p>
          <a:p>
            <a:pPr eaLnBrk="1" hangingPunct="1">
              <a:defRPr/>
            </a:pPr>
            <a:r>
              <a:rPr lang="en-US" sz="1600" i="1" dirty="0">
                <a:latin typeface="+mj-lt"/>
              </a:rPr>
              <a:t>Well, you </a:t>
            </a:r>
            <a:r>
              <a:rPr lang="en-US" sz="1600" b="1" i="1" dirty="0">
                <a:latin typeface="+mj-lt"/>
              </a:rPr>
              <a:t>get</a:t>
            </a:r>
            <a:r>
              <a:rPr lang="en-US" sz="1600" i="1" dirty="0">
                <a:latin typeface="+mj-lt"/>
              </a:rPr>
              <a:t> a toothbrush. If you </a:t>
            </a:r>
            <a:r>
              <a:rPr lang="en-US" sz="1600" b="1" i="1" dirty="0">
                <a:latin typeface="+mj-lt"/>
              </a:rPr>
              <a:t>don't</a:t>
            </a:r>
            <a:r>
              <a:rPr lang="en-US" sz="1600" i="1" dirty="0">
                <a:latin typeface="+mj-lt"/>
              </a:rPr>
              <a:t> </a:t>
            </a:r>
            <a:r>
              <a:rPr lang="en-US" sz="1600" b="1" i="1" dirty="0">
                <a:latin typeface="+mj-lt"/>
              </a:rPr>
              <a:t>have</a:t>
            </a:r>
            <a:r>
              <a:rPr lang="en-US" sz="1600" i="1" dirty="0">
                <a:latin typeface="+mj-lt"/>
              </a:rPr>
              <a:t> one, then </a:t>
            </a:r>
            <a:r>
              <a:rPr lang="en-US" sz="1600" b="1" i="1" dirty="0">
                <a:latin typeface="+mj-lt"/>
              </a:rPr>
              <a:t>go</a:t>
            </a:r>
            <a:r>
              <a:rPr lang="en-US" sz="1600" i="1" dirty="0">
                <a:latin typeface="+mj-lt"/>
              </a:rPr>
              <a:t> to the store and </a:t>
            </a:r>
            <a:r>
              <a:rPr lang="en-US" sz="1600" b="1" i="1" dirty="0">
                <a:latin typeface="+mj-lt"/>
              </a:rPr>
              <a:t>get</a:t>
            </a:r>
            <a:r>
              <a:rPr lang="en-US" sz="1600" i="1" dirty="0">
                <a:latin typeface="+mj-lt"/>
              </a:rPr>
              <a:t> one. </a:t>
            </a:r>
            <a:r>
              <a:rPr lang="en-US" sz="1600" b="1" i="1" dirty="0">
                <a:latin typeface="+mj-lt"/>
              </a:rPr>
              <a:t>Get</a:t>
            </a:r>
            <a:r>
              <a:rPr lang="en-US" sz="1600" i="1" dirty="0">
                <a:latin typeface="+mj-lt"/>
              </a:rPr>
              <a:t> toothpaste. </a:t>
            </a:r>
            <a:r>
              <a:rPr lang="en-US" sz="1600" b="1" i="1" dirty="0">
                <a:latin typeface="+mj-lt"/>
              </a:rPr>
              <a:t>Put</a:t>
            </a:r>
            <a:r>
              <a:rPr lang="en-US" sz="1600" i="1" dirty="0">
                <a:latin typeface="+mj-lt"/>
              </a:rPr>
              <a:t> the toothpaste on the toothbrush and </a:t>
            </a:r>
            <a:r>
              <a:rPr lang="en-US" sz="1600" b="1" i="1" dirty="0">
                <a:latin typeface="+mj-lt"/>
              </a:rPr>
              <a:t>brush</a:t>
            </a:r>
            <a:r>
              <a:rPr lang="en-US" sz="1600" i="1" dirty="0">
                <a:latin typeface="+mj-lt"/>
              </a:rPr>
              <a:t> all of your teeth good. And </a:t>
            </a:r>
            <a:r>
              <a:rPr lang="en-US" sz="1600" b="1" i="1" dirty="0">
                <a:latin typeface="+mj-lt"/>
              </a:rPr>
              <a:t>get</a:t>
            </a:r>
            <a:r>
              <a:rPr lang="en-US" sz="1600" i="1" dirty="0">
                <a:latin typeface="+mj-lt"/>
              </a:rPr>
              <a:t> all the food out of </a:t>
            </a:r>
            <a:r>
              <a:rPr lang="en-US" sz="1600" i="1" dirty="0" smtClean="0">
                <a:latin typeface="+mj-lt"/>
              </a:rPr>
              <a:t>them. </a:t>
            </a:r>
          </a:p>
          <a:p>
            <a:pPr eaLnBrk="1" hangingPunct="1">
              <a:defRPr/>
            </a:pPr>
            <a:r>
              <a:rPr lang="en-US" sz="1600" dirty="0" smtClean="0">
                <a:latin typeface="+mj-lt"/>
              </a:rPr>
              <a:t>[And </a:t>
            </a:r>
            <a:r>
              <a:rPr lang="en-US" sz="1600" dirty="0">
                <a:latin typeface="+mj-lt"/>
              </a:rPr>
              <a:t>why he should do it</a:t>
            </a:r>
            <a:r>
              <a:rPr lang="en-US" sz="1600" dirty="0" smtClean="0">
                <a:latin typeface="+mj-lt"/>
              </a:rPr>
              <a:t>?] </a:t>
            </a:r>
          </a:p>
          <a:p>
            <a:pPr eaLnBrk="1" hangingPunct="1">
              <a:defRPr/>
            </a:pPr>
            <a:r>
              <a:rPr lang="en-US" sz="1600" b="1" i="1" dirty="0" smtClean="0">
                <a:latin typeface="+mj-lt"/>
              </a:rPr>
              <a:t>To be </a:t>
            </a:r>
            <a:r>
              <a:rPr lang="en-US" sz="1600" i="1" dirty="0" smtClean="0">
                <a:latin typeface="+mj-lt"/>
              </a:rPr>
              <a:t>clean</a:t>
            </a:r>
            <a:r>
              <a:rPr lang="en-US" sz="1600" i="1" dirty="0">
                <a:latin typeface="+mj-lt"/>
              </a:rPr>
              <a:t>. So he doesn't </a:t>
            </a:r>
            <a:r>
              <a:rPr lang="en-US" sz="1600" b="1" i="1" dirty="0">
                <a:latin typeface="+mj-lt"/>
              </a:rPr>
              <a:t>get</a:t>
            </a:r>
            <a:r>
              <a:rPr lang="en-US" sz="1600" i="1" dirty="0">
                <a:latin typeface="+mj-lt"/>
              </a:rPr>
              <a:t> </a:t>
            </a:r>
            <a:r>
              <a:rPr lang="en-US" sz="1600" i="1" dirty="0" smtClean="0">
                <a:latin typeface="+mj-lt"/>
              </a:rPr>
              <a:t>cavities.</a:t>
            </a:r>
          </a:p>
          <a:p>
            <a:pPr eaLnBrk="1" hangingPunct="1">
              <a:defRPr/>
            </a:pPr>
            <a:endParaRPr lang="en-US" altLang="en-US" sz="1600" i="1" dirty="0" smtClean="0">
              <a:solidFill>
                <a:prstClr val="black"/>
              </a:solidFill>
              <a:latin typeface="+mj-lt"/>
            </a:endParaRPr>
          </a:p>
          <a:p>
            <a:pPr eaLnBrk="1" hangingPunct="1">
              <a:buFont typeface="Arial" pitchFamily="34" charset="0"/>
              <a:buChar char="•"/>
              <a:defRPr/>
            </a:pPr>
            <a:r>
              <a:rPr lang="en-US" sz="1600" dirty="0" smtClean="0">
                <a:solidFill>
                  <a:prstClr val="black"/>
                </a:solidFill>
                <a:latin typeface="+mj-lt"/>
              </a:rPr>
              <a:t> </a:t>
            </a:r>
            <a:r>
              <a:rPr lang="en-US" sz="1600" dirty="0">
                <a:solidFill>
                  <a:prstClr val="black"/>
                </a:solidFill>
                <a:latin typeface="+mj-lt"/>
              </a:rPr>
              <a:t>Use of </a:t>
            </a:r>
            <a:r>
              <a:rPr lang="en-US" sz="1600" b="1" dirty="0">
                <a:solidFill>
                  <a:prstClr val="black"/>
                </a:solidFill>
                <a:latin typeface="+mj-lt"/>
              </a:rPr>
              <a:t>simple </a:t>
            </a:r>
            <a:r>
              <a:rPr lang="en-US" sz="1600" b="1" dirty="0" smtClean="0">
                <a:solidFill>
                  <a:prstClr val="black"/>
                </a:solidFill>
                <a:latin typeface="+mj-lt"/>
              </a:rPr>
              <a:t>verbs, infinitives, </a:t>
            </a:r>
            <a:r>
              <a:rPr lang="en-US" sz="1600" dirty="0" smtClean="0">
                <a:solidFill>
                  <a:prstClr val="black"/>
                </a:solidFill>
                <a:latin typeface="+mj-lt"/>
              </a:rPr>
              <a:t>and </a:t>
            </a:r>
            <a:r>
              <a:rPr lang="en-US" sz="1600" b="1" dirty="0" smtClean="0">
                <a:solidFill>
                  <a:prstClr val="black"/>
                </a:solidFill>
                <a:latin typeface="+mj-lt"/>
              </a:rPr>
              <a:t>negation </a:t>
            </a:r>
            <a:r>
              <a:rPr lang="en-US" sz="1600" dirty="0">
                <a:solidFill>
                  <a:prstClr val="black"/>
                </a:solidFill>
                <a:latin typeface="+mj-lt"/>
              </a:rPr>
              <a:t>in complete </a:t>
            </a:r>
            <a:r>
              <a:rPr lang="en-US" sz="1600" dirty="0" smtClean="0">
                <a:solidFill>
                  <a:prstClr val="black"/>
                </a:solidFill>
                <a:latin typeface="+mj-lt"/>
              </a:rPr>
              <a:t>sentences</a:t>
            </a:r>
            <a:endParaRPr lang="en-US" sz="1600" i="1" dirty="0">
              <a:solidFill>
                <a:prstClr val="black"/>
              </a:solidFill>
              <a:latin typeface="+mj-lt"/>
            </a:endParaRPr>
          </a:p>
        </p:txBody>
      </p:sp>
    </p:spTree>
    <p:extLst>
      <p:ext uri="{BB962C8B-B14F-4D97-AF65-F5344CB8AC3E}">
        <p14:creationId xmlns:p14="http://schemas.microsoft.com/office/powerpoint/2010/main" val="128039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39915" y="2220686"/>
            <a:ext cx="5715000" cy="2412860"/>
          </a:xfrm>
          <a:prstGeom prst="wedgeRoundRectCallout">
            <a:avLst>
              <a:gd name="adj1" fmla="val -6912"/>
              <a:gd name="adj2" fmla="val 8109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j-lt"/>
              </a:rPr>
              <a:t>Developing Verb Sophistication (EL)</a:t>
            </a:r>
            <a:r>
              <a:rPr lang="en-US" altLang="en-US" sz="1800" dirty="0" smtClean="0">
                <a:solidFill>
                  <a:prstClr val="black"/>
                </a:solidFill>
                <a:latin typeface="+mj-lt"/>
              </a:rPr>
              <a:t>:</a:t>
            </a:r>
          </a:p>
          <a:p>
            <a:pPr eaLnBrk="1" hangingPunct="1">
              <a:defRPr/>
            </a:pPr>
            <a:endParaRPr lang="en-US" altLang="en-US" sz="1600" i="1" dirty="0">
              <a:solidFill>
                <a:prstClr val="black"/>
              </a:solidFill>
              <a:latin typeface="+mj-lt"/>
            </a:endParaRPr>
          </a:p>
          <a:p>
            <a:pPr eaLnBrk="1" hangingPunct="1">
              <a:defRPr/>
            </a:pPr>
            <a:r>
              <a:rPr lang="en-US" sz="1600" i="1" dirty="0">
                <a:latin typeface="+mj-lt"/>
              </a:rPr>
              <a:t>You have to clean your teeth for they </a:t>
            </a:r>
            <a:r>
              <a:rPr lang="en-US" sz="1600" b="1" i="1" u="sng" dirty="0">
                <a:latin typeface="+mj-lt"/>
              </a:rPr>
              <a:t>could</a:t>
            </a:r>
            <a:r>
              <a:rPr lang="en-US" sz="1600" i="1" dirty="0">
                <a:latin typeface="+mj-lt"/>
              </a:rPr>
              <a:t> be clean. And you have to get the brush and do it like this</a:t>
            </a:r>
            <a:r>
              <a:rPr lang="en-US" sz="1600" i="1" dirty="0" smtClean="0">
                <a:latin typeface="+mj-lt"/>
              </a:rPr>
              <a:t>.</a:t>
            </a:r>
            <a:endParaRPr lang="en-US" altLang="en-US" sz="1600" i="1" dirty="0">
              <a:solidFill>
                <a:prstClr val="black"/>
              </a:solidFill>
              <a:latin typeface="+mj-lt"/>
            </a:endParaRPr>
          </a:p>
          <a:p>
            <a:pPr eaLnBrk="1" hangingPunct="1">
              <a:defRPr/>
            </a:pPr>
            <a:endParaRPr lang="en-US" altLang="en-US" sz="1600" i="1" dirty="0">
              <a:solidFill>
                <a:prstClr val="black"/>
              </a:solidFill>
              <a:latin typeface="+mj-lt"/>
            </a:endParaRPr>
          </a:p>
          <a:p>
            <a:pPr eaLnBrk="1" hangingPunct="1">
              <a:buFont typeface="Arial" pitchFamily="34" charset="0"/>
              <a:buChar char="•"/>
              <a:defRPr/>
            </a:pPr>
            <a:r>
              <a:rPr lang="en-US" sz="1600" dirty="0">
                <a:solidFill>
                  <a:prstClr val="black"/>
                </a:solidFill>
                <a:latin typeface="+mj-lt"/>
              </a:rPr>
              <a:t> </a:t>
            </a:r>
            <a:r>
              <a:rPr lang="en-US" sz="1600" dirty="0" smtClean="0">
                <a:solidFill>
                  <a:prstClr val="black"/>
                </a:solidFill>
                <a:latin typeface="+mj-lt"/>
              </a:rPr>
              <a:t>Use of </a:t>
            </a:r>
            <a:r>
              <a:rPr lang="en-US" sz="1600" b="1" u="sng" dirty="0" smtClean="0">
                <a:solidFill>
                  <a:prstClr val="black"/>
                </a:solidFill>
                <a:latin typeface="+mj-lt"/>
              </a:rPr>
              <a:t>modal</a:t>
            </a:r>
            <a:r>
              <a:rPr lang="en-US" sz="1600" dirty="0" smtClean="0">
                <a:solidFill>
                  <a:prstClr val="black"/>
                </a:solidFill>
                <a:latin typeface="+mj-lt"/>
              </a:rPr>
              <a:t> in addition to simple verbs and infinitives</a:t>
            </a:r>
            <a:endParaRPr lang="en-US" sz="1600" b="1" i="1" u="sng" dirty="0">
              <a:solidFill>
                <a:prstClr val="black"/>
              </a:solidFill>
              <a:latin typeface="+mj-lt"/>
            </a:endParaRPr>
          </a:p>
        </p:txBody>
      </p:sp>
      <p:sp>
        <p:nvSpPr>
          <p:cNvPr id="16" name="Rounded Rectangular Callout 15"/>
          <p:cNvSpPr>
            <a:spLocks noChangeArrowheads="1"/>
          </p:cNvSpPr>
          <p:nvPr/>
        </p:nvSpPr>
        <p:spPr bwMode="auto">
          <a:xfrm>
            <a:off x="2839915" y="1137342"/>
            <a:ext cx="6121205" cy="3729940"/>
          </a:xfrm>
          <a:prstGeom prst="wedgeRoundRectCallout">
            <a:avLst>
              <a:gd name="adj1" fmla="val -13849"/>
              <a:gd name="adj2" fmla="val 6372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Verb 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This is how you clean your teeth. First you get a little flosser or you get a string from a flosser box and then you put it in between your teeth on each of your teeth. And then you put toothpaste on a toothbrush and you scrub one quarter of your mouth for thirty seconds and then the other and then the other and then the other until you</a:t>
            </a:r>
            <a:r>
              <a:rPr lang="en-US" sz="1600" b="1" i="1" u="sng" dirty="0">
                <a:solidFill>
                  <a:srgbClr val="000000"/>
                </a:solidFill>
                <a:latin typeface="Calibri"/>
                <a:ea typeface="Lucida Grande"/>
                <a:cs typeface="Lucida Grande"/>
              </a:rPr>
              <a:t>'ve completed</a:t>
            </a:r>
            <a:r>
              <a:rPr lang="en-US" sz="1600" i="1" dirty="0">
                <a:solidFill>
                  <a:srgbClr val="000000"/>
                </a:solidFill>
                <a:latin typeface="Calibri"/>
                <a:ea typeface="Lucida Grande"/>
                <a:cs typeface="Lucida Grande"/>
              </a:rPr>
              <a:t> your two minutes. You don't want to get cavities and you don't want your dentist to be mad with you. And it looks really weird if you have a lot of cavities and it's sort of something to be proud of if you don't have any </a:t>
            </a:r>
            <a:r>
              <a:rPr lang="en-US" sz="1600" i="1" dirty="0" smtClean="0">
                <a:solidFill>
                  <a:srgbClr val="000000"/>
                </a:solidFill>
                <a:latin typeface="Calibri"/>
                <a:ea typeface="Lucida Grande"/>
                <a:cs typeface="Lucida Grande"/>
              </a:rPr>
              <a:t>cavities.</a:t>
            </a:r>
          </a:p>
          <a:p>
            <a:pPr eaLnBrk="1" hangingPunct="1">
              <a:defRPr/>
            </a:pPr>
            <a:endParaRPr lang="en-US" altLang="en-US" sz="1800" i="1" dirty="0">
              <a:solidFill>
                <a:srgbClr val="FFFFFF"/>
              </a:solidFill>
            </a:endParaRPr>
          </a:p>
          <a:p>
            <a:pPr eaLnBrk="1" hangingPunct="1">
              <a:buFont typeface="Arial" pitchFamily="34" charset="0"/>
              <a:buChar char="•"/>
              <a:defRPr/>
            </a:pPr>
            <a:r>
              <a:rPr lang="en-US" altLang="en-US" sz="1600" dirty="0">
                <a:solidFill>
                  <a:prstClr val="black"/>
                </a:solidFill>
                <a:latin typeface="Calibri" pitchFamily="34" charset="0"/>
              </a:rPr>
              <a:t> </a:t>
            </a:r>
            <a:r>
              <a:rPr lang="en-US" sz="1600" dirty="0" smtClean="0">
                <a:solidFill>
                  <a:prstClr val="black"/>
                </a:solidFill>
                <a:latin typeface="Calibri" pitchFamily="34" charset="0"/>
              </a:rPr>
              <a:t>Use of </a:t>
            </a:r>
            <a:r>
              <a:rPr lang="en-US" sz="1600" b="1" u="sng" dirty="0" smtClean="0">
                <a:solidFill>
                  <a:prstClr val="black"/>
                </a:solidFill>
                <a:latin typeface="Calibri" pitchFamily="34" charset="0"/>
              </a:rPr>
              <a:t>present perfect tense </a:t>
            </a:r>
            <a:r>
              <a:rPr lang="en-US" sz="1600" dirty="0" smtClean="0">
                <a:solidFill>
                  <a:prstClr val="black"/>
                </a:solidFill>
                <a:latin typeface="Calibri" pitchFamily="34" charset="0"/>
              </a:rPr>
              <a:t>in </a:t>
            </a:r>
            <a:r>
              <a:rPr lang="en-US" sz="1600" dirty="0">
                <a:solidFill>
                  <a:prstClr val="black"/>
                </a:solidFill>
                <a:latin typeface="Calibri" pitchFamily="34" charset="0"/>
              </a:rPr>
              <a:t>addition to simple </a:t>
            </a:r>
            <a:r>
              <a:rPr lang="en-US" sz="1600" dirty="0" smtClean="0">
                <a:solidFill>
                  <a:prstClr val="black"/>
                </a:solidFill>
                <a:latin typeface="Calibri" pitchFamily="34" charset="0"/>
              </a:rPr>
              <a:t>verbs, infinitives, and negation</a:t>
            </a:r>
            <a:endParaRPr lang="en-US" altLang="en-US" sz="1600" dirty="0">
              <a:solidFill>
                <a:prstClr val="black"/>
              </a:solidFill>
              <a:latin typeface="Calibri" pitchFamily="34" charset="0"/>
            </a:endParaRPr>
          </a:p>
        </p:txBody>
      </p:sp>
      <p:sp>
        <p:nvSpPr>
          <p:cNvPr id="15" name="Rectangle 3"/>
          <p:cNvSpPr>
            <a:spLocks noChangeArrowheads="1"/>
          </p:cNvSpPr>
          <p:nvPr/>
        </p:nvSpPr>
        <p:spPr bwMode="auto">
          <a:xfrm>
            <a:off x="868680" y="2569464"/>
            <a:ext cx="763313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Controlled</a:t>
            </a: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098167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3162834" y="1069775"/>
            <a:ext cx="5779911" cy="3807060"/>
          </a:xfrm>
          <a:prstGeom prst="wedgeRoundRectCallout">
            <a:avLst>
              <a:gd name="adj1" fmla="val 13619"/>
              <a:gd name="adj2" fmla="val 6310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mj-lt"/>
              </a:rPr>
              <a:t>Controlled </a:t>
            </a:r>
            <a:r>
              <a:rPr lang="en-US" altLang="en-US" sz="1800" u="sng" dirty="0" smtClean="0">
                <a:solidFill>
                  <a:prstClr val="black"/>
                </a:solidFill>
                <a:latin typeface="+mj-lt"/>
              </a:rPr>
              <a:t>Vocabulary </a:t>
            </a:r>
            <a:r>
              <a:rPr lang="en-US" altLang="en-US" sz="1800" u="sng" dirty="0">
                <a:solidFill>
                  <a:prstClr val="black"/>
                </a:solidFill>
                <a:latin typeface="+mj-lt"/>
              </a:rPr>
              <a:t>Sophistication (EL)</a:t>
            </a:r>
            <a:r>
              <a:rPr lang="en-US" altLang="en-US" sz="1800" u="sng" dirty="0" smtClean="0">
                <a:solidFill>
                  <a:prstClr val="black"/>
                </a:solidFill>
                <a:latin typeface="+mj-lt"/>
              </a:rPr>
              <a:t>:</a:t>
            </a:r>
          </a:p>
          <a:p>
            <a:pPr eaLnBrk="1" hangingPunct="1">
              <a:defRPr/>
            </a:pPr>
            <a:endParaRPr lang="en-US" altLang="en-US" sz="1600" dirty="0">
              <a:solidFill>
                <a:prstClr val="black"/>
              </a:solidFill>
              <a:latin typeface="+mj-lt"/>
            </a:endParaRPr>
          </a:p>
          <a:p>
            <a:pPr eaLnBrk="1" hangingPunct="1">
              <a:defRPr/>
            </a:pPr>
            <a:r>
              <a:rPr lang="en-US" sz="1600" i="1" dirty="0">
                <a:latin typeface="+mj-lt"/>
              </a:rPr>
              <a:t>She </a:t>
            </a:r>
            <a:r>
              <a:rPr lang="en-US" sz="1600" b="1" i="1" u="sng" dirty="0">
                <a:latin typeface="+mj-lt"/>
              </a:rPr>
              <a:t>should</a:t>
            </a:r>
            <a:r>
              <a:rPr lang="en-US" sz="1600" i="1" dirty="0">
                <a:latin typeface="+mj-lt"/>
              </a:rPr>
              <a:t> clean her teeth by </a:t>
            </a:r>
            <a:r>
              <a:rPr lang="en-US" sz="1600" b="1" i="1" u="sng" dirty="0">
                <a:latin typeface="+mj-lt"/>
              </a:rPr>
              <a:t>getting</a:t>
            </a:r>
            <a:r>
              <a:rPr lang="en-US" sz="1600" i="1" dirty="0">
                <a:latin typeface="+mj-lt"/>
              </a:rPr>
              <a:t> the toothbrush and </a:t>
            </a:r>
            <a:r>
              <a:rPr lang="en-US" sz="1600" b="1" i="1" u="sng" dirty="0">
                <a:latin typeface="+mj-lt"/>
              </a:rPr>
              <a:t>putting</a:t>
            </a:r>
            <a:r>
              <a:rPr lang="en-US" sz="1600" i="1" dirty="0">
                <a:latin typeface="+mj-lt"/>
              </a:rPr>
              <a:t> some toothpaste. And add a little bit of water, and do it in circles and everywhere, and also the top cause you don't want food on the top. Then when you're </a:t>
            </a:r>
            <a:r>
              <a:rPr lang="en-US" sz="1600" b="1" i="1" u="sng" dirty="0">
                <a:latin typeface="+mj-lt"/>
              </a:rPr>
              <a:t>done</a:t>
            </a:r>
            <a:r>
              <a:rPr lang="en-US" sz="1600" i="1" dirty="0">
                <a:latin typeface="+mj-lt"/>
              </a:rPr>
              <a:t> </a:t>
            </a:r>
            <a:r>
              <a:rPr lang="en-US" sz="1600" b="1" i="1" u="sng" dirty="0">
                <a:latin typeface="+mj-lt"/>
              </a:rPr>
              <a:t>cleaning</a:t>
            </a:r>
            <a:r>
              <a:rPr lang="en-US" sz="1600" i="1" dirty="0">
                <a:latin typeface="+mj-lt"/>
              </a:rPr>
              <a:t> your teeth, just put water in your mouth and do bubbles. Then spit it out into the sink. You </a:t>
            </a:r>
            <a:r>
              <a:rPr lang="en-US" sz="1600" b="1" i="1" u="sng" dirty="0">
                <a:latin typeface="+mj-lt"/>
              </a:rPr>
              <a:t>should</a:t>
            </a:r>
            <a:r>
              <a:rPr lang="en-US" sz="1600" i="1" dirty="0">
                <a:latin typeface="+mj-lt"/>
              </a:rPr>
              <a:t> clean your teeth because it protects your teeth and it helps it keep it white and your mouth not smelly. </a:t>
            </a:r>
            <a:endParaRPr lang="en-US" sz="1600" i="1" dirty="0" smtClean="0">
              <a:latin typeface="+mj-lt"/>
            </a:endParaRPr>
          </a:p>
          <a:p>
            <a:pPr eaLnBrk="1" hangingPunct="1">
              <a:defRPr/>
            </a:pPr>
            <a:endParaRPr lang="en-US" altLang="en-US" sz="1600" i="1" dirty="0">
              <a:solidFill>
                <a:prstClr val="black"/>
              </a:solidFill>
              <a:latin typeface="+mj-lt"/>
            </a:endParaRPr>
          </a:p>
          <a:p>
            <a:pPr eaLnBrk="1" hangingPunct="1">
              <a:buFont typeface="Arial" pitchFamily="34" charset="0"/>
              <a:buChar char="•"/>
              <a:defRPr/>
            </a:pPr>
            <a:r>
              <a:rPr lang="en-US" sz="1600" dirty="0">
                <a:solidFill>
                  <a:prstClr val="black"/>
                </a:solidFill>
                <a:latin typeface="+mj-lt"/>
              </a:rPr>
              <a:t> </a:t>
            </a:r>
            <a:r>
              <a:rPr lang="en-US" sz="1600" dirty="0" smtClean="0">
                <a:solidFill>
                  <a:prstClr val="black"/>
                </a:solidFill>
                <a:latin typeface="+mj-lt"/>
              </a:rPr>
              <a:t>Use of </a:t>
            </a:r>
            <a:r>
              <a:rPr lang="en-US" sz="1600" b="1" u="sng" dirty="0" smtClean="0">
                <a:solidFill>
                  <a:prstClr val="black"/>
                </a:solidFill>
                <a:latin typeface="+mj-lt"/>
              </a:rPr>
              <a:t>gerunds</a:t>
            </a:r>
            <a:r>
              <a:rPr lang="en-US" sz="1600" b="1" dirty="0" smtClean="0">
                <a:solidFill>
                  <a:prstClr val="black"/>
                </a:solidFill>
                <a:latin typeface="+mj-lt"/>
              </a:rPr>
              <a:t>, </a:t>
            </a:r>
            <a:r>
              <a:rPr lang="en-US" sz="1600" b="1" u="sng" dirty="0" smtClean="0">
                <a:solidFill>
                  <a:prstClr val="black"/>
                </a:solidFill>
                <a:latin typeface="+mj-lt"/>
              </a:rPr>
              <a:t>participle</a:t>
            </a:r>
            <a:r>
              <a:rPr lang="en-US" sz="1600" b="1" dirty="0" smtClean="0">
                <a:solidFill>
                  <a:prstClr val="black"/>
                </a:solidFill>
                <a:latin typeface="+mj-lt"/>
              </a:rPr>
              <a:t>,</a:t>
            </a:r>
            <a:r>
              <a:rPr lang="en-US" sz="1600" dirty="0" smtClean="0">
                <a:solidFill>
                  <a:prstClr val="black"/>
                </a:solidFill>
                <a:latin typeface="+mj-lt"/>
              </a:rPr>
              <a:t> and </a:t>
            </a:r>
            <a:r>
              <a:rPr lang="en-US" sz="1600" b="1" u="sng" dirty="0" smtClean="0">
                <a:solidFill>
                  <a:prstClr val="black"/>
                </a:solidFill>
                <a:latin typeface="+mj-lt"/>
              </a:rPr>
              <a:t>modals</a:t>
            </a:r>
            <a:r>
              <a:rPr lang="en-US" sz="1600" dirty="0" smtClean="0">
                <a:solidFill>
                  <a:prstClr val="black"/>
                </a:solidFill>
                <a:latin typeface="+mj-lt"/>
              </a:rPr>
              <a:t> in addition to simple verb types</a:t>
            </a:r>
            <a:endParaRPr lang="en-US" sz="1600" i="1" dirty="0">
              <a:solidFill>
                <a:prstClr val="black"/>
              </a:solidFill>
              <a:latin typeface="+mj-lt"/>
            </a:endParaRPr>
          </a:p>
        </p:txBody>
      </p:sp>
      <p:sp>
        <p:nvSpPr>
          <p:cNvPr id="15" name="Rectangle 3"/>
          <p:cNvSpPr>
            <a:spLocks noChangeArrowheads="1"/>
          </p:cNvSpPr>
          <p:nvPr/>
        </p:nvSpPr>
        <p:spPr bwMode="auto">
          <a:xfrm>
            <a:off x="868680"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     Controlled</a:t>
            </a:r>
          </a:p>
        </p:txBody>
      </p:sp>
      <p:sp>
        <p:nvSpPr>
          <p:cNvPr id="13" name="Rounded Rectangular Callout 12"/>
          <p:cNvSpPr>
            <a:spLocks noChangeArrowheads="1"/>
          </p:cNvSpPr>
          <p:nvPr/>
        </p:nvSpPr>
        <p:spPr bwMode="auto">
          <a:xfrm>
            <a:off x="3274423" y="1069775"/>
            <a:ext cx="5795473" cy="3796171"/>
          </a:xfrm>
          <a:prstGeom prst="wedgeRoundRectCallout">
            <a:avLst>
              <a:gd name="adj1" fmla="val 17875"/>
              <a:gd name="adj2" fmla="val 6382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Controlled </a:t>
            </a:r>
            <a:r>
              <a:rPr lang="en-US" altLang="en-US" sz="1800" u="sng" dirty="0">
                <a:solidFill>
                  <a:prstClr val="black"/>
                </a:solidFill>
                <a:latin typeface="Calibri" pitchFamily="34" charset="0"/>
              </a:rPr>
              <a:t>Verb Sophistication </a:t>
            </a:r>
            <a:r>
              <a:rPr lang="en-US" altLang="en-US" sz="1800" u="sng" dirty="0" smtClean="0">
                <a:solidFill>
                  <a:prstClr val="black"/>
                </a:solidFill>
                <a:latin typeface="Calibri"/>
              </a:rPr>
              <a:t>(</a:t>
            </a:r>
            <a:r>
              <a:rPr lang="en-US" altLang="en-US" sz="1800" u="sng" dirty="0">
                <a:solidFill>
                  <a:prstClr val="black"/>
                </a:solidFill>
                <a:latin typeface="Calibri"/>
              </a:rPr>
              <a:t>EO/P):</a:t>
            </a:r>
          </a:p>
          <a:p>
            <a:pPr eaLnBrk="1" hangingPunct="1">
              <a:defRPr/>
            </a:pPr>
            <a:endParaRPr lang="en-US" altLang="en-US" sz="1600" u="sng"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So first you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get some water for after you finish </a:t>
            </a:r>
            <a:r>
              <a:rPr lang="en-US" sz="1600" b="1" i="1" u="sng" dirty="0">
                <a:solidFill>
                  <a:srgbClr val="000000"/>
                </a:solidFill>
                <a:latin typeface="Calibri"/>
                <a:ea typeface="Lucida Grande"/>
                <a:cs typeface="Lucida Grande"/>
              </a:rPr>
              <a:t>brushing</a:t>
            </a:r>
            <a:r>
              <a:rPr lang="en-US" sz="1600" i="1" dirty="0">
                <a:solidFill>
                  <a:srgbClr val="000000"/>
                </a:solidFill>
                <a:latin typeface="Calibri"/>
                <a:ea typeface="Lucida Grande"/>
                <a:cs typeface="Lucida Grande"/>
              </a:rPr>
              <a:t> your teeth. And then take your toothbrush and wet it and put toothpaste on and put it in your mouth and scrub your back teeth with the brush part and then your front teeth. And then rinse your tongue out with the brush and then just spit out and drink some water. And you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do it to clean your teeth so you don't get any cavities because that would hurt because you </a:t>
            </a:r>
            <a:r>
              <a:rPr lang="en-US" sz="1600" b="1" i="1" u="sng" dirty="0">
                <a:solidFill>
                  <a:srgbClr val="000000"/>
                </a:solidFill>
                <a:latin typeface="Calibri"/>
                <a:ea typeface="Lucida Grande"/>
                <a:cs typeface="Lucida Grande"/>
              </a:rPr>
              <a:t>would</a:t>
            </a:r>
            <a:r>
              <a:rPr lang="en-US" sz="1600" i="1" dirty="0">
                <a:solidFill>
                  <a:srgbClr val="000000"/>
                </a:solidFill>
                <a:latin typeface="Calibri"/>
                <a:ea typeface="Lucida Grande"/>
                <a:cs typeface="Lucida Grande"/>
              </a:rPr>
              <a:t> have to get your teeth </a:t>
            </a:r>
            <a:r>
              <a:rPr lang="en-US" sz="1600" b="1" i="1" u="sng" dirty="0">
                <a:solidFill>
                  <a:srgbClr val="000000"/>
                </a:solidFill>
                <a:latin typeface="Calibri"/>
                <a:ea typeface="Lucida Grande"/>
                <a:cs typeface="Lucida Grande"/>
              </a:rPr>
              <a:t>drilled</a:t>
            </a:r>
            <a:r>
              <a:rPr lang="en-US" sz="1600" i="1" dirty="0">
                <a:solidFill>
                  <a:srgbClr val="000000"/>
                </a:solidFill>
                <a:latin typeface="Calibri"/>
                <a:ea typeface="Lucida Grande"/>
                <a:cs typeface="Lucida Grande"/>
              </a:rPr>
              <a:t> through, and also to clean out all the foods and so your breath doesn't </a:t>
            </a:r>
            <a:r>
              <a:rPr lang="en-US" sz="1600" i="1" dirty="0" smtClean="0">
                <a:solidFill>
                  <a:srgbClr val="000000"/>
                </a:solidFill>
                <a:latin typeface="Calibri"/>
                <a:ea typeface="Lucida Grande"/>
                <a:cs typeface="Lucida Grande"/>
              </a:rPr>
              <a:t>stink.</a:t>
            </a:r>
          </a:p>
          <a:p>
            <a:pPr eaLnBrk="1" hangingPunct="1">
              <a:defRPr/>
            </a:pPr>
            <a:endParaRPr lang="en-US" sz="1600" dirty="0" smtClean="0">
              <a:solidFill>
                <a:prstClr val="black"/>
              </a:solidFill>
              <a:latin typeface="Calibri"/>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Use of </a:t>
            </a:r>
            <a:r>
              <a:rPr lang="en-US" sz="1600" b="1" u="sng" dirty="0" smtClean="0">
                <a:solidFill>
                  <a:prstClr val="black"/>
                </a:solidFill>
                <a:latin typeface="Calibri" pitchFamily="34" charset="0"/>
              </a:rPr>
              <a:t>modals</a:t>
            </a:r>
            <a:r>
              <a:rPr lang="en-US" sz="1600" b="1" dirty="0" smtClean="0">
                <a:solidFill>
                  <a:prstClr val="black"/>
                </a:solidFill>
                <a:latin typeface="Calibri" pitchFamily="34" charset="0"/>
              </a:rPr>
              <a:t>, </a:t>
            </a:r>
            <a:r>
              <a:rPr lang="en-US" sz="1600" b="1" u="sng" dirty="0" smtClean="0">
                <a:solidFill>
                  <a:prstClr val="black"/>
                </a:solidFill>
                <a:latin typeface="Calibri" pitchFamily="34" charset="0"/>
              </a:rPr>
              <a:t>gerund</a:t>
            </a:r>
            <a:r>
              <a:rPr lang="en-US" sz="1600" b="1" dirty="0" smtClean="0">
                <a:solidFill>
                  <a:prstClr val="black"/>
                </a:solidFill>
                <a:latin typeface="Calibri" pitchFamily="34" charset="0"/>
              </a:rPr>
              <a:t>, </a:t>
            </a:r>
            <a:r>
              <a:rPr lang="en-US" sz="1600" dirty="0" smtClean="0">
                <a:solidFill>
                  <a:prstClr val="black"/>
                </a:solidFill>
                <a:latin typeface="Calibri" pitchFamily="34" charset="0"/>
              </a:rPr>
              <a:t>and </a:t>
            </a:r>
            <a:r>
              <a:rPr lang="en-US" sz="1600" b="1" u="sng" dirty="0" smtClean="0">
                <a:solidFill>
                  <a:prstClr val="black"/>
                </a:solidFill>
                <a:latin typeface="Calibri" pitchFamily="34" charset="0"/>
              </a:rPr>
              <a:t>participle</a:t>
            </a:r>
            <a:r>
              <a:rPr lang="en-US" sz="1600" dirty="0" smtClean="0">
                <a:solidFill>
                  <a:prstClr val="black"/>
                </a:solidFill>
                <a:latin typeface="Calibri" pitchFamily="34" charset="0"/>
              </a:rPr>
              <a:t> in addition to simple verb types</a:t>
            </a:r>
            <a:endParaRPr lang="en-US" sz="1600" i="1" dirty="0">
              <a:solidFill>
                <a:prstClr val="black"/>
              </a:solidFill>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erb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57851" y="5885266"/>
            <a:ext cx="374904" cy="374904"/>
          </a:xfrm>
          <a:prstGeom prst="rect">
            <a:avLst/>
          </a:prstGeom>
        </p:spPr>
      </p:pic>
    </p:spTree>
    <p:extLst>
      <p:ext uri="{BB962C8B-B14F-4D97-AF65-F5344CB8AC3E}">
        <p14:creationId xmlns:p14="http://schemas.microsoft.com/office/powerpoint/2010/main" val="3289657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2211"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a:spLocks noChangeArrowheads="1"/>
          </p:cNvSpPr>
          <p:nvPr/>
        </p:nvSpPr>
        <p:spPr bwMode="auto">
          <a:xfrm>
            <a:off x="6170899" y="2643526"/>
            <a:ext cx="1152144" cy="1388543"/>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pitchFamily="34" charset="0"/>
              </a:rPr>
              <a:t>(</a:t>
            </a:r>
            <a:r>
              <a:rPr lang="en-US" altLang="en-US" sz="400" u="sng" dirty="0">
                <a:solidFill>
                  <a:prstClr val="black"/>
                </a:solidFill>
                <a:latin typeface="Calibri" pitchFamily="34" charset="0"/>
              </a:rPr>
              <a:t>EL):</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He should do it like this because it'll make it a lot easier instead of counting every single cube altogether. So it's better if you make it with the same color of piles to make it easier because if you put all the colors together, then if you just keep on counting one by one, whichever order, you might count the same one twice, and you might get the wrong answers. It's better because piles make it more organized by the same colors or numbers. And it'll make it a lot more organized so that's </a:t>
            </a:r>
            <a:r>
              <a:rPr lang="en-US" sz="400" i="1" dirty="0" smtClean="0">
                <a:solidFill>
                  <a:srgbClr val="000000"/>
                </a:solidFill>
                <a:latin typeface="Calibri"/>
                <a:ea typeface="Lucida Grande"/>
                <a:cs typeface="Lucida Grande"/>
              </a:rPr>
              <a:t>why.</a:t>
            </a:r>
            <a:endParaRPr lang="en-US" sz="400" i="1" dirty="0">
              <a:solidFill>
                <a:srgbClr val="000000"/>
              </a:solidFill>
              <a:latin typeface="Calibri"/>
              <a:ea typeface="Lucida Grande"/>
              <a:cs typeface="Lucida Grande"/>
            </a:endParaRP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dirty="0">
                <a:solidFill>
                  <a:prstClr val="black"/>
                </a:solidFill>
                <a:latin typeface="Calibri" pitchFamily="34" charset="0"/>
              </a:rPr>
              <a:t>modals, gerunds, </a:t>
            </a:r>
            <a:r>
              <a:rPr lang="en-US" sz="400" dirty="0">
                <a:solidFill>
                  <a:prstClr val="black"/>
                </a:solidFill>
                <a:latin typeface="Calibri" pitchFamily="34" charset="0"/>
              </a:rPr>
              <a:t>and </a:t>
            </a:r>
            <a:r>
              <a:rPr lang="en-US" sz="400" b="1" dirty="0">
                <a:solidFill>
                  <a:prstClr val="black"/>
                </a:solidFill>
                <a:latin typeface="Calibri" pitchFamily="34" charset="0"/>
              </a:rPr>
              <a:t>participle</a:t>
            </a:r>
            <a:r>
              <a:rPr lang="en-US" sz="400" dirty="0">
                <a:solidFill>
                  <a:prstClr val="black"/>
                </a:solidFill>
                <a:latin typeface="Calibri" pitchFamily="34" charset="0"/>
              </a:rPr>
              <a:t> in addition to simple verbs and </a:t>
            </a:r>
            <a:r>
              <a:rPr lang="en-US" sz="400" dirty="0" smtClean="0">
                <a:solidFill>
                  <a:prstClr val="black"/>
                </a:solidFill>
                <a:latin typeface="Calibri" pitchFamily="34" charset="0"/>
              </a:rPr>
              <a:t>negation</a:t>
            </a:r>
            <a:endParaRPr lang="en-US" altLang="en-US" sz="400" dirty="0">
              <a:solidFill>
                <a:prstClr val="black"/>
              </a:solidFill>
              <a:latin typeface="Calibri"/>
            </a:endParaRPr>
          </a:p>
        </p:txBody>
      </p:sp>
      <p:sp>
        <p:nvSpPr>
          <p:cNvPr id="12" name="Rounded Rectangular Callout 11"/>
          <p:cNvSpPr>
            <a:spLocks noChangeArrowheads="1"/>
          </p:cNvSpPr>
          <p:nvPr/>
        </p:nvSpPr>
        <p:spPr bwMode="auto">
          <a:xfrm>
            <a:off x="4659864" y="3087501"/>
            <a:ext cx="1151837" cy="1467082"/>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(EL)</a:t>
            </a:r>
            <a:r>
              <a:rPr lang="en-US" altLang="en-US" sz="400" dirty="0" smtClean="0">
                <a:solidFill>
                  <a:prstClr val="black"/>
                </a:solidFill>
                <a:latin typeface="+mn-lt"/>
              </a:rPr>
              <a:t>:</a:t>
            </a:r>
          </a:p>
          <a:p>
            <a:pPr eaLnBrk="1" hangingPunct="1">
              <a:defRPr/>
            </a:pPr>
            <a:endParaRPr lang="en-US" sz="400" dirty="0" smtClean="0">
              <a:solidFill>
                <a:prstClr val="black"/>
              </a:solidFill>
              <a:latin typeface="+mn-lt"/>
            </a:endParaRPr>
          </a:p>
          <a:p>
            <a:pPr eaLnBrk="1" hangingPunct="1">
              <a:defRPr/>
            </a:pPr>
            <a:r>
              <a:rPr lang="en-US" sz="400" dirty="0">
                <a:solidFill>
                  <a:prstClr val="black"/>
                </a:solidFill>
                <a:latin typeface="+mn-lt"/>
              </a:rPr>
              <a:t>You should use it like this because it's an easier way. Or you can separate them. And skip count by tens because if you put it in random numbers, you have to count them to see what number you'll get. And you should pair it in tens for you can get your answer. It helps you because if you put them in random numbers, you would not know what number you'll get. And the pairs of tens that you could use will help you more than put them in random </a:t>
            </a:r>
            <a:r>
              <a:rPr lang="en-US" sz="400" dirty="0" smtClean="0">
                <a:solidFill>
                  <a:prstClr val="black"/>
                </a:solidFill>
                <a:latin typeface="+mn-lt"/>
              </a:rPr>
              <a:t>numbers.</a:t>
            </a:r>
            <a:endParaRPr lang="en-US" sz="400" dirty="0">
              <a:solidFill>
                <a:prstClr val="black"/>
              </a:solidFill>
              <a:latin typeface="+mn-lt"/>
            </a:endParaRPr>
          </a:p>
          <a:p>
            <a:pPr eaLnBrk="1" hangingPunct="1">
              <a:defRPr/>
            </a:pPr>
            <a:r>
              <a:rPr lang="en-US" sz="400" dirty="0">
                <a:solidFill>
                  <a:prstClr val="black"/>
                </a:solidFill>
                <a:latin typeface="+mn-lt"/>
              </a:rPr>
              <a:t> </a:t>
            </a:r>
            <a:endParaRPr lang="en-US" altLang="en-US" sz="400" i="1" dirty="0">
              <a:solidFill>
                <a:srgbClr val="FFFFFF"/>
              </a:solidFill>
              <a:latin typeface="+mn-lt"/>
            </a:endParaRPr>
          </a:p>
          <a:p>
            <a:pPr eaLnBrk="1" hangingPunct="1">
              <a:buFont typeface="Arial" pitchFamily="34" charset="0"/>
              <a:buChar char="•"/>
              <a:defRPr/>
            </a:pPr>
            <a:r>
              <a:rPr lang="en-US" altLang="en-US" sz="400" dirty="0">
                <a:solidFill>
                  <a:prstClr val="black"/>
                </a:solidFill>
                <a:latin typeface="+mn-lt"/>
              </a:rPr>
              <a:t>  Repetitive use of </a:t>
            </a:r>
            <a:r>
              <a:rPr lang="en-US" altLang="en-US" sz="400" b="1" dirty="0">
                <a:solidFill>
                  <a:prstClr val="black"/>
                </a:solidFill>
                <a:latin typeface="+mn-lt"/>
              </a:rPr>
              <a:t>modals</a:t>
            </a:r>
            <a:r>
              <a:rPr lang="en-US" altLang="en-US" sz="400" dirty="0">
                <a:solidFill>
                  <a:prstClr val="black"/>
                </a:solidFill>
                <a:latin typeface="+mn-lt"/>
              </a:rPr>
              <a:t> in addition to simple verbs (present tense, future tense), infinitives, and negation</a:t>
            </a:r>
          </a:p>
          <a:p>
            <a:pPr eaLnBrk="1" hangingPunct="1">
              <a:buFont typeface="Arial" pitchFamily="34" charset="0"/>
              <a:buChar char="•"/>
              <a:defRPr/>
            </a:pPr>
            <a:r>
              <a:rPr lang="en-US" altLang="en-US" sz="400" dirty="0">
                <a:solidFill>
                  <a:prstClr val="black"/>
                </a:solidFill>
                <a:latin typeface="+mn-lt"/>
              </a:rPr>
              <a:t>Some inaccurate verb use (more than </a:t>
            </a:r>
            <a:r>
              <a:rPr lang="en-US" altLang="en-US" sz="400" b="1" dirty="0">
                <a:solidFill>
                  <a:prstClr val="black"/>
                </a:solidFill>
                <a:latin typeface="+mn-lt"/>
              </a:rPr>
              <a:t>put </a:t>
            </a:r>
            <a:r>
              <a:rPr lang="en-US" altLang="en-US" sz="400" dirty="0">
                <a:solidFill>
                  <a:prstClr val="black"/>
                </a:solidFill>
                <a:latin typeface="+mn-lt"/>
              </a:rPr>
              <a:t>them</a:t>
            </a:r>
            <a:r>
              <a:rPr lang="en-US" altLang="en-US" sz="400" dirty="0" smtClean="0">
                <a:solidFill>
                  <a:prstClr val="black"/>
                </a:solidFill>
                <a:latin typeface="+mn-lt"/>
              </a:rPr>
              <a:t>)</a:t>
            </a:r>
            <a:endParaRPr lang="en-US" altLang="en-US" sz="400" dirty="0">
              <a:solidFill>
                <a:prstClr val="black"/>
              </a:solidFill>
              <a:latin typeface="+mn-lt"/>
            </a:endParaRPr>
          </a:p>
        </p:txBody>
      </p:sp>
      <p:sp>
        <p:nvSpPr>
          <p:cNvPr id="10" name="Rounded Rectangular Callout 9"/>
          <p:cNvSpPr>
            <a:spLocks noChangeArrowheads="1"/>
          </p:cNvSpPr>
          <p:nvPr/>
        </p:nvSpPr>
        <p:spPr bwMode="auto">
          <a:xfrm>
            <a:off x="3194315" y="3936932"/>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a:t>
            </a:r>
            <a:r>
              <a:rPr lang="en-US" altLang="en-US" sz="400" u="sng" dirty="0">
                <a:solidFill>
                  <a:prstClr val="black"/>
                </a:solidFill>
                <a:latin typeface="+mj-lt"/>
                <a:cs typeface="Arial" panose="020B0604020202020204" pitchFamily="34" charset="0"/>
              </a:rPr>
              <a:t>Verb Sophistication </a:t>
            </a:r>
            <a:r>
              <a:rPr lang="en-US" altLang="en-US" sz="400" u="sng" dirty="0" smtClean="0">
                <a:solidFill>
                  <a:prstClr val="black"/>
                </a:solidFill>
                <a:latin typeface="Calibri"/>
              </a:rPr>
              <a:t>(</a:t>
            </a:r>
            <a:r>
              <a:rPr lang="en-US" altLang="en-US" sz="400" u="sng" dirty="0">
                <a:solidFill>
                  <a:prstClr val="black"/>
                </a:solidFill>
                <a:latin typeface="Calibri"/>
              </a:rPr>
              <a:t>EL)</a:t>
            </a:r>
            <a:r>
              <a:rPr lang="en-US" altLang="en-US" sz="400" dirty="0">
                <a:solidFill>
                  <a:prstClr val="black"/>
                </a:solidFill>
                <a:latin typeface="Calibri"/>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I will tell him to use the cubes like this because it's kind of easier to count because it's going to be like a big line. And it's better like this because it makes a little more </a:t>
            </a:r>
            <a:r>
              <a:rPr lang="en-US" sz="400" i="1" dirty="0" smtClean="0">
                <a:solidFill>
                  <a:srgbClr val="000000"/>
                </a:solidFill>
                <a:latin typeface="Calibri"/>
                <a:ea typeface="Lucida Grande"/>
                <a:cs typeface="Lucida Grande"/>
              </a:rPr>
              <a:t>space.</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Use of </a:t>
            </a:r>
            <a:r>
              <a:rPr lang="en-US" sz="400" b="1" dirty="0">
                <a:solidFill>
                  <a:prstClr val="black"/>
                </a:solidFill>
                <a:latin typeface="Calibri"/>
              </a:rPr>
              <a:t>simple verbs </a:t>
            </a:r>
            <a:r>
              <a:rPr lang="en-US" sz="400" dirty="0">
                <a:solidFill>
                  <a:prstClr val="black"/>
                </a:solidFill>
                <a:latin typeface="Calibri"/>
              </a:rPr>
              <a:t>(present and future tense) and </a:t>
            </a:r>
            <a:r>
              <a:rPr lang="en-US" sz="400" b="1" dirty="0">
                <a:solidFill>
                  <a:prstClr val="black"/>
                </a:solidFill>
                <a:latin typeface="Calibri"/>
              </a:rPr>
              <a:t>infinitives</a:t>
            </a:r>
            <a:r>
              <a:rPr lang="en-US" sz="400" dirty="0">
                <a:solidFill>
                  <a:prstClr val="black"/>
                </a:solidFill>
                <a:latin typeface="Calibri"/>
              </a:rPr>
              <a:t> in complete </a:t>
            </a:r>
            <a:r>
              <a:rPr lang="en-US" sz="400" dirty="0" smtClean="0">
                <a:solidFill>
                  <a:prstClr val="black"/>
                </a:solidFill>
                <a:latin typeface="Calibri"/>
              </a:rPr>
              <a:t>sentences</a:t>
            </a:r>
            <a:endParaRPr lang="en-US" sz="400" i="1" dirty="0">
              <a:solidFill>
                <a:prstClr val="black"/>
              </a:solidFill>
              <a:latin typeface="Calibri"/>
            </a:endParaRPr>
          </a:p>
        </p:txBody>
      </p:sp>
      <p:sp>
        <p:nvSpPr>
          <p:cNvPr id="19460" name="Rectangle 3"/>
          <p:cNvSpPr>
            <a:spLocks noChangeArrowheads="1"/>
          </p:cNvSpPr>
          <p:nvPr/>
        </p:nvSpPr>
        <p:spPr bwMode="auto">
          <a:xfrm>
            <a:off x="868680" y="2569464"/>
            <a:ext cx="7851231"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6288835" y="2943020"/>
            <a:ext cx="1152144" cy="1242943"/>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dirty="0">
                <a:solidFill>
                  <a:prstClr val="black"/>
                </a:solidFill>
                <a:latin typeface="+mn-lt"/>
              </a:rPr>
              <a:t> </a:t>
            </a:r>
            <a:r>
              <a:rPr lang="en-US" altLang="en-US" sz="400" u="sng" dirty="0">
                <a:solidFill>
                  <a:prstClr val="black"/>
                </a:solidFill>
                <a:latin typeface="+mn-lt"/>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mn-lt"/>
              </a:rPr>
              <a:t>(</a:t>
            </a:r>
            <a:r>
              <a:rPr lang="en-US" altLang="en-US" sz="400" u="sng" dirty="0">
                <a:solidFill>
                  <a:prstClr val="black"/>
                </a:solidFill>
                <a:latin typeface="+mn-lt"/>
              </a:rPr>
              <a:t>EO/P):</a:t>
            </a:r>
          </a:p>
          <a:p>
            <a:pPr eaLnBrk="1" hangingPunct="1">
              <a:defRPr/>
            </a:pPr>
            <a:endParaRPr lang="en-US" sz="400" i="1" dirty="0" smtClean="0">
              <a:solidFill>
                <a:prstClr val="black"/>
              </a:solidFill>
              <a:latin typeface="+mn-lt"/>
            </a:endParaRPr>
          </a:p>
          <a:p>
            <a:pPr eaLnBrk="1" hangingPunct="1">
              <a:defRPr/>
            </a:pPr>
            <a:r>
              <a:rPr lang="en-US" sz="400" i="1" dirty="0">
                <a:solidFill>
                  <a:prstClr val="black"/>
                </a:solidFill>
                <a:latin typeface="+mn-lt"/>
              </a:rPr>
              <a:t>I used the cube because I imagine it as a thing like whatever you like, like a candy or a popsicle. And I just imagined splitting them with everything. And it helps me by remembering more. And I think you should use it since it would help you a lot if you do skip counting because it would go faster and you'd have more time to do stuff. You could use them in probably twos fours six tens fives, whatever number you really can count </a:t>
            </a:r>
            <a:r>
              <a:rPr lang="en-US" sz="400" i="1" dirty="0" smtClean="0">
                <a:solidFill>
                  <a:prstClr val="black"/>
                </a:solidFill>
                <a:latin typeface="+mn-lt"/>
              </a:rPr>
              <a:t>by.</a:t>
            </a:r>
            <a:endParaRPr lang="en-US" sz="400" i="1" dirty="0">
              <a:solidFill>
                <a:prstClr val="black"/>
              </a:solidFill>
              <a:latin typeface="+mn-lt"/>
            </a:endParaRPr>
          </a:p>
          <a:p>
            <a:pPr eaLnBrk="1" hangingPunct="1">
              <a:defRPr/>
            </a:pPr>
            <a:endParaRPr lang="en-US" altLang="en-US" sz="400" i="1" dirty="0">
              <a:solidFill>
                <a:prstClr val="black"/>
              </a:solidFill>
              <a:latin typeface="+mn-lt"/>
            </a:endParaRPr>
          </a:p>
          <a:p>
            <a:pPr>
              <a:buFont typeface="Arial" pitchFamily="34" charset="0"/>
              <a:buChar char="•"/>
              <a:defRPr/>
            </a:pPr>
            <a:r>
              <a:rPr lang="en-US" sz="400" i="1" dirty="0">
                <a:solidFill>
                  <a:prstClr val="black"/>
                </a:solidFill>
                <a:latin typeface="+mn-lt"/>
              </a:rPr>
              <a:t>  </a:t>
            </a:r>
            <a:r>
              <a:rPr lang="en-US" sz="400" dirty="0">
                <a:solidFill>
                  <a:prstClr val="black"/>
                </a:solidFill>
                <a:latin typeface="+mn-lt"/>
              </a:rPr>
              <a:t>Use of </a:t>
            </a:r>
            <a:r>
              <a:rPr lang="en-US" sz="400" b="1" dirty="0">
                <a:solidFill>
                  <a:prstClr val="black"/>
                </a:solidFill>
                <a:latin typeface="+mn-lt"/>
              </a:rPr>
              <a:t>gerunds</a:t>
            </a:r>
            <a:r>
              <a:rPr lang="en-US" sz="400" dirty="0">
                <a:solidFill>
                  <a:prstClr val="black"/>
                </a:solidFill>
                <a:latin typeface="+mn-lt"/>
              </a:rPr>
              <a:t> and </a:t>
            </a:r>
            <a:r>
              <a:rPr lang="en-US" sz="400" b="1" dirty="0">
                <a:solidFill>
                  <a:prstClr val="black"/>
                </a:solidFill>
                <a:latin typeface="+mn-lt"/>
              </a:rPr>
              <a:t>modal</a:t>
            </a:r>
            <a:r>
              <a:rPr lang="en-US" sz="400" dirty="0">
                <a:solidFill>
                  <a:prstClr val="black"/>
                </a:solidFill>
                <a:latin typeface="+mn-lt"/>
              </a:rPr>
              <a:t> in addition to simple verbs and infinitive </a:t>
            </a:r>
            <a:endParaRPr lang="en-US" sz="400" i="1" dirty="0">
              <a:solidFill>
                <a:prstClr val="black"/>
              </a:solidFill>
              <a:latin typeface="+mn-lt"/>
            </a:endParaRPr>
          </a:p>
        </p:txBody>
      </p:sp>
      <p:sp>
        <p:nvSpPr>
          <p:cNvPr id="15" name="Rounded Rectangular Callout 14"/>
          <p:cNvSpPr>
            <a:spLocks noChangeArrowheads="1"/>
          </p:cNvSpPr>
          <p:nvPr/>
        </p:nvSpPr>
        <p:spPr bwMode="auto">
          <a:xfrm>
            <a:off x="4783051" y="3439220"/>
            <a:ext cx="1122002" cy="132034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a:t>
            </a:r>
            <a:r>
              <a:rPr lang="en-US" altLang="en-US" sz="400" u="sng" dirty="0">
                <a:solidFill>
                  <a:prstClr val="black"/>
                </a:solidFill>
                <a:latin typeface="Calibri" pitchFamily="34" charset="0"/>
              </a:rPr>
              <a:t>(EO/P)</a:t>
            </a:r>
            <a:r>
              <a:rPr lang="en-US" altLang="en-US" sz="400" dirty="0">
                <a:solidFill>
                  <a:prstClr val="black"/>
                </a:solidFill>
                <a:latin typeface="Calibri" pitchFamily="34" charset="0"/>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You can take the cubes and put them into stacks of ten. And then make as many stacks of ten as you can. And then you can line them up and then count them. And there were ten stacks, which is a hundred. And it helped me this way because if I'm counting them one by one, I might miss which one I'm on and then have to start all over. And that would take a long time, and it would also take a lot longer than this would. And this is an easier </a:t>
            </a:r>
            <a:r>
              <a:rPr lang="en-US" sz="400" i="1" dirty="0" smtClean="0">
                <a:solidFill>
                  <a:srgbClr val="000000"/>
                </a:solidFill>
                <a:latin typeface="Calibri"/>
                <a:ea typeface="Lucida Grande"/>
                <a:cs typeface="Lucida Grande"/>
              </a:rPr>
              <a:t>way.</a:t>
            </a:r>
          </a:p>
          <a:p>
            <a:pPr eaLnBrk="1" hangingPunct="1">
              <a:defRPr/>
            </a:pPr>
            <a:endParaRPr lang="en-US" altLang="en-US" sz="400" i="1" dirty="0">
              <a:solidFill>
                <a:srgbClr val="FFFFFF"/>
              </a:solidFill>
            </a:endParaRPr>
          </a:p>
          <a:p>
            <a:pPr eaLnBrk="1" hangingPunct="1">
              <a:buFont typeface="Arial" pitchFamily="34" charset="0"/>
              <a:buChar char="•"/>
              <a:defRPr/>
            </a:pPr>
            <a:r>
              <a:rPr lang="en-US" altLang="en-US" sz="400" dirty="0">
                <a:solidFill>
                  <a:prstClr val="black"/>
                </a:solidFill>
                <a:latin typeface="Calibri" pitchFamily="34" charset="0"/>
              </a:rPr>
              <a:t> </a:t>
            </a:r>
            <a:r>
              <a:rPr lang="en-US" altLang="en-US" sz="400" dirty="0" smtClean="0">
                <a:solidFill>
                  <a:prstClr val="black"/>
                </a:solidFill>
                <a:latin typeface="Calibri" pitchFamily="34" charset="0"/>
              </a:rPr>
              <a:t>Repetitive </a:t>
            </a:r>
            <a:r>
              <a:rPr lang="en-US" altLang="en-US" sz="400" dirty="0">
                <a:solidFill>
                  <a:prstClr val="black"/>
                </a:solidFill>
                <a:latin typeface="Calibri" pitchFamily="34" charset="0"/>
              </a:rPr>
              <a:t>use of </a:t>
            </a:r>
            <a:r>
              <a:rPr lang="en-US" altLang="en-US" sz="400" b="1" dirty="0">
                <a:solidFill>
                  <a:prstClr val="black"/>
                </a:solidFill>
                <a:latin typeface="Calibri" pitchFamily="34" charset="0"/>
              </a:rPr>
              <a:t>modals</a:t>
            </a:r>
            <a:r>
              <a:rPr lang="en-US" altLang="en-US" sz="400" dirty="0">
                <a:solidFill>
                  <a:prstClr val="black"/>
                </a:solidFill>
                <a:latin typeface="Calibri" pitchFamily="34" charset="0"/>
              </a:rPr>
              <a:t> in addition to simple verb types (simple present, simple past, present progressive) and </a:t>
            </a:r>
            <a:r>
              <a:rPr lang="en-US" altLang="en-US" sz="400" dirty="0" smtClean="0">
                <a:solidFill>
                  <a:prstClr val="black"/>
                </a:solidFill>
                <a:latin typeface="Calibri" pitchFamily="34" charset="0"/>
              </a:rPr>
              <a:t>infinitives</a:t>
            </a:r>
            <a:endParaRPr lang="en-US" altLang="en-US" sz="400" dirty="0">
              <a:solidFill>
                <a:prstClr val="black"/>
              </a:solidFill>
              <a:latin typeface="Calibri" pitchFamily="34" charset="0"/>
            </a:endParaRPr>
          </a:p>
        </p:txBody>
      </p:sp>
      <p:sp>
        <p:nvSpPr>
          <p:cNvPr id="18" name="Rounded Rectangular Callout 17"/>
          <p:cNvSpPr>
            <a:spLocks noChangeArrowheads="1"/>
          </p:cNvSpPr>
          <p:nvPr/>
        </p:nvSpPr>
        <p:spPr bwMode="auto">
          <a:xfrm>
            <a:off x="3300711"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Calibri"/>
              </a:rPr>
              <a:t>Emerging </a:t>
            </a:r>
            <a:r>
              <a:rPr lang="en-US" altLang="en-US" sz="400" u="sng" dirty="0" smtClean="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a:rPr>
              <a:t>(EO/P):</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a:solidFill>
                  <a:srgbClr val="000000"/>
                </a:solidFill>
                <a:latin typeface="Calibri"/>
                <a:ea typeface="Lucida Grande"/>
                <a:cs typeface="Lucida Grande"/>
              </a:rPr>
              <a:t>First you have your pile. You count by ones where each cube represents one. So you just count up to ten. And then you grab and you put it in a pile. And then you do it for each of them and you just do it until there's no more left. And then you just count it up by how many you put in the pile, and then you'll get the </a:t>
            </a:r>
            <a:r>
              <a:rPr lang="en-US" sz="400" i="1" dirty="0" smtClean="0">
                <a:solidFill>
                  <a:srgbClr val="000000"/>
                </a:solidFill>
                <a:latin typeface="Calibri"/>
                <a:ea typeface="Lucida Grande"/>
                <a:cs typeface="Lucida Grande"/>
              </a:rPr>
              <a:t>answer.</a:t>
            </a:r>
          </a:p>
          <a:p>
            <a:pPr eaLnBrk="1" hangingPunct="1">
              <a:defRPr/>
            </a:pPr>
            <a:endParaRPr lang="en-US" altLang="en-US" sz="400" i="1" dirty="0" smtClean="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Use of </a:t>
            </a:r>
            <a:r>
              <a:rPr lang="en-US" sz="400" b="1" dirty="0">
                <a:solidFill>
                  <a:prstClr val="black"/>
                </a:solidFill>
                <a:latin typeface="Calibri"/>
              </a:rPr>
              <a:t>simple verbs</a:t>
            </a:r>
            <a:r>
              <a:rPr lang="en-US" sz="400" dirty="0">
                <a:solidFill>
                  <a:prstClr val="black"/>
                </a:solidFill>
                <a:latin typeface="Calibri"/>
              </a:rPr>
              <a:t> (present and future tense) and infinitives in complete </a:t>
            </a:r>
            <a:r>
              <a:rPr lang="en-US" sz="400" dirty="0" smtClean="0">
                <a:solidFill>
                  <a:prstClr val="black"/>
                </a:solidFill>
                <a:latin typeface="Calibri"/>
              </a:rPr>
              <a:t>sentences</a:t>
            </a:r>
            <a:endParaRPr lang="en-US" sz="400" i="1" dirty="0">
              <a:solidFill>
                <a:prstClr val="black"/>
              </a:solidFill>
              <a:latin typeface="Calibri"/>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Children 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098836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0">
                                            <p:txEl>
                                              <p:pRg st="3" end="3"/>
                                            </p:txEl>
                                          </p:spTgt>
                                        </p:tgtEl>
                                        <p:attrNameLst>
                                          <p:attrName>style.visibility</p:attrName>
                                        </p:attrNameLst>
                                      </p:cBhvr>
                                      <p:to>
                                        <p:strVal val="visible"/>
                                      </p:to>
                                    </p:set>
                                    <p:animEffect transition="in" filter="fade">
                                      <p:cBhvr>
                                        <p:cTn id="27" dur="300"/>
                                        <p:tgtEl>
                                          <p:spTgt spid="194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3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6" grpId="0" animBg="1"/>
      <p:bldP spid="15"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8" name="Rectangle 3"/>
          <p:cNvSpPr>
            <a:spLocks noChangeArrowheads="1"/>
          </p:cNvSpPr>
          <p:nvPr/>
        </p:nvSpPr>
        <p:spPr bwMode="auto">
          <a:xfrm>
            <a:off x="871100" y="2565462"/>
            <a:ext cx="77014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Developing      Controlled</a:t>
            </a: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2" name="Rounded Rectangular Callout 11"/>
          <p:cNvSpPr>
            <a:spLocks noChangeArrowheads="1"/>
          </p:cNvSpPr>
          <p:nvPr/>
        </p:nvSpPr>
        <p:spPr bwMode="auto">
          <a:xfrm>
            <a:off x="2946400" y="1487550"/>
            <a:ext cx="5463821" cy="3358087"/>
          </a:xfrm>
          <a:prstGeom prst="wedgeRoundRectCallout">
            <a:avLst>
              <a:gd name="adj1" fmla="val -60870"/>
              <a:gd name="adj2" fmla="val 66187"/>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3" name="TextBox 12"/>
          <p:cNvSpPr txBox="1"/>
          <p:nvPr/>
        </p:nvSpPr>
        <p:spPr>
          <a:xfrm>
            <a:off x="4476904" y="2590415"/>
            <a:ext cx="2095500" cy="1200329"/>
          </a:xfrm>
          <a:prstGeom prst="rect">
            <a:avLst/>
          </a:prstGeom>
          <a:noFill/>
        </p:spPr>
        <p:txBody>
          <a:bodyPr wrap="square" rtlCol="0">
            <a:spAutoFit/>
          </a:bodyPr>
          <a:lstStyle/>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377541675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42024" y="1846217"/>
            <a:ext cx="5429429" cy="2991308"/>
          </a:xfrm>
          <a:prstGeom prst="wedgeRoundRectCallout">
            <a:avLst>
              <a:gd name="adj1" fmla="val -29178"/>
              <a:gd name="adj2" fmla="val 6868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rPr>
              <a:t>Emerging </a:t>
            </a:r>
            <a:r>
              <a:rPr lang="en-US" altLang="en-US" sz="1600" u="sng" dirty="0">
                <a:solidFill>
                  <a:prstClr val="black"/>
                </a:solidFill>
                <a:latin typeface="Calibri" pitchFamily="34" charset="0"/>
              </a:rPr>
              <a:t>Verb Sophistication </a:t>
            </a:r>
            <a:r>
              <a:rPr lang="en-US" altLang="en-US" sz="1600" u="sng" dirty="0" smtClean="0">
                <a:solidFill>
                  <a:prstClr val="black"/>
                </a:solidFill>
                <a:latin typeface="Calibri"/>
              </a:rPr>
              <a:t>(</a:t>
            </a:r>
            <a:r>
              <a:rPr lang="en-US" altLang="en-US" sz="1600" u="sng" dirty="0">
                <a:solidFill>
                  <a:prstClr val="black"/>
                </a:solidFill>
                <a:latin typeface="Calibri"/>
              </a:rPr>
              <a:t>EL)</a:t>
            </a:r>
            <a:r>
              <a:rPr lang="en-US" altLang="en-US" sz="1600" dirty="0">
                <a:solidFill>
                  <a:prstClr val="black"/>
                </a:solidFill>
                <a:latin typeface="Calibri"/>
              </a:rPr>
              <a:t>:</a:t>
            </a:r>
          </a:p>
          <a:p>
            <a:pPr eaLnBrk="1" hangingPunct="1">
              <a:defRPr/>
            </a:pPr>
            <a:endParaRPr lang="en-US" altLang="en-US" sz="1600" i="1"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I </a:t>
            </a:r>
            <a:r>
              <a:rPr lang="en-US" sz="1600" b="1" i="1" dirty="0">
                <a:solidFill>
                  <a:srgbClr val="000000"/>
                </a:solidFill>
                <a:latin typeface="Calibri"/>
                <a:ea typeface="Lucida Grande"/>
                <a:cs typeface="Lucida Grande"/>
              </a:rPr>
              <a:t>will tell </a:t>
            </a:r>
            <a:r>
              <a:rPr lang="en-US" sz="1600" i="1" dirty="0">
                <a:solidFill>
                  <a:srgbClr val="000000"/>
                </a:solidFill>
                <a:latin typeface="Calibri"/>
                <a:ea typeface="Lucida Grande"/>
                <a:cs typeface="Lucida Grande"/>
              </a:rPr>
              <a:t>him </a:t>
            </a:r>
            <a:r>
              <a:rPr lang="en-US" sz="1600" b="1" i="1" dirty="0">
                <a:solidFill>
                  <a:srgbClr val="000000"/>
                </a:solidFill>
                <a:latin typeface="Calibri"/>
                <a:ea typeface="Lucida Grande"/>
                <a:cs typeface="Lucida Grande"/>
              </a:rPr>
              <a:t>to use </a:t>
            </a:r>
            <a:r>
              <a:rPr lang="en-US" sz="1600" i="1" dirty="0">
                <a:solidFill>
                  <a:srgbClr val="000000"/>
                </a:solidFill>
                <a:latin typeface="Calibri"/>
                <a:ea typeface="Lucida Grande"/>
                <a:cs typeface="Lucida Grande"/>
              </a:rPr>
              <a:t>the cubes like this because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kind of easier </a:t>
            </a:r>
            <a:r>
              <a:rPr lang="en-US" sz="1600" b="1" i="1" dirty="0">
                <a:solidFill>
                  <a:srgbClr val="000000"/>
                </a:solidFill>
                <a:latin typeface="Calibri"/>
                <a:ea typeface="Lucida Grande"/>
                <a:cs typeface="Lucida Grande"/>
              </a:rPr>
              <a:t>to count </a:t>
            </a:r>
            <a:r>
              <a:rPr lang="en-US" sz="1600" i="1" dirty="0">
                <a:solidFill>
                  <a:srgbClr val="000000"/>
                </a:solidFill>
                <a:latin typeface="Calibri"/>
                <a:ea typeface="Lucida Grande"/>
                <a:cs typeface="Lucida Grande"/>
              </a:rPr>
              <a:t>because it</a:t>
            </a:r>
            <a:r>
              <a:rPr lang="en-US" sz="1600" b="1" i="1" dirty="0">
                <a:solidFill>
                  <a:srgbClr val="000000"/>
                </a:solidFill>
                <a:latin typeface="Calibri"/>
                <a:ea typeface="Lucida Grande"/>
                <a:cs typeface="Lucida Grande"/>
              </a:rPr>
              <a:t>'s going to be </a:t>
            </a:r>
            <a:r>
              <a:rPr lang="en-US" sz="1600" i="1" dirty="0">
                <a:solidFill>
                  <a:srgbClr val="000000"/>
                </a:solidFill>
                <a:latin typeface="Calibri"/>
                <a:ea typeface="Lucida Grande"/>
                <a:cs typeface="Lucida Grande"/>
              </a:rPr>
              <a:t>like a big line. And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better like this because it </a:t>
            </a:r>
            <a:r>
              <a:rPr lang="en-US" sz="1600" b="1" i="1" dirty="0">
                <a:solidFill>
                  <a:srgbClr val="000000"/>
                </a:solidFill>
                <a:latin typeface="Calibri"/>
                <a:ea typeface="Lucida Grande"/>
                <a:cs typeface="Lucida Grande"/>
              </a:rPr>
              <a:t>makes</a:t>
            </a:r>
            <a:r>
              <a:rPr lang="en-US" sz="1600" i="1" dirty="0">
                <a:solidFill>
                  <a:srgbClr val="000000"/>
                </a:solidFill>
                <a:latin typeface="Calibri"/>
                <a:ea typeface="Lucida Grande"/>
                <a:cs typeface="Lucida Grande"/>
              </a:rPr>
              <a:t> a little more </a:t>
            </a:r>
            <a:r>
              <a:rPr lang="en-US" sz="1600" i="1" dirty="0" smtClean="0">
                <a:solidFill>
                  <a:srgbClr val="000000"/>
                </a:solidFill>
                <a:latin typeface="Calibri"/>
                <a:ea typeface="Lucida Grande"/>
                <a:cs typeface="Lucida Grande"/>
              </a:rPr>
              <a:t>space.</a:t>
            </a:r>
          </a:p>
          <a:p>
            <a:pPr eaLnBrk="1" hangingPunct="1">
              <a:defRPr/>
            </a:pPr>
            <a:endParaRPr lang="en-US" altLang="en-US" sz="1600" i="1" dirty="0">
              <a:solidFill>
                <a:prstClr val="black"/>
              </a:solidFill>
              <a:latin typeface="Calibri"/>
            </a:endParaRPr>
          </a:p>
          <a:p>
            <a:pPr eaLnBrk="1" hangingPunct="1">
              <a:buFont typeface="Arial" pitchFamily="34" charset="0"/>
              <a:buChar char="•"/>
              <a:defRPr/>
            </a:pPr>
            <a:r>
              <a:rPr lang="en-US" sz="1600" dirty="0">
                <a:solidFill>
                  <a:prstClr val="black"/>
                </a:solidFill>
                <a:latin typeface="Calibri"/>
              </a:rPr>
              <a:t> </a:t>
            </a:r>
            <a:r>
              <a:rPr lang="en-US" sz="1600" dirty="0" smtClean="0">
                <a:solidFill>
                  <a:prstClr val="black"/>
                </a:solidFill>
                <a:latin typeface="Calibri"/>
              </a:rPr>
              <a:t>Use of </a:t>
            </a:r>
            <a:r>
              <a:rPr lang="en-US" sz="1600" b="1" dirty="0" smtClean="0">
                <a:solidFill>
                  <a:prstClr val="black"/>
                </a:solidFill>
                <a:latin typeface="Calibri"/>
              </a:rPr>
              <a:t>simple verbs </a:t>
            </a:r>
            <a:r>
              <a:rPr lang="en-US" sz="1600" dirty="0" smtClean="0">
                <a:solidFill>
                  <a:prstClr val="black"/>
                </a:solidFill>
                <a:latin typeface="Calibri"/>
              </a:rPr>
              <a:t>(present and future tense) and </a:t>
            </a:r>
            <a:r>
              <a:rPr lang="en-US" sz="1600" b="1" dirty="0" smtClean="0">
                <a:solidFill>
                  <a:prstClr val="black"/>
                </a:solidFill>
                <a:latin typeface="Calibri"/>
              </a:rPr>
              <a:t>infinitives</a:t>
            </a:r>
            <a:r>
              <a:rPr lang="en-US" sz="1600" dirty="0" smtClean="0">
                <a:solidFill>
                  <a:prstClr val="black"/>
                </a:solidFill>
                <a:latin typeface="Calibri"/>
              </a:rPr>
              <a:t> in complete sentences</a:t>
            </a:r>
            <a:endParaRPr lang="en-US" sz="1600" i="1" dirty="0">
              <a:solidFill>
                <a:prstClr val="black"/>
              </a:solidFill>
              <a:latin typeface="Calibri"/>
            </a:endParaRPr>
          </a:p>
        </p:txBody>
      </p:sp>
      <p:sp>
        <p:nvSpPr>
          <p:cNvPr id="13" name="Rectangle 3"/>
          <p:cNvSpPr>
            <a:spLocks noChangeArrowheads="1"/>
          </p:cNvSpPr>
          <p:nvPr/>
        </p:nvSpPr>
        <p:spPr bwMode="auto">
          <a:xfrm>
            <a:off x="868680" y="2569464"/>
            <a:ext cx="731367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Developing      Controlled</a:t>
            </a:r>
          </a:p>
        </p:txBody>
      </p:sp>
      <p:sp>
        <p:nvSpPr>
          <p:cNvPr id="10" name="Rounded Rectangular Callout 9"/>
          <p:cNvSpPr>
            <a:spLocks noChangeArrowheads="1"/>
          </p:cNvSpPr>
          <p:nvPr/>
        </p:nvSpPr>
        <p:spPr bwMode="auto">
          <a:xfrm>
            <a:off x="2725617" y="1455260"/>
            <a:ext cx="5460022" cy="3426912"/>
          </a:xfrm>
          <a:prstGeom prst="wedgeRoundRectCallout">
            <a:avLst>
              <a:gd name="adj1" fmla="val -23699"/>
              <a:gd name="adj2" fmla="val 65167"/>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a:rPr>
              <a:t>Emerging </a:t>
            </a:r>
            <a:r>
              <a:rPr lang="en-US" altLang="en-US" sz="1800" u="sng" dirty="0">
                <a:solidFill>
                  <a:prstClr val="black"/>
                </a:solidFill>
                <a:latin typeface="Calibri" pitchFamily="34" charset="0"/>
              </a:rPr>
              <a:t>Verb Sophistication</a:t>
            </a:r>
            <a:r>
              <a:rPr lang="en-US" altLang="en-US" sz="1800" u="sng" dirty="0" smtClean="0">
                <a:solidFill>
                  <a:prstClr val="black"/>
                </a:solidFill>
                <a:latin typeface="Calibri"/>
              </a:rPr>
              <a:t> </a:t>
            </a:r>
            <a:r>
              <a:rPr lang="en-US" altLang="en-US" sz="1800" u="sng" dirty="0">
                <a:solidFill>
                  <a:prstClr val="black"/>
                </a:solidFill>
                <a:latin typeface="Calibri"/>
              </a:rPr>
              <a:t>(</a:t>
            </a:r>
            <a:r>
              <a:rPr lang="en-US" altLang="en-US" sz="1800" u="sng" dirty="0" smtClean="0">
                <a:solidFill>
                  <a:prstClr val="black"/>
                </a:solidFill>
                <a:latin typeface="Calibri"/>
              </a:rPr>
              <a:t>EO/P):</a:t>
            </a:r>
          </a:p>
          <a:p>
            <a:pPr eaLnBrk="1" hangingPunct="1">
              <a:defRPr/>
            </a:pPr>
            <a:endParaRPr lang="en-US" altLang="en-US" sz="1600" i="1" dirty="0" smtClean="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How </a:t>
            </a:r>
            <a:r>
              <a:rPr lang="en-US" sz="1600" b="1" i="1" dirty="0">
                <a:solidFill>
                  <a:srgbClr val="000000"/>
                </a:solidFill>
                <a:latin typeface="Calibri"/>
                <a:ea typeface="Lucida Grande"/>
                <a:cs typeface="Lucida Grande"/>
              </a:rPr>
              <a:t>to use </a:t>
            </a:r>
            <a:r>
              <a:rPr lang="en-US" sz="1600" i="1" dirty="0">
                <a:solidFill>
                  <a:srgbClr val="000000"/>
                </a:solidFill>
                <a:latin typeface="Calibri"/>
                <a:ea typeface="Lucida Grande"/>
                <a:cs typeface="Lucida Grande"/>
              </a:rPr>
              <a:t>the cubes </a:t>
            </a:r>
            <a:r>
              <a:rPr lang="en-US" sz="1600" b="1" i="1" dirty="0">
                <a:solidFill>
                  <a:srgbClr val="000000"/>
                </a:solidFill>
                <a:latin typeface="Calibri"/>
                <a:ea typeface="Lucida Grande"/>
                <a:cs typeface="Lucida Grande"/>
              </a:rPr>
              <a:t>to count </a:t>
            </a:r>
            <a:r>
              <a:rPr lang="en-US" sz="1600" i="1" dirty="0">
                <a:solidFill>
                  <a:srgbClr val="000000"/>
                </a:solidFill>
                <a:latin typeface="Calibri"/>
                <a:ea typeface="Lucida Grande"/>
                <a:cs typeface="Lucida Grande"/>
              </a:rPr>
              <a:t>is </a:t>
            </a:r>
            <a:r>
              <a:rPr lang="en-US" sz="1600" b="1" i="1" dirty="0">
                <a:solidFill>
                  <a:srgbClr val="000000"/>
                </a:solidFill>
                <a:latin typeface="Calibri"/>
                <a:ea typeface="Lucida Grande"/>
                <a:cs typeface="Lucida Grande"/>
              </a:rPr>
              <a:t>to</a:t>
            </a:r>
            <a:r>
              <a:rPr lang="en-US" sz="1600" i="1" dirty="0">
                <a:solidFill>
                  <a:srgbClr val="000000"/>
                </a:solidFill>
                <a:latin typeface="Calibri"/>
                <a:ea typeface="Lucida Grande"/>
                <a:cs typeface="Lucida Grande"/>
              </a:rPr>
              <a:t> sometimes </a:t>
            </a:r>
            <a:r>
              <a:rPr lang="en-US" sz="1600" b="1" i="1" dirty="0">
                <a:solidFill>
                  <a:srgbClr val="000000"/>
                </a:solidFill>
                <a:latin typeface="Calibri"/>
                <a:ea typeface="Lucida Grande"/>
                <a:cs typeface="Lucida Grande"/>
              </a:rPr>
              <a:t>have</a:t>
            </a:r>
            <a:r>
              <a:rPr lang="en-US" sz="1600" i="1" dirty="0">
                <a:solidFill>
                  <a:srgbClr val="000000"/>
                </a:solidFill>
                <a:latin typeface="Calibri"/>
                <a:ea typeface="Lucida Grande"/>
                <a:cs typeface="Lucida Grande"/>
              </a:rPr>
              <a:t> them in a group. Like </a:t>
            </a:r>
            <a:r>
              <a:rPr lang="en-US" sz="1600" b="1" i="1" dirty="0">
                <a:solidFill>
                  <a:srgbClr val="000000"/>
                </a:solidFill>
                <a:latin typeface="Calibri"/>
                <a:ea typeface="Lucida Grande"/>
                <a:cs typeface="Lucida Grande"/>
              </a:rPr>
              <a:t>stack </a:t>
            </a:r>
            <a:r>
              <a:rPr lang="en-US" sz="1600" i="1" dirty="0">
                <a:solidFill>
                  <a:srgbClr val="000000"/>
                </a:solidFill>
                <a:latin typeface="Calibri"/>
                <a:ea typeface="Lucida Grande"/>
                <a:cs typeface="Lucida Grande"/>
              </a:rPr>
              <a:t>a couple and then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by twos or also just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by ones. But if you </a:t>
            </a:r>
            <a:r>
              <a:rPr lang="en-US" sz="1600" b="1" i="1" dirty="0">
                <a:solidFill>
                  <a:srgbClr val="000000"/>
                </a:solidFill>
                <a:latin typeface="Calibri"/>
                <a:ea typeface="Lucida Grande"/>
                <a:cs typeface="Lucida Grande"/>
              </a:rPr>
              <a:t>stack</a:t>
            </a:r>
            <a:r>
              <a:rPr lang="en-US" sz="1600" i="1" dirty="0">
                <a:solidFill>
                  <a:srgbClr val="000000"/>
                </a:solidFill>
                <a:latin typeface="Calibri"/>
                <a:ea typeface="Lucida Grande"/>
                <a:cs typeface="Lucida Grande"/>
              </a:rPr>
              <a:t> five, or you just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five and </a:t>
            </a:r>
            <a:r>
              <a:rPr lang="en-US" sz="1600" b="1" i="1" dirty="0">
                <a:solidFill>
                  <a:srgbClr val="000000"/>
                </a:solidFill>
                <a:latin typeface="Calibri"/>
                <a:ea typeface="Lucida Grande"/>
                <a:cs typeface="Lucida Grande"/>
              </a:rPr>
              <a:t>put</a:t>
            </a:r>
            <a:r>
              <a:rPr lang="en-US" sz="1600" i="1" dirty="0">
                <a:solidFill>
                  <a:srgbClr val="000000"/>
                </a:solidFill>
                <a:latin typeface="Calibri"/>
                <a:ea typeface="Lucida Grande"/>
                <a:cs typeface="Lucida Grande"/>
              </a:rPr>
              <a:t> them in little separate groups, it</a:t>
            </a:r>
            <a:r>
              <a:rPr lang="en-US" sz="1600" b="1" i="1" dirty="0">
                <a:solidFill>
                  <a:srgbClr val="000000"/>
                </a:solidFill>
                <a:latin typeface="Calibri"/>
                <a:ea typeface="Lucida Grande"/>
                <a:cs typeface="Lucida Grande"/>
              </a:rPr>
              <a:t>'s</a:t>
            </a:r>
            <a:r>
              <a:rPr lang="en-US" sz="1600" i="1" dirty="0">
                <a:solidFill>
                  <a:srgbClr val="000000"/>
                </a:solidFill>
                <a:latin typeface="Calibri"/>
                <a:ea typeface="Lucida Grande"/>
                <a:cs typeface="Lucida Grande"/>
              </a:rPr>
              <a:t> a little faster. You just </a:t>
            </a:r>
            <a:r>
              <a:rPr lang="en-US" sz="1600" b="1" i="1" dirty="0">
                <a:solidFill>
                  <a:srgbClr val="000000"/>
                </a:solidFill>
                <a:latin typeface="Calibri"/>
                <a:ea typeface="Lucida Grande"/>
                <a:cs typeface="Lucida Grande"/>
              </a:rPr>
              <a:t>grab</a:t>
            </a:r>
            <a:r>
              <a:rPr lang="en-US" sz="1600" i="1" dirty="0">
                <a:solidFill>
                  <a:srgbClr val="000000"/>
                </a:solidFill>
                <a:latin typeface="Calibri"/>
                <a:ea typeface="Lucida Grande"/>
                <a:cs typeface="Lucida Grande"/>
              </a:rPr>
              <a:t> five like one, two, three, four, five and then you </a:t>
            </a:r>
            <a:r>
              <a:rPr lang="en-US" sz="1600" b="1" i="1" dirty="0">
                <a:solidFill>
                  <a:srgbClr val="000000"/>
                </a:solidFill>
                <a:latin typeface="Calibri"/>
                <a:ea typeface="Lucida Grande"/>
                <a:cs typeface="Lucida Grande"/>
              </a:rPr>
              <a:t>put</a:t>
            </a:r>
            <a:r>
              <a:rPr lang="en-US" sz="1600" i="1" dirty="0">
                <a:solidFill>
                  <a:srgbClr val="000000"/>
                </a:solidFill>
                <a:latin typeface="Calibri"/>
                <a:ea typeface="Lucida Grande"/>
                <a:cs typeface="Lucida Grande"/>
              </a:rPr>
              <a:t> it right here, and one, two, three, four, five and </a:t>
            </a:r>
            <a:r>
              <a:rPr lang="en-US" sz="1600" b="1" i="1" dirty="0">
                <a:solidFill>
                  <a:srgbClr val="000000"/>
                </a:solidFill>
                <a:latin typeface="Calibri"/>
                <a:ea typeface="Lucida Grande"/>
                <a:cs typeface="Lucida Grande"/>
              </a:rPr>
              <a:t>put</a:t>
            </a:r>
            <a:r>
              <a:rPr lang="en-US" sz="1600" i="1" dirty="0">
                <a:solidFill>
                  <a:srgbClr val="000000"/>
                </a:solidFill>
                <a:latin typeface="Calibri"/>
                <a:ea typeface="Lucida Grande"/>
                <a:cs typeface="Lucida Grande"/>
              </a:rPr>
              <a:t> it right there. And I</a:t>
            </a:r>
            <a:r>
              <a:rPr lang="en-US" sz="1600" b="1" i="1" dirty="0">
                <a:solidFill>
                  <a:srgbClr val="000000"/>
                </a:solidFill>
                <a:latin typeface="Calibri"/>
                <a:ea typeface="Lucida Grande"/>
                <a:cs typeface="Lucida Grande"/>
              </a:rPr>
              <a:t>'ll count </a:t>
            </a:r>
            <a:r>
              <a:rPr lang="en-US" sz="1600" i="1" dirty="0">
                <a:solidFill>
                  <a:srgbClr val="000000"/>
                </a:solidFill>
                <a:latin typeface="Calibri"/>
                <a:ea typeface="Lucida Grande"/>
                <a:cs typeface="Lucida Grande"/>
              </a:rPr>
              <a:t>at the end, like five, ten, fifteen, twenty, twenty-five, thirty, thirty-five</a:t>
            </a:r>
            <a:r>
              <a:rPr lang="en-US" sz="1600" i="1" dirty="0" smtClean="0">
                <a:solidFill>
                  <a:srgbClr val="000000"/>
                </a:solidFill>
                <a:latin typeface="Calibri"/>
                <a:ea typeface="Lucida Grande"/>
                <a:cs typeface="Lucida Grande"/>
              </a:rPr>
              <a:t>.</a:t>
            </a:r>
          </a:p>
          <a:p>
            <a:pPr eaLnBrk="1" hangingPunct="1">
              <a:defRPr/>
            </a:pPr>
            <a:endParaRPr lang="en-US" altLang="en-US" sz="1600" i="1" dirty="0" smtClean="0">
              <a:solidFill>
                <a:prstClr val="black"/>
              </a:solidFill>
              <a:latin typeface="Calibri"/>
            </a:endParaRPr>
          </a:p>
          <a:p>
            <a:pPr eaLnBrk="1" hangingPunct="1">
              <a:buFont typeface="Arial" pitchFamily="34" charset="0"/>
              <a:buChar char="•"/>
              <a:defRPr/>
            </a:pPr>
            <a:r>
              <a:rPr lang="en-US" sz="1600" dirty="0">
                <a:solidFill>
                  <a:prstClr val="black"/>
                </a:solidFill>
                <a:latin typeface="Calibri"/>
              </a:rPr>
              <a:t> </a:t>
            </a:r>
            <a:r>
              <a:rPr lang="en-US" sz="1600" dirty="0" smtClean="0">
                <a:solidFill>
                  <a:prstClr val="black"/>
                </a:solidFill>
                <a:latin typeface="Calibri"/>
              </a:rPr>
              <a:t>Use of </a:t>
            </a:r>
            <a:r>
              <a:rPr lang="en-US" sz="1600" b="1" dirty="0" smtClean="0">
                <a:solidFill>
                  <a:prstClr val="black"/>
                </a:solidFill>
                <a:latin typeface="Calibri"/>
              </a:rPr>
              <a:t>simple verbs</a:t>
            </a:r>
            <a:r>
              <a:rPr lang="en-US" sz="1600" dirty="0" smtClean="0">
                <a:solidFill>
                  <a:prstClr val="black"/>
                </a:solidFill>
                <a:latin typeface="Calibri"/>
              </a:rPr>
              <a:t> (present and future tense) and </a:t>
            </a:r>
            <a:r>
              <a:rPr lang="en-US" sz="1600" b="1" dirty="0" smtClean="0">
                <a:solidFill>
                  <a:prstClr val="black"/>
                </a:solidFill>
                <a:latin typeface="Calibri"/>
              </a:rPr>
              <a:t>infinitives</a:t>
            </a:r>
            <a:r>
              <a:rPr lang="en-US" sz="1600" dirty="0" smtClean="0">
                <a:solidFill>
                  <a:prstClr val="black"/>
                </a:solidFill>
                <a:latin typeface="Calibri"/>
              </a:rPr>
              <a:t> in complete sentences</a:t>
            </a:r>
            <a:endParaRPr lang="en-US" sz="1600" i="1" dirty="0">
              <a:solidFill>
                <a:prstClr val="black"/>
              </a:solidFill>
              <a:latin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992082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1" y="2569464"/>
            <a:ext cx="71299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endParaRPr lang="en-US" altLang="en-US" dirty="0">
              <a:solidFill>
                <a:srgbClr val="FAC294"/>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a:t>
            </a:r>
            <a:r>
              <a:rPr lang="en-US" altLang="en-US" dirty="0">
                <a:solidFill>
                  <a:srgbClr val="EEECE1">
                    <a:lumMod val="25000"/>
                  </a:srgbClr>
                </a:solidFill>
                <a:ea typeface="ＭＳ Ｐゴシック" charset="-128"/>
              </a:rPr>
              <a:t>    Emerging       Developing	 Controlled</a:t>
            </a:r>
          </a:p>
        </p:txBody>
      </p:sp>
      <p:sp>
        <p:nvSpPr>
          <p:cNvPr id="8" name="Rounded Rectangular Callout 7"/>
          <p:cNvSpPr>
            <a:spLocks noChangeArrowheads="1"/>
          </p:cNvSpPr>
          <p:nvPr/>
        </p:nvSpPr>
        <p:spPr bwMode="auto">
          <a:xfrm>
            <a:off x="2936808" y="1111827"/>
            <a:ext cx="5462372" cy="3099778"/>
          </a:xfrm>
          <a:prstGeom prst="wedgeRoundRectCallout">
            <a:avLst>
              <a:gd name="adj1" fmla="val -54141"/>
              <a:gd name="adj2" fmla="val 8785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Verb Sophistication (EL</a:t>
            </a:r>
            <a:r>
              <a:rPr lang="en-US" altLang="en-US" sz="2000" u="sng" dirty="0">
                <a:solidFill>
                  <a:prstClr val="black"/>
                </a:solidFill>
                <a:latin typeface="Calibri" pitchFamily="34" charset="0"/>
              </a:rPr>
              <a:t>)</a:t>
            </a:r>
            <a:r>
              <a:rPr lang="en-US" altLang="en-US" sz="2000" u="sng" dirty="0" smtClean="0">
                <a:solidFill>
                  <a:prstClr val="black"/>
                </a:solidFill>
                <a:latin typeface="Calibri" pitchFamily="34" charset="0"/>
              </a:rPr>
              <a:t>:</a:t>
            </a:r>
          </a:p>
          <a:p>
            <a:pPr eaLnBrk="1" hangingPunct="1">
              <a:defRPr/>
            </a:pPr>
            <a:endParaRPr lang="en-US" altLang="en-US" sz="1600" i="1"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And he </a:t>
            </a:r>
            <a:r>
              <a:rPr lang="en-US" sz="1800" b="1" i="1" dirty="0">
                <a:solidFill>
                  <a:srgbClr val="000000"/>
                </a:solidFill>
                <a:latin typeface="Calibri"/>
                <a:ea typeface="Lucida Grande"/>
                <a:cs typeface="Lucida Grande"/>
              </a:rPr>
              <a:t>do</a:t>
            </a:r>
            <a:r>
              <a:rPr lang="en-US" sz="1800" i="1" dirty="0">
                <a:solidFill>
                  <a:srgbClr val="000000"/>
                </a:solidFill>
                <a:latin typeface="Calibri"/>
                <a:ea typeface="Lucida Grande"/>
                <a:cs typeface="Lucida Grande"/>
              </a:rPr>
              <a:t> it right. It </a:t>
            </a:r>
            <a:r>
              <a:rPr lang="en-US" sz="1800" b="1" i="1" dirty="0">
                <a:solidFill>
                  <a:srgbClr val="000000"/>
                </a:solidFill>
                <a:latin typeface="Calibri"/>
                <a:ea typeface="Lucida Grande"/>
                <a:cs typeface="Lucida Grande"/>
              </a:rPr>
              <a:t>go</a:t>
            </a:r>
            <a:r>
              <a:rPr lang="en-US" sz="1800" i="1" dirty="0">
                <a:solidFill>
                  <a:srgbClr val="000000"/>
                </a:solidFill>
                <a:latin typeface="Calibri"/>
                <a:ea typeface="Lucida Grande"/>
                <a:cs typeface="Lucida Grande"/>
              </a:rPr>
              <a:t> </a:t>
            </a:r>
            <a:r>
              <a:rPr lang="en-US" sz="1800" b="1" i="1" dirty="0">
                <a:solidFill>
                  <a:srgbClr val="000000"/>
                </a:solidFill>
                <a:latin typeface="Calibri"/>
                <a:ea typeface="Lucida Grande"/>
                <a:cs typeface="Lucida Grande"/>
              </a:rPr>
              <a:t>get</a:t>
            </a:r>
            <a:r>
              <a:rPr lang="en-US" sz="1800" i="1" dirty="0">
                <a:solidFill>
                  <a:srgbClr val="000000"/>
                </a:solidFill>
                <a:latin typeface="Calibri"/>
                <a:ea typeface="Lucida Grande"/>
                <a:cs typeface="Lucida Grande"/>
              </a:rPr>
              <a:t> dirty.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[And </a:t>
            </a:r>
            <a:r>
              <a:rPr lang="en-US" sz="1800" dirty="0">
                <a:solidFill>
                  <a:srgbClr val="000000"/>
                </a:solidFill>
                <a:latin typeface="Calibri"/>
                <a:ea typeface="Lucida Grande"/>
                <a:cs typeface="Lucida Grande"/>
              </a:rPr>
              <a:t>can you tell him how to do it, because he doesn't know how?]</a:t>
            </a:r>
            <a:r>
              <a:rPr lang="en-US" sz="1800" i="1" dirty="0">
                <a:solidFill>
                  <a:srgbClr val="000000"/>
                </a:solidFill>
                <a:latin typeface="Calibri"/>
                <a:ea typeface="Lucida Grande"/>
                <a:cs typeface="Lucida Grande"/>
              </a:rPr>
              <a:t> </a:t>
            </a:r>
            <a:endParaRPr lang="en-US" sz="1800" i="1"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Slow.</a:t>
            </a:r>
          </a:p>
          <a:p>
            <a:pPr eaLnBrk="1" hangingPunct="1">
              <a:defRPr/>
            </a:pPr>
            <a:endParaRPr lang="en-US" altLang="en-US" sz="1800" i="1" dirty="0">
              <a:solidFill>
                <a:prstClr val="black"/>
              </a:solidFill>
              <a:latin typeface="Calibri"/>
            </a:endParaRPr>
          </a:p>
          <a:p>
            <a:pPr eaLnBrk="1" hangingPunct="1">
              <a:buFont typeface="Arial" pitchFamily="34" charset="0"/>
              <a:buChar char="•"/>
              <a:defRPr/>
            </a:pPr>
            <a:r>
              <a:rPr lang="en-US" altLang="en-US" sz="1800" dirty="0" smtClean="0">
                <a:solidFill>
                  <a:prstClr val="black"/>
                </a:solidFill>
                <a:latin typeface="Calibri" pitchFamily="34" charset="0"/>
              </a:rPr>
              <a:t>Use of </a:t>
            </a:r>
            <a:r>
              <a:rPr lang="en-US" altLang="en-US" sz="1800" b="1" dirty="0" smtClean="0">
                <a:solidFill>
                  <a:prstClr val="black"/>
                </a:solidFill>
                <a:latin typeface="Calibri" pitchFamily="34" charset="0"/>
              </a:rPr>
              <a:t>simple verbs </a:t>
            </a:r>
            <a:r>
              <a:rPr lang="en-US" altLang="en-US" sz="1800" dirty="0" smtClean="0">
                <a:solidFill>
                  <a:prstClr val="black"/>
                </a:solidFill>
                <a:latin typeface="Calibri" pitchFamily="34" charset="0"/>
              </a:rPr>
              <a:t>in sentence fragments</a:t>
            </a:r>
          </a:p>
          <a:p>
            <a:pPr eaLnBrk="1" hangingPunct="1">
              <a:buFont typeface="Arial" pitchFamily="34" charset="0"/>
              <a:buChar char="•"/>
              <a:defRPr/>
            </a:pPr>
            <a:r>
              <a:rPr lang="en-US" altLang="en-US" sz="1800" dirty="0" smtClean="0">
                <a:solidFill>
                  <a:prstClr val="black"/>
                </a:solidFill>
                <a:latin typeface="Calibri" pitchFamily="34" charset="0"/>
              </a:rPr>
              <a:t>Errors in verb usage (</a:t>
            </a:r>
            <a:r>
              <a:rPr lang="en-US" altLang="en-US" sz="1800" i="1" dirty="0" smtClean="0">
                <a:solidFill>
                  <a:prstClr val="black"/>
                </a:solidFill>
                <a:latin typeface="Calibri" pitchFamily="34" charset="0"/>
              </a:rPr>
              <a:t>do</a:t>
            </a:r>
            <a:r>
              <a:rPr lang="en-US" altLang="en-US" sz="1800" dirty="0" smtClean="0">
                <a:solidFill>
                  <a:prstClr val="black"/>
                </a:solidFill>
                <a:latin typeface="Calibri" pitchFamily="34" charset="0"/>
              </a:rPr>
              <a:t>, </a:t>
            </a:r>
            <a:r>
              <a:rPr lang="en-US" altLang="en-US" sz="1800" i="1" dirty="0" smtClean="0">
                <a:solidFill>
                  <a:prstClr val="black"/>
                </a:solidFill>
                <a:latin typeface="Calibri" pitchFamily="34" charset="0"/>
              </a:rPr>
              <a:t>go</a:t>
            </a:r>
            <a:r>
              <a:rPr lang="en-US" altLang="en-US" sz="1800" dirty="0" smtClean="0">
                <a:solidFill>
                  <a:prstClr val="black"/>
                </a:solidFill>
                <a:latin typeface="Calibri" pitchFamily="34" charset="0"/>
              </a:rPr>
              <a:t>)</a:t>
            </a:r>
            <a:endParaRPr lang="en-US" altLang="en-US" sz="1800" dirty="0">
              <a:solidFill>
                <a:prstClr val="black"/>
              </a:solidFill>
              <a:latin typeface="Calibri" pitchFamily="34" charset="0"/>
            </a:endParaRPr>
          </a:p>
          <a:p>
            <a:pPr eaLnBrk="1" hangingPunct="1">
              <a:defRPr/>
            </a:pPr>
            <a:endParaRPr lang="en-US" altLang="en-US" sz="1800" dirty="0">
              <a:solidFill>
                <a:prstClr val="black"/>
              </a:solidFill>
              <a:latin typeface="Calibri" pitchFamily="34" charset="0"/>
              <a:cs typeface="Arial" pitchFamily="34" charset="0"/>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of Verb Forms</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6741609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66048" y="1035629"/>
            <a:ext cx="5948184" cy="3672895"/>
          </a:xfrm>
          <a:prstGeom prst="wedgeRoundRectCallout">
            <a:avLst>
              <a:gd name="adj1" fmla="val -3992"/>
              <a:gd name="adj2" fmla="val 679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mj-lt"/>
              </a:rPr>
              <a:t>Developing Verb Sophistication (EL)</a:t>
            </a:r>
            <a:r>
              <a:rPr lang="en-US" altLang="en-US" sz="1600" dirty="0">
                <a:solidFill>
                  <a:prstClr val="black"/>
                </a:solidFill>
                <a:latin typeface="+mj-lt"/>
              </a:rPr>
              <a:t>:</a:t>
            </a:r>
          </a:p>
          <a:p>
            <a:pPr eaLnBrk="1" hangingPunct="1">
              <a:defRPr/>
            </a:pPr>
            <a:endParaRPr lang="en-US" altLang="en-US" sz="1600" dirty="0">
              <a:solidFill>
                <a:prstClr val="black"/>
              </a:solidFill>
              <a:latin typeface="+mj-lt"/>
            </a:endParaRPr>
          </a:p>
          <a:p>
            <a:pPr eaLnBrk="1" hangingPunct="1">
              <a:defRPr/>
            </a:pPr>
            <a:r>
              <a:rPr lang="en-US" sz="1600" i="1" dirty="0">
                <a:solidFill>
                  <a:prstClr val="black"/>
                </a:solidFill>
                <a:latin typeface="+mj-lt"/>
              </a:rPr>
              <a:t>You </a:t>
            </a:r>
            <a:r>
              <a:rPr lang="en-US" sz="1600" b="1" i="1" u="sng" dirty="0">
                <a:solidFill>
                  <a:prstClr val="black"/>
                </a:solidFill>
                <a:latin typeface="+mj-lt"/>
              </a:rPr>
              <a:t>should</a:t>
            </a:r>
            <a:r>
              <a:rPr lang="en-US" sz="1600" i="1" dirty="0">
                <a:solidFill>
                  <a:prstClr val="black"/>
                </a:solidFill>
                <a:latin typeface="+mj-lt"/>
              </a:rPr>
              <a:t> use it like this because it's an easier way. Or you </a:t>
            </a:r>
            <a:r>
              <a:rPr lang="en-US" sz="1600" b="1" i="1" u="sng" dirty="0">
                <a:solidFill>
                  <a:prstClr val="black"/>
                </a:solidFill>
                <a:latin typeface="+mj-lt"/>
              </a:rPr>
              <a:t>can</a:t>
            </a:r>
            <a:r>
              <a:rPr lang="en-US" sz="1600" b="1" i="1" dirty="0">
                <a:solidFill>
                  <a:prstClr val="black"/>
                </a:solidFill>
                <a:latin typeface="+mj-lt"/>
              </a:rPr>
              <a:t> </a:t>
            </a:r>
            <a:r>
              <a:rPr lang="en-US" sz="1600" i="1" dirty="0">
                <a:solidFill>
                  <a:prstClr val="black"/>
                </a:solidFill>
                <a:latin typeface="+mj-lt"/>
              </a:rPr>
              <a:t>separate them. And skip count by tens because if you put it in random numbers, you have to count them to see what number you'll get. And you </a:t>
            </a:r>
            <a:r>
              <a:rPr lang="en-US" sz="1600" b="1" i="1" u="sng" dirty="0">
                <a:solidFill>
                  <a:prstClr val="black"/>
                </a:solidFill>
                <a:latin typeface="+mj-lt"/>
              </a:rPr>
              <a:t>should</a:t>
            </a:r>
            <a:r>
              <a:rPr lang="en-US" sz="1600" i="1" dirty="0">
                <a:solidFill>
                  <a:prstClr val="black"/>
                </a:solidFill>
                <a:latin typeface="+mj-lt"/>
              </a:rPr>
              <a:t> pair it in tens for you </a:t>
            </a:r>
            <a:r>
              <a:rPr lang="en-US" sz="1600" b="1" i="1" u="sng" dirty="0">
                <a:solidFill>
                  <a:prstClr val="black"/>
                </a:solidFill>
                <a:latin typeface="+mj-lt"/>
              </a:rPr>
              <a:t>can</a:t>
            </a:r>
            <a:r>
              <a:rPr lang="en-US" sz="1600" i="1" dirty="0">
                <a:solidFill>
                  <a:prstClr val="black"/>
                </a:solidFill>
                <a:latin typeface="+mj-lt"/>
              </a:rPr>
              <a:t> get your answer. It helps you because if you put them in random numbers, you </a:t>
            </a:r>
            <a:r>
              <a:rPr lang="en-US" sz="1600" b="1" i="1" u="sng" dirty="0">
                <a:solidFill>
                  <a:prstClr val="black"/>
                </a:solidFill>
                <a:latin typeface="+mj-lt"/>
              </a:rPr>
              <a:t>would</a:t>
            </a:r>
            <a:r>
              <a:rPr lang="en-US" sz="1600" i="1" dirty="0">
                <a:solidFill>
                  <a:prstClr val="black"/>
                </a:solidFill>
                <a:latin typeface="+mj-lt"/>
              </a:rPr>
              <a:t> not know what number you'll get. And the pairs of tens that you </a:t>
            </a:r>
            <a:r>
              <a:rPr lang="en-US" sz="1600" b="1" i="1" u="sng" dirty="0">
                <a:solidFill>
                  <a:prstClr val="black"/>
                </a:solidFill>
                <a:latin typeface="+mj-lt"/>
              </a:rPr>
              <a:t>could</a:t>
            </a:r>
            <a:r>
              <a:rPr lang="en-US" sz="1600" i="1" dirty="0">
                <a:solidFill>
                  <a:prstClr val="black"/>
                </a:solidFill>
                <a:latin typeface="+mj-lt"/>
              </a:rPr>
              <a:t> use will help you more than put them in random </a:t>
            </a:r>
            <a:r>
              <a:rPr lang="en-US" sz="1600" i="1" dirty="0" smtClean="0">
                <a:solidFill>
                  <a:prstClr val="black"/>
                </a:solidFill>
                <a:latin typeface="+mj-lt"/>
              </a:rPr>
              <a:t>numbers.</a:t>
            </a:r>
          </a:p>
          <a:p>
            <a:pPr eaLnBrk="1" hangingPunct="1">
              <a:defRPr/>
            </a:pPr>
            <a:r>
              <a:rPr lang="en-US" sz="1600" dirty="0" smtClean="0">
                <a:solidFill>
                  <a:prstClr val="black"/>
                </a:solidFill>
                <a:latin typeface="+mj-lt"/>
              </a:rPr>
              <a:t> </a:t>
            </a:r>
            <a:endParaRPr lang="en-US" altLang="en-US" sz="1600" i="1" dirty="0">
              <a:solidFill>
                <a:srgbClr val="FFFFFF"/>
              </a:solidFill>
              <a:latin typeface="+mj-lt"/>
            </a:endParaRPr>
          </a:p>
          <a:p>
            <a:pPr eaLnBrk="1" hangingPunct="1">
              <a:buFont typeface="Arial" pitchFamily="34" charset="0"/>
              <a:buChar char="•"/>
              <a:defRPr/>
            </a:pPr>
            <a:r>
              <a:rPr lang="en-US" altLang="en-US" sz="1600" dirty="0">
                <a:solidFill>
                  <a:prstClr val="black"/>
                </a:solidFill>
                <a:latin typeface="+mj-lt"/>
              </a:rPr>
              <a:t> </a:t>
            </a:r>
            <a:r>
              <a:rPr lang="en-US" altLang="en-US" sz="1600" dirty="0" smtClean="0">
                <a:solidFill>
                  <a:prstClr val="black"/>
                </a:solidFill>
                <a:latin typeface="+mj-lt"/>
              </a:rPr>
              <a:t>Repetitive use of </a:t>
            </a:r>
            <a:r>
              <a:rPr lang="en-US" altLang="en-US" sz="1600" b="1" u="sng" dirty="0" smtClean="0">
                <a:solidFill>
                  <a:prstClr val="black"/>
                </a:solidFill>
                <a:latin typeface="+mj-lt"/>
              </a:rPr>
              <a:t>modals</a:t>
            </a:r>
            <a:r>
              <a:rPr lang="en-US" altLang="en-US" sz="1600" dirty="0" smtClean="0">
                <a:solidFill>
                  <a:prstClr val="black"/>
                </a:solidFill>
                <a:latin typeface="+mj-lt"/>
              </a:rPr>
              <a:t> in addition to simple verbs (present tense, future tense), infinitives, and negation</a:t>
            </a:r>
          </a:p>
          <a:p>
            <a:pPr eaLnBrk="1" hangingPunct="1">
              <a:buFont typeface="Arial" pitchFamily="34" charset="0"/>
              <a:buChar char="•"/>
              <a:defRPr/>
            </a:pPr>
            <a:r>
              <a:rPr lang="en-US" altLang="en-US" sz="1600" dirty="0" smtClean="0">
                <a:solidFill>
                  <a:prstClr val="black"/>
                </a:solidFill>
                <a:latin typeface="+mj-lt"/>
              </a:rPr>
              <a:t>Some inaccurate verb use (</a:t>
            </a:r>
            <a:r>
              <a:rPr lang="en-US" altLang="en-US" sz="1600" i="1" dirty="0" smtClean="0">
                <a:solidFill>
                  <a:prstClr val="black"/>
                </a:solidFill>
                <a:latin typeface="+mj-lt"/>
              </a:rPr>
              <a:t>more than </a:t>
            </a:r>
            <a:r>
              <a:rPr lang="en-US" altLang="en-US" sz="1600" b="1" i="1" dirty="0" smtClean="0">
                <a:solidFill>
                  <a:prstClr val="black"/>
                </a:solidFill>
                <a:latin typeface="+mj-lt"/>
              </a:rPr>
              <a:t>put </a:t>
            </a:r>
            <a:r>
              <a:rPr lang="en-US" altLang="en-US" sz="1600" i="1" dirty="0" smtClean="0">
                <a:solidFill>
                  <a:prstClr val="black"/>
                </a:solidFill>
                <a:latin typeface="+mj-lt"/>
              </a:rPr>
              <a:t>them</a:t>
            </a:r>
            <a:r>
              <a:rPr lang="en-US" altLang="en-US" sz="1600" dirty="0" smtClean="0">
                <a:solidFill>
                  <a:prstClr val="black"/>
                </a:solidFill>
                <a:latin typeface="+mj-lt"/>
              </a:rPr>
              <a:t>)</a:t>
            </a:r>
            <a:endParaRPr lang="en-US" altLang="en-US" sz="1600" dirty="0">
              <a:solidFill>
                <a:prstClr val="black"/>
              </a:solidFill>
              <a:latin typeface="+mj-lt"/>
            </a:endParaRPr>
          </a:p>
        </p:txBody>
      </p:sp>
      <p:sp>
        <p:nvSpPr>
          <p:cNvPr id="15" name="Rectangle 3"/>
          <p:cNvSpPr>
            <a:spLocks noChangeArrowheads="1"/>
          </p:cNvSpPr>
          <p:nvPr/>
        </p:nvSpPr>
        <p:spPr bwMode="auto">
          <a:xfrm>
            <a:off x="868680" y="2569464"/>
            <a:ext cx="7589524"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a:solidFill>
                  <a:srgbClr val="EEECE1">
                    <a:lumMod val="25000"/>
                  </a:srgbClr>
                </a:solidFill>
                <a:ea typeface="ＭＳ Ｐゴシック" charset="-128"/>
              </a:rPr>
              <a:t>Developing </a:t>
            </a:r>
            <a:r>
              <a:rPr lang="en-US" altLang="en-US" dirty="0">
                <a:solidFill>
                  <a:srgbClr val="EEECE1">
                    <a:lumMod val="25000"/>
                  </a:srgbClr>
                </a:solidFill>
                <a:ea typeface="ＭＳ Ｐゴシック" charset="-128"/>
              </a:rPr>
              <a:t>     Controlled</a:t>
            </a:r>
          </a:p>
        </p:txBody>
      </p:sp>
      <p:sp>
        <p:nvSpPr>
          <p:cNvPr id="16" name="Rounded Rectangular Callout 15"/>
          <p:cNvSpPr>
            <a:spLocks noChangeArrowheads="1"/>
          </p:cNvSpPr>
          <p:nvPr/>
        </p:nvSpPr>
        <p:spPr bwMode="auto">
          <a:xfrm>
            <a:off x="2766049" y="1035629"/>
            <a:ext cx="5762490" cy="3885066"/>
          </a:xfrm>
          <a:prstGeom prst="wedgeRoundRectCallout">
            <a:avLst>
              <a:gd name="adj1" fmla="val -7434"/>
              <a:gd name="adj2" fmla="val 6173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Verb Sophistication (EO/P</a:t>
            </a:r>
            <a:r>
              <a:rPr lang="en-US" altLang="en-US" sz="1800" u="sng" dirty="0" smtClean="0">
                <a:solidFill>
                  <a:prstClr val="black"/>
                </a:solidFill>
                <a:latin typeface="Calibri" pitchFamily="34" charset="0"/>
              </a:rPr>
              <a:t>)</a:t>
            </a:r>
            <a:r>
              <a:rPr lang="en-US" altLang="en-US" sz="1800" dirty="0" smtClean="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You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take the cubes and put them into stacks of ten. And then make as many stacks of ten as you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And then you </a:t>
            </a:r>
            <a:r>
              <a:rPr lang="en-US" sz="1600" b="1" i="1" u="sng" dirty="0">
                <a:solidFill>
                  <a:srgbClr val="000000"/>
                </a:solidFill>
                <a:latin typeface="Calibri"/>
                <a:ea typeface="Lucida Grande"/>
                <a:cs typeface="Lucida Grande"/>
              </a:rPr>
              <a:t>can</a:t>
            </a:r>
            <a:r>
              <a:rPr lang="en-US" sz="1600" i="1" dirty="0">
                <a:solidFill>
                  <a:srgbClr val="000000"/>
                </a:solidFill>
                <a:latin typeface="Calibri"/>
                <a:ea typeface="Lucida Grande"/>
                <a:cs typeface="Lucida Grande"/>
              </a:rPr>
              <a:t> line them up and then count them. And there were ten stacks, which is a hundred. And it helped me this way because if I'm counting them one by one, I </a:t>
            </a:r>
            <a:r>
              <a:rPr lang="en-US" sz="1600" b="1" i="1" u="sng" dirty="0">
                <a:solidFill>
                  <a:srgbClr val="000000"/>
                </a:solidFill>
                <a:latin typeface="Calibri"/>
                <a:ea typeface="Lucida Grande"/>
                <a:cs typeface="Lucida Grande"/>
              </a:rPr>
              <a:t>might</a:t>
            </a:r>
            <a:r>
              <a:rPr lang="en-US" sz="1600" i="1" dirty="0">
                <a:solidFill>
                  <a:srgbClr val="000000"/>
                </a:solidFill>
                <a:latin typeface="Calibri"/>
                <a:ea typeface="Lucida Grande"/>
                <a:cs typeface="Lucida Grande"/>
              </a:rPr>
              <a:t> miss which one I'm on and then have to start all over. And that </a:t>
            </a:r>
            <a:r>
              <a:rPr lang="en-US" sz="1600" b="1" i="1" u="sng" dirty="0">
                <a:solidFill>
                  <a:srgbClr val="000000"/>
                </a:solidFill>
                <a:latin typeface="Calibri"/>
                <a:ea typeface="Lucida Grande"/>
                <a:cs typeface="Lucida Grande"/>
              </a:rPr>
              <a:t>would</a:t>
            </a:r>
            <a:r>
              <a:rPr lang="en-US" sz="1600" i="1" dirty="0">
                <a:solidFill>
                  <a:srgbClr val="000000"/>
                </a:solidFill>
                <a:latin typeface="Calibri"/>
                <a:ea typeface="Lucida Grande"/>
                <a:cs typeface="Lucida Grande"/>
              </a:rPr>
              <a:t> take a long time, and it </a:t>
            </a:r>
            <a:r>
              <a:rPr lang="en-US" sz="1600" b="1" i="1" u="sng" dirty="0">
                <a:solidFill>
                  <a:srgbClr val="000000"/>
                </a:solidFill>
                <a:latin typeface="Calibri"/>
                <a:ea typeface="Lucida Grande"/>
                <a:cs typeface="Lucida Grande"/>
              </a:rPr>
              <a:t>would</a:t>
            </a:r>
            <a:r>
              <a:rPr lang="en-US" sz="1600" i="1" dirty="0">
                <a:solidFill>
                  <a:srgbClr val="000000"/>
                </a:solidFill>
                <a:latin typeface="Calibri"/>
                <a:ea typeface="Lucida Grande"/>
                <a:cs typeface="Lucida Grande"/>
              </a:rPr>
              <a:t> also take a lot longer than this </a:t>
            </a:r>
            <a:r>
              <a:rPr lang="en-US" sz="1600" b="1" i="1" u="sng" dirty="0">
                <a:solidFill>
                  <a:srgbClr val="000000"/>
                </a:solidFill>
                <a:latin typeface="Calibri"/>
                <a:ea typeface="Lucida Grande"/>
                <a:cs typeface="Lucida Grande"/>
              </a:rPr>
              <a:t>would</a:t>
            </a:r>
            <a:r>
              <a:rPr lang="en-US" sz="1600" i="1" dirty="0">
                <a:solidFill>
                  <a:srgbClr val="000000"/>
                </a:solidFill>
                <a:latin typeface="Calibri"/>
                <a:ea typeface="Lucida Grande"/>
                <a:cs typeface="Lucida Grande"/>
              </a:rPr>
              <a:t>. And this is an easier </a:t>
            </a:r>
            <a:r>
              <a:rPr lang="en-US" sz="1600" i="1" dirty="0" smtClean="0">
                <a:solidFill>
                  <a:srgbClr val="000000"/>
                </a:solidFill>
                <a:latin typeface="Calibri"/>
                <a:ea typeface="Lucida Grande"/>
                <a:cs typeface="Lucida Grande"/>
              </a:rPr>
              <a:t>way.</a:t>
            </a:r>
            <a:endParaRPr lang="en-US" altLang="en-US" sz="1800" i="1" dirty="0">
              <a:solidFill>
                <a:srgbClr val="FFFFFF"/>
              </a:solidFill>
            </a:endParaRPr>
          </a:p>
          <a:p>
            <a:pPr eaLnBrk="1" hangingPunct="1">
              <a:defRPr/>
            </a:pPr>
            <a:endParaRPr lang="en-US" altLang="en-US" sz="1600" dirty="0" smtClean="0">
              <a:solidFill>
                <a:prstClr val="black"/>
              </a:solidFill>
              <a:latin typeface="Calibri" pitchFamily="34" charset="0"/>
            </a:endParaRPr>
          </a:p>
          <a:p>
            <a:pPr eaLnBrk="1" hangingPunct="1">
              <a:buFont typeface="Arial" pitchFamily="34" charset="0"/>
              <a:buChar char="•"/>
              <a:defRPr/>
            </a:pPr>
            <a:r>
              <a:rPr lang="en-US" altLang="en-US" sz="1600" dirty="0" smtClean="0">
                <a:solidFill>
                  <a:prstClr val="black"/>
                </a:solidFill>
                <a:latin typeface="Calibri" pitchFamily="34" charset="0"/>
              </a:rPr>
              <a:t>Repetitive use of </a:t>
            </a:r>
            <a:r>
              <a:rPr lang="en-US" altLang="en-US" sz="1600" b="1" u="sng" dirty="0" smtClean="0">
                <a:solidFill>
                  <a:prstClr val="black"/>
                </a:solidFill>
                <a:latin typeface="Calibri" pitchFamily="34" charset="0"/>
              </a:rPr>
              <a:t>modals</a:t>
            </a:r>
            <a:r>
              <a:rPr lang="en-US" altLang="en-US" sz="1600" dirty="0" smtClean="0">
                <a:solidFill>
                  <a:prstClr val="black"/>
                </a:solidFill>
                <a:latin typeface="Calibri" pitchFamily="34" charset="0"/>
              </a:rPr>
              <a:t> in addition to simple verb types (simple present, simple past, present progressive) and infinitives</a:t>
            </a:r>
          </a:p>
          <a:p>
            <a:pPr eaLnBrk="1" hangingPunct="1">
              <a:buFont typeface="Arial" pitchFamily="34" charset="0"/>
              <a:buChar char="•"/>
              <a:defRPr/>
            </a:pPr>
            <a:endParaRPr lang="en-US" altLang="en-US" sz="1600" dirty="0">
              <a:solidFill>
                <a:prstClr val="black"/>
              </a:solidFill>
              <a:latin typeface="Calibri" pitchFamily="34"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4635597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51992" y="1219200"/>
            <a:ext cx="5658229" cy="3603860"/>
          </a:xfrm>
          <a:prstGeom prst="wedgeRoundRectCallout">
            <a:avLst>
              <a:gd name="adj1" fmla="val 22746"/>
              <a:gd name="adj2" fmla="val 6472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Controlled </a:t>
            </a:r>
            <a:r>
              <a:rPr lang="en-US" altLang="en-US" sz="1800" u="sng" dirty="0" smtClean="0">
                <a:solidFill>
                  <a:prstClr val="black"/>
                </a:solidFill>
                <a:latin typeface="Calibri" pitchFamily="34" charset="0"/>
              </a:rPr>
              <a:t>Vocabulary </a:t>
            </a:r>
            <a:r>
              <a:rPr lang="en-US" altLang="en-US" sz="1800" u="sng" dirty="0">
                <a:solidFill>
                  <a:prstClr val="black"/>
                </a:solidFill>
                <a:latin typeface="Calibri" pitchFamily="34" charset="0"/>
              </a:rPr>
              <a:t>Sophistication (EL</a:t>
            </a:r>
            <a:r>
              <a:rPr lang="en-US" altLang="en-US" sz="1800" u="sng" dirty="0" smtClean="0">
                <a:solidFill>
                  <a:prstClr val="black"/>
                </a:solidFill>
                <a:latin typeface="Calibri" pitchFamily="34" charset="0"/>
              </a:rPr>
              <a:t>):</a:t>
            </a:r>
          </a:p>
          <a:p>
            <a:pPr eaLnBrk="1" hangingPunct="1">
              <a:defRPr/>
            </a:pPr>
            <a:endParaRPr lang="en-US" altLang="en-US" sz="1800" u="sng" dirty="0">
              <a:solidFill>
                <a:prstClr val="black"/>
              </a:solidFill>
              <a:latin typeface="Calibri" pitchFamily="34" charset="0"/>
            </a:endParaRPr>
          </a:p>
          <a:p>
            <a:pPr eaLnBrk="1" hangingPunct="1">
              <a:defRPr/>
            </a:pPr>
            <a:r>
              <a:rPr lang="en-US" sz="1600" i="1" dirty="0">
                <a:latin typeface="+mj-lt"/>
              </a:rPr>
              <a:t>She </a:t>
            </a:r>
            <a:r>
              <a:rPr lang="en-US" sz="1600" b="1" i="1" u="sng" dirty="0">
                <a:latin typeface="+mj-lt"/>
              </a:rPr>
              <a:t>should</a:t>
            </a:r>
            <a:r>
              <a:rPr lang="en-US" sz="1600" i="1" dirty="0">
                <a:latin typeface="+mj-lt"/>
              </a:rPr>
              <a:t> clean her teeth by </a:t>
            </a:r>
            <a:r>
              <a:rPr lang="en-US" sz="1600" b="1" i="1" u="sng" dirty="0">
                <a:latin typeface="+mj-lt"/>
              </a:rPr>
              <a:t>getting</a:t>
            </a:r>
            <a:r>
              <a:rPr lang="en-US" sz="1600" i="1" dirty="0">
                <a:latin typeface="+mj-lt"/>
              </a:rPr>
              <a:t> the toothbrush and </a:t>
            </a:r>
            <a:r>
              <a:rPr lang="en-US" sz="1600" b="1" i="1" u="sng" dirty="0">
                <a:latin typeface="+mj-lt"/>
              </a:rPr>
              <a:t>putting</a:t>
            </a:r>
            <a:r>
              <a:rPr lang="en-US" sz="1600" i="1" dirty="0">
                <a:latin typeface="+mj-lt"/>
              </a:rPr>
              <a:t> some toothpaste. And add a little bit of water, and do it in circles and everywhere, and also the top </a:t>
            </a:r>
            <a:r>
              <a:rPr lang="en-US" sz="1600" i="1" dirty="0" smtClean="0">
                <a:latin typeface="+mj-lt"/>
              </a:rPr>
              <a:t>because </a:t>
            </a:r>
            <a:r>
              <a:rPr lang="en-US" sz="1600" i="1" dirty="0">
                <a:latin typeface="+mj-lt"/>
              </a:rPr>
              <a:t>you don't want food on the top. Then when you're </a:t>
            </a:r>
            <a:r>
              <a:rPr lang="en-US" sz="1600" b="1" i="1" u="sng" dirty="0">
                <a:latin typeface="+mj-lt"/>
              </a:rPr>
              <a:t>done</a:t>
            </a:r>
            <a:r>
              <a:rPr lang="en-US" sz="1600" i="1" dirty="0">
                <a:latin typeface="+mj-lt"/>
              </a:rPr>
              <a:t> </a:t>
            </a:r>
            <a:r>
              <a:rPr lang="en-US" sz="1600" b="1" i="1" u="sng" dirty="0">
                <a:latin typeface="+mj-lt"/>
              </a:rPr>
              <a:t>cleaning</a:t>
            </a:r>
            <a:r>
              <a:rPr lang="en-US" sz="1600" i="1" dirty="0">
                <a:latin typeface="+mj-lt"/>
              </a:rPr>
              <a:t> your teeth, just put water in your mouth and do bubbles. Then spit it out into the sink. You </a:t>
            </a:r>
            <a:r>
              <a:rPr lang="en-US" sz="1600" b="1" i="1" u="sng" dirty="0">
                <a:latin typeface="+mj-lt"/>
              </a:rPr>
              <a:t>should</a:t>
            </a:r>
            <a:r>
              <a:rPr lang="en-US" sz="1600" i="1" dirty="0">
                <a:latin typeface="+mj-lt"/>
              </a:rPr>
              <a:t> clean your teeth because it protects your teeth and it helps it keep it white and your mouth not smelly. </a:t>
            </a:r>
            <a:endParaRPr lang="en-US" altLang="en-US" sz="1600" i="1" u="sng" dirty="0" smtClean="0">
              <a:solidFill>
                <a:prstClr val="black"/>
              </a:solidFill>
              <a:latin typeface="+mj-lt"/>
            </a:endParaRPr>
          </a:p>
          <a:p>
            <a:pPr eaLnBrk="1" hangingPunct="1">
              <a:defRPr/>
            </a:pPr>
            <a:endParaRPr lang="en-US" altLang="en-US" sz="1500" i="1" dirty="0">
              <a:solidFill>
                <a:prstClr val="black"/>
              </a:solidFill>
              <a:latin typeface="Calibri"/>
            </a:endParaRPr>
          </a:p>
          <a:p>
            <a:pPr eaLnBrk="1" hangingPunct="1">
              <a:buFont typeface="Arial" pitchFamily="34" charset="0"/>
              <a:buChar char="•"/>
              <a:defRPr/>
            </a:pPr>
            <a:r>
              <a:rPr lang="en-US" sz="1500" dirty="0">
                <a:solidFill>
                  <a:prstClr val="black"/>
                </a:solidFill>
                <a:latin typeface="Calibri" pitchFamily="34" charset="0"/>
              </a:rPr>
              <a:t> </a:t>
            </a:r>
            <a:r>
              <a:rPr lang="en-US" sz="1500" dirty="0" smtClean="0">
                <a:solidFill>
                  <a:prstClr val="black"/>
                </a:solidFill>
                <a:latin typeface="Calibri" pitchFamily="34" charset="0"/>
              </a:rPr>
              <a:t>Use of </a:t>
            </a:r>
            <a:r>
              <a:rPr lang="en-US" sz="1500" b="1" u="sng" dirty="0" smtClean="0">
                <a:solidFill>
                  <a:prstClr val="black"/>
                </a:solidFill>
                <a:latin typeface="Calibri" pitchFamily="34" charset="0"/>
              </a:rPr>
              <a:t>modals</a:t>
            </a:r>
            <a:r>
              <a:rPr lang="en-US" sz="1500" b="1" dirty="0" smtClean="0">
                <a:solidFill>
                  <a:prstClr val="black"/>
                </a:solidFill>
                <a:latin typeface="Calibri" pitchFamily="34" charset="0"/>
              </a:rPr>
              <a:t>, </a:t>
            </a:r>
            <a:r>
              <a:rPr lang="en-US" sz="1500" b="1" u="sng" dirty="0" smtClean="0">
                <a:solidFill>
                  <a:prstClr val="black"/>
                </a:solidFill>
                <a:latin typeface="Calibri" pitchFamily="34" charset="0"/>
              </a:rPr>
              <a:t>gerunds</a:t>
            </a:r>
            <a:r>
              <a:rPr lang="en-US" sz="1500" b="1" dirty="0" smtClean="0">
                <a:solidFill>
                  <a:prstClr val="black"/>
                </a:solidFill>
                <a:latin typeface="Calibri" pitchFamily="34" charset="0"/>
              </a:rPr>
              <a:t>, </a:t>
            </a:r>
            <a:r>
              <a:rPr lang="en-US" sz="1500" dirty="0" smtClean="0">
                <a:solidFill>
                  <a:prstClr val="black"/>
                </a:solidFill>
                <a:latin typeface="Calibri" pitchFamily="34" charset="0"/>
              </a:rPr>
              <a:t>and </a:t>
            </a:r>
            <a:r>
              <a:rPr lang="en-US" sz="1500" b="1" u="sng" dirty="0" smtClean="0">
                <a:solidFill>
                  <a:prstClr val="black"/>
                </a:solidFill>
                <a:latin typeface="Calibri" pitchFamily="34" charset="0"/>
              </a:rPr>
              <a:t>participle</a:t>
            </a:r>
            <a:r>
              <a:rPr lang="en-US" sz="1500" dirty="0" smtClean="0">
                <a:solidFill>
                  <a:prstClr val="black"/>
                </a:solidFill>
                <a:latin typeface="Calibri" pitchFamily="34" charset="0"/>
              </a:rPr>
              <a:t> in addition to simple verbs and negation</a:t>
            </a:r>
            <a:endParaRPr lang="en-US" sz="1500" i="1" dirty="0">
              <a:solidFill>
                <a:prstClr val="black"/>
              </a:solidFill>
            </a:endParaRPr>
          </a:p>
        </p:txBody>
      </p:sp>
      <p:sp>
        <p:nvSpPr>
          <p:cNvPr id="15" name="Rectangle 3"/>
          <p:cNvSpPr>
            <a:spLocks noChangeArrowheads="1"/>
          </p:cNvSpPr>
          <p:nvPr/>
        </p:nvSpPr>
        <p:spPr bwMode="auto">
          <a:xfrm>
            <a:off x="868680" y="2569464"/>
            <a:ext cx="7643455"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Controlled</a:t>
            </a:r>
          </a:p>
        </p:txBody>
      </p:sp>
      <p:sp>
        <p:nvSpPr>
          <p:cNvPr id="13" name="Rounded Rectangular Callout 12"/>
          <p:cNvSpPr>
            <a:spLocks noChangeArrowheads="1"/>
          </p:cNvSpPr>
          <p:nvPr/>
        </p:nvSpPr>
        <p:spPr bwMode="auto">
          <a:xfrm>
            <a:off x="2751992" y="1506175"/>
            <a:ext cx="5658229" cy="3045188"/>
          </a:xfrm>
          <a:prstGeom prst="wedgeRoundRectCallout">
            <a:avLst>
              <a:gd name="adj1" fmla="val 20607"/>
              <a:gd name="adj2" fmla="val 7670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j-lt"/>
              </a:rPr>
              <a:t>Controlled </a:t>
            </a:r>
            <a:r>
              <a:rPr lang="en-US" altLang="en-US" sz="1800" u="sng" dirty="0">
                <a:solidFill>
                  <a:prstClr val="black"/>
                </a:solidFill>
                <a:latin typeface="+mj-lt"/>
              </a:rPr>
              <a:t>Verb Sophistication </a:t>
            </a:r>
            <a:r>
              <a:rPr lang="en-US" altLang="en-US" sz="1800" u="sng" dirty="0" smtClean="0">
                <a:solidFill>
                  <a:prstClr val="black"/>
                </a:solidFill>
                <a:latin typeface="+mj-lt"/>
              </a:rPr>
              <a:t>(</a:t>
            </a:r>
            <a:r>
              <a:rPr lang="en-US" altLang="en-US" sz="1800" u="sng" dirty="0">
                <a:solidFill>
                  <a:prstClr val="black"/>
                </a:solidFill>
                <a:latin typeface="+mj-lt"/>
              </a:rPr>
              <a:t>EO/P):</a:t>
            </a:r>
          </a:p>
          <a:p>
            <a:pPr eaLnBrk="1" hangingPunct="1">
              <a:defRPr/>
            </a:pPr>
            <a:endParaRPr lang="en-US" altLang="en-US" sz="1600" u="sng" dirty="0">
              <a:solidFill>
                <a:prstClr val="black"/>
              </a:solidFill>
              <a:latin typeface="+mj-lt"/>
            </a:endParaRPr>
          </a:p>
          <a:p>
            <a:pPr eaLnBrk="1" hangingPunct="1">
              <a:defRPr/>
            </a:pPr>
            <a:r>
              <a:rPr lang="en-US" sz="1600" i="1" dirty="0">
                <a:latin typeface="+mj-lt"/>
              </a:rPr>
              <a:t>You group them into ten by either </a:t>
            </a:r>
            <a:r>
              <a:rPr lang="en-US" sz="1600" b="1" i="1" u="sng" dirty="0">
                <a:latin typeface="+mj-lt"/>
              </a:rPr>
              <a:t>putting</a:t>
            </a:r>
            <a:r>
              <a:rPr lang="en-US" sz="1600" i="1" dirty="0">
                <a:latin typeface="+mj-lt"/>
              </a:rPr>
              <a:t> them in just piles or </a:t>
            </a:r>
            <a:r>
              <a:rPr lang="en-US" sz="1600" b="1" i="1" u="sng" dirty="0">
                <a:latin typeface="+mj-lt"/>
              </a:rPr>
              <a:t>connecting</a:t>
            </a:r>
            <a:r>
              <a:rPr lang="en-US" sz="1600" i="1" dirty="0">
                <a:latin typeface="+mj-lt"/>
              </a:rPr>
              <a:t> them. And you </a:t>
            </a:r>
            <a:r>
              <a:rPr lang="en-US" sz="1600" b="1" i="1" u="sng" dirty="0">
                <a:latin typeface="+mj-lt"/>
              </a:rPr>
              <a:t>should</a:t>
            </a:r>
            <a:r>
              <a:rPr lang="en-US" sz="1600" i="1" dirty="0">
                <a:latin typeface="+mj-lt"/>
              </a:rPr>
              <a:t> do it this way because it's probably one of the easiest number, common number, to get to the answer</a:t>
            </a:r>
            <a:r>
              <a:rPr lang="en-US" sz="1600" i="1" dirty="0" smtClean="0">
                <a:latin typeface="+mj-lt"/>
              </a:rPr>
              <a:t>.</a:t>
            </a:r>
          </a:p>
          <a:p>
            <a:pPr eaLnBrk="1" hangingPunct="1">
              <a:defRPr/>
            </a:pPr>
            <a:endParaRPr lang="en-US" altLang="en-US" sz="1600" i="1" dirty="0" smtClean="0">
              <a:solidFill>
                <a:prstClr val="black"/>
              </a:solidFill>
              <a:latin typeface="+mj-lt"/>
            </a:endParaRPr>
          </a:p>
          <a:p>
            <a:pPr eaLnBrk="1" hangingPunct="1">
              <a:buFont typeface="Arial" pitchFamily="34" charset="0"/>
              <a:buChar char="•"/>
              <a:defRPr/>
            </a:pPr>
            <a:r>
              <a:rPr lang="en-US" sz="1600" i="1" dirty="0" smtClean="0">
                <a:solidFill>
                  <a:prstClr val="black"/>
                </a:solidFill>
                <a:latin typeface="+mj-lt"/>
              </a:rPr>
              <a:t> </a:t>
            </a:r>
            <a:r>
              <a:rPr lang="en-US" sz="1600" dirty="0" smtClean="0">
                <a:solidFill>
                  <a:prstClr val="black"/>
                </a:solidFill>
                <a:latin typeface="+mj-lt"/>
              </a:rPr>
              <a:t>Use of </a:t>
            </a:r>
            <a:r>
              <a:rPr lang="en-US" sz="1600" b="1" u="sng" dirty="0" smtClean="0">
                <a:solidFill>
                  <a:prstClr val="black"/>
                </a:solidFill>
                <a:latin typeface="+mj-lt"/>
              </a:rPr>
              <a:t>gerunds</a:t>
            </a:r>
            <a:r>
              <a:rPr lang="en-US" sz="1600" dirty="0" smtClean="0">
                <a:solidFill>
                  <a:prstClr val="black"/>
                </a:solidFill>
                <a:latin typeface="+mj-lt"/>
              </a:rPr>
              <a:t> and </a:t>
            </a:r>
            <a:r>
              <a:rPr lang="en-US" sz="1600" b="1" u="sng" dirty="0" smtClean="0">
                <a:solidFill>
                  <a:prstClr val="black"/>
                </a:solidFill>
                <a:latin typeface="+mj-lt"/>
              </a:rPr>
              <a:t>modal</a:t>
            </a:r>
            <a:r>
              <a:rPr lang="en-US" sz="1600" dirty="0" smtClean="0">
                <a:solidFill>
                  <a:prstClr val="black"/>
                </a:solidFill>
                <a:latin typeface="+mj-lt"/>
              </a:rPr>
              <a:t> in addition to simple verbs and infinitive </a:t>
            </a:r>
            <a:endParaRPr lang="en-US" sz="1600" i="1" dirty="0">
              <a:solidFill>
                <a:prstClr val="black"/>
              </a:solidFill>
              <a:latin typeface="+mj-lt"/>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Verb_5th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14309" y="5900563"/>
            <a:ext cx="374904" cy="374904"/>
          </a:xfrm>
          <a:prstGeom prst="rect">
            <a:avLst/>
          </a:prstGeom>
        </p:spPr>
      </p:pic>
    </p:spTree>
    <p:extLst>
      <p:ext uri="{BB962C8B-B14F-4D97-AF65-F5344CB8AC3E}">
        <p14:creationId xmlns:p14="http://schemas.microsoft.com/office/powerpoint/2010/main" val="13804009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602"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15935" y="1078640"/>
            <a:ext cx="5683829" cy="3623253"/>
          </a:xfrm>
          <a:prstGeom prst="wedgeRoundRectCallout">
            <a:avLst>
              <a:gd name="adj1" fmla="val -29342"/>
              <a:gd name="adj2" fmla="val 6879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dirty="0">
                <a:solidFill>
                  <a:prstClr val="black"/>
                </a:solidFill>
                <a:latin typeface="+mj-lt"/>
              </a:rPr>
              <a:t> </a:t>
            </a:r>
            <a:r>
              <a:rPr lang="en-US" altLang="en-US" sz="1600" u="sng" dirty="0" smtClean="0">
                <a:solidFill>
                  <a:prstClr val="black"/>
                </a:solidFill>
                <a:latin typeface="+mj-lt"/>
              </a:rPr>
              <a:t>Emerging </a:t>
            </a:r>
            <a:r>
              <a:rPr lang="en-US" altLang="en-US" sz="1600" u="sng" dirty="0">
                <a:solidFill>
                  <a:prstClr val="black"/>
                </a:solidFill>
                <a:latin typeface="+mj-lt"/>
              </a:rPr>
              <a:t>Verb Sophistication </a:t>
            </a:r>
            <a:r>
              <a:rPr lang="en-US" altLang="en-US" sz="1600" u="sng" dirty="0" smtClean="0">
                <a:solidFill>
                  <a:prstClr val="black"/>
                </a:solidFill>
                <a:latin typeface="+mj-lt"/>
              </a:rPr>
              <a:t>(</a:t>
            </a:r>
            <a:r>
              <a:rPr lang="en-US" altLang="en-US" sz="1600" u="sng" dirty="0">
                <a:solidFill>
                  <a:prstClr val="black"/>
                </a:solidFill>
                <a:latin typeface="+mj-lt"/>
              </a:rPr>
              <a:t>EL)</a:t>
            </a:r>
            <a:r>
              <a:rPr lang="en-US" altLang="en-US" sz="1600" dirty="0">
                <a:solidFill>
                  <a:prstClr val="black"/>
                </a:solidFill>
                <a:latin typeface="+mj-lt"/>
              </a:rPr>
              <a:t>:</a:t>
            </a:r>
          </a:p>
          <a:p>
            <a:pPr eaLnBrk="1" hangingPunct="1">
              <a:defRPr/>
            </a:pPr>
            <a:endParaRPr lang="en-US" altLang="en-US" sz="1600" dirty="0">
              <a:solidFill>
                <a:prstClr val="black"/>
              </a:solidFill>
              <a:latin typeface="+mj-lt"/>
            </a:endParaRPr>
          </a:p>
          <a:p>
            <a:pPr eaLnBrk="1" hangingPunct="1">
              <a:defRPr/>
            </a:pPr>
            <a:r>
              <a:rPr lang="en-US" sz="1600" i="1" dirty="0" smtClean="0">
                <a:solidFill>
                  <a:srgbClr val="000000"/>
                </a:solidFill>
                <a:latin typeface="+mj-lt"/>
                <a:ea typeface="Lucida Grande"/>
                <a:cs typeface="Lucida Grande"/>
              </a:rPr>
              <a:t>You </a:t>
            </a:r>
            <a:r>
              <a:rPr lang="en-US" sz="1600" b="1" i="1" dirty="0">
                <a:solidFill>
                  <a:srgbClr val="000000"/>
                </a:solidFill>
                <a:latin typeface="+mj-lt"/>
                <a:ea typeface="Lucida Grande"/>
                <a:cs typeface="Lucida Grande"/>
              </a:rPr>
              <a:t>want to brush </a:t>
            </a:r>
            <a:r>
              <a:rPr lang="en-US" sz="1600" i="1" dirty="0">
                <a:solidFill>
                  <a:srgbClr val="000000"/>
                </a:solidFill>
                <a:latin typeface="+mj-lt"/>
                <a:ea typeface="Lucida Grande"/>
                <a:cs typeface="Lucida Grande"/>
              </a:rPr>
              <a:t>your teeth. Just </a:t>
            </a:r>
            <a:r>
              <a:rPr lang="en-US" sz="1600" b="1" i="1" dirty="0">
                <a:solidFill>
                  <a:srgbClr val="000000"/>
                </a:solidFill>
                <a:latin typeface="+mj-lt"/>
                <a:ea typeface="Lucida Grande"/>
                <a:cs typeface="Lucida Grande"/>
              </a:rPr>
              <a:t>get</a:t>
            </a:r>
            <a:r>
              <a:rPr lang="en-US" sz="1600" i="1" dirty="0">
                <a:solidFill>
                  <a:srgbClr val="000000"/>
                </a:solidFill>
                <a:latin typeface="+mj-lt"/>
                <a:ea typeface="Lucida Grande"/>
                <a:cs typeface="Lucida Grande"/>
              </a:rPr>
              <a:t> you something. Then you</a:t>
            </a:r>
            <a:r>
              <a:rPr lang="en-US" sz="1600" b="1" i="1" dirty="0">
                <a:solidFill>
                  <a:srgbClr val="000000"/>
                </a:solidFill>
                <a:latin typeface="+mj-lt"/>
                <a:ea typeface="Lucida Grande"/>
                <a:cs typeface="Lucida Grande"/>
              </a:rPr>
              <a:t> put </a:t>
            </a:r>
            <a:r>
              <a:rPr lang="en-US" sz="1600" i="1" dirty="0">
                <a:solidFill>
                  <a:srgbClr val="000000"/>
                </a:solidFill>
                <a:latin typeface="+mj-lt"/>
                <a:ea typeface="Lucida Grande"/>
                <a:cs typeface="Lucida Grande"/>
              </a:rPr>
              <a:t>something </a:t>
            </a:r>
            <a:r>
              <a:rPr lang="en-US" sz="1600" b="1" i="1" dirty="0">
                <a:solidFill>
                  <a:srgbClr val="000000"/>
                </a:solidFill>
                <a:latin typeface="+mj-lt"/>
                <a:ea typeface="Lucida Grande"/>
                <a:cs typeface="Lucida Grande"/>
              </a:rPr>
              <a:t>to brush </a:t>
            </a:r>
            <a:r>
              <a:rPr lang="en-US" sz="1600" i="1" dirty="0">
                <a:solidFill>
                  <a:srgbClr val="000000"/>
                </a:solidFill>
                <a:latin typeface="+mj-lt"/>
                <a:ea typeface="Lucida Grande"/>
                <a:cs typeface="Lucida Grande"/>
              </a:rPr>
              <a:t>your teeth. And then you </a:t>
            </a:r>
            <a:r>
              <a:rPr lang="en-US" sz="1600" b="1" i="1" dirty="0">
                <a:solidFill>
                  <a:srgbClr val="000000"/>
                </a:solidFill>
                <a:latin typeface="+mj-lt"/>
                <a:ea typeface="Lucida Grande"/>
                <a:cs typeface="Lucida Grande"/>
              </a:rPr>
              <a:t>spit</a:t>
            </a:r>
            <a:r>
              <a:rPr lang="en-US" sz="1600" i="1" dirty="0">
                <a:solidFill>
                  <a:srgbClr val="000000"/>
                </a:solidFill>
                <a:latin typeface="+mj-lt"/>
                <a:ea typeface="Lucida Grande"/>
                <a:cs typeface="Lucida Grande"/>
              </a:rPr>
              <a:t> out the water in the sink. And then you </a:t>
            </a:r>
            <a:r>
              <a:rPr lang="en-US" sz="1600" b="1" i="1" dirty="0">
                <a:solidFill>
                  <a:srgbClr val="000000"/>
                </a:solidFill>
                <a:latin typeface="+mj-lt"/>
                <a:ea typeface="Lucida Grande"/>
                <a:cs typeface="Lucida Grande"/>
              </a:rPr>
              <a:t>brush</a:t>
            </a:r>
            <a:r>
              <a:rPr lang="en-US" sz="1600" i="1" dirty="0">
                <a:solidFill>
                  <a:srgbClr val="000000"/>
                </a:solidFill>
                <a:latin typeface="+mj-lt"/>
                <a:ea typeface="Lucida Grande"/>
                <a:cs typeface="Lucida Grande"/>
              </a:rPr>
              <a:t> your teeth again and </a:t>
            </a:r>
            <a:r>
              <a:rPr lang="en-US" sz="1600" b="1" i="1" dirty="0">
                <a:solidFill>
                  <a:srgbClr val="000000"/>
                </a:solidFill>
                <a:latin typeface="+mj-lt"/>
                <a:ea typeface="Lucida Grande"/>
                <a:cs typeface="Lucida Grande"/>
              </a:rPr>
              <a:t>spit</a:t>
            </a:r>
            <a:r>
              <a:rPr lang="en-US" sz="1600" i="1" dirty="0">
                <a:solidFill>
                  <a:srgbClr val="000000"/>
                </a:solidFill>
                <a:latin typeface="+mj-lt"/>
                <a:ea typeface="Lucida Grande"/>
                <a:cs typeface="Lucida Grande"/>
              </a:rPr>
              <a:t> the water again. </a:t>
            </a:r>
            <a:endParaRPr lang="en-US" sz="1600" i="1" dirty="0" smtClean="0">
              <a:solidFill>
                <a:srgbClr val="000000"/>
              </a:solidFill>
              <a:latin typeface="+mj-lt"/>
              <a:ea typeface="Lucida Grande"/>
              <a:cs typeface="Lucida Grande"/>
            </a:endParaRPr>
          </a:p>
          <a:p>
            <a:pPr eaLnBrk="1" hangingPunct="1">
              <a:defRPr/>
            </a:pPr>
            <a:r>
              <a:rPr lang="en-US" sz="1600" dirty="0" smtClean="0">
                <a:solidFill>
                  <a:srgbClr val="000000"/>
                </a:solidFill>
                <a:latin typeface="+mj-lt"/>
                <a:ea typeface="Lucida Grande"/>
                <a:cs typeface="Lucida Grande"/>
              </a:rPr>
              <a:t>[And </a:t>
            </a:r>
            <a:r>
              <a:rPr lang="en-US" sz="1600" dirty="0">
                <a:solidFill>
                  <a:srgbClr val="000000"/>
                </a:solidFill>
                <a:latin typeface="+mj-lt"/>
                <a:ea typeface="Lucida Grande"/>
                <a:cs typeface="Lucida Grande"/>
              </a:rPr>
              <a:t>tell her why she should brush her teeth?] </a:t>
            </a:r>
            <a:endParaRPr lang="en-US" sz="1600" dirty="0" smtClean="0">
              <a:solidFill>
                <a:srgbClr val="000000"/>
              </a:solidFill>
              <a:latin typeface="+mj-lt"/>
              <a:ea typeface="Lucida Grande"/>
              <a:cs typeface="Lucida Grande"/>
            </a:endParaRPr>
          </a:p>
          <a:p>
            <a:pPr eaLnBrk="1" hangingPunct="1">
              <a:defRPr/>
            </a:pPr>
            <a:r>
              <a:rPr lang="en-US" sz="1600" i="1" dirty="0" smtClean="0">
                <a:solidFill>
                  <a:srgbClr val="000000"/>
                </a:solidFill>
                <a:latin typeface="+mj-lt"/>
                <a:ea typeface="Lucida Grande"/>
                <a:cs typeface="Lucida Grande"/>
              </a:rPr>
              <a:t>Because </a:t>
            </a:r>
            <a:r>
              <a:rPr lang="en-US" sz="1600" i="1" dirty="0">
                <a:solidFill>
                  <a:srgbClr val="000000"/>
                </a:solidFill>
                <a:latin typeface="+mj-lt"/>
                <a:ea typeface="Lucida Grande"/>
                <a:cs typeface="Lucida Grande"/>
              </a:rPr>
              <a:t>she </a:t>
            </a:r>
            <a:r>
              <a:rPr lang="en-US" sz="1600" b="1" i="1" dirty="0">
                <a:solidFill>
                  <a:srgbClr val="000000"/>
                </a:solidFill>
                <a:latin typeface="+mj-lt"/>
                <a:ea typeface="Lucida Grande"/>
                <a:cs typeface="Lucida Grande"/>
              </a:rPr>
              <a:t>not brush </a:t>
            </a:r>
            <a:r>
              <a:rPr lang="en-US" sz="1600" i="1" dirty="0">
                <a:solidFill>
                  <a:srgbClr val="000000"/>
                </a:solidFill>
                <a:latin typeface="+mj-lt"/>
                <a:ea typeface="Lucida Grande"/>
                <a:cs typeface="Lucida Grande"/>
              </a:rPr>
              <a:t>that teeth, she</a:t>
            </a:r>
            <a:r>
              <a:rPr lang="en-US" sz="1600" b="1" i="1" dirty="0">
                <a:solidFill>
                  <a:srgbClr val="000000"/>
                </a:solidFill>
                <a:latin typeface="+mj-lt"/>
                <a:ea typeface="Lucida Grande"/>
                <a:cs typeface="Lucida Grande"/>
              </a:rPr>
              <a:t>'s going to fall </a:t>
            </a:r>
            <a:r>
              <a:rPr lang="en-US" sz="1600" i="1" dirty="0">
                <a:solidFill>
                  <a:srgbClr val="000000"/>
                </a:solidFill>
                <a:latin typeface="+mj-lt"/>
                <a:ea typeface="Lucida Grande"/>
                <a:cs typeface="Lucida Grande"/>
              </a:rPr>
              <a:t>off.</a:t>
            </a:r>
            <a:endParaRPr lang="en-US" sz="1600" i="1" dirty="0" smtClean="0">
              <a:solidFill>
                <a:srgbClr val="000000"/>
              </a:solidFill>
              <a:latin typeface="+mj-lt"/>
              <a:ea typeface="Lucida Grande"/>
              <a:cs typeface="Lucida Grande"/>
            </a:endParaRPr>
          </a:p>
          <a:p>
            <a:pPr eaLnBrk="1" hangingPunct="1">
              <a:defRPr/>
            </a:pPr>
            <a:endParaRPr lang="en-US" altLang="en-US" sz="1600" i="1" dirty="0">
              <a:solidFill>
                <a:prstClr val="black"/>
              </a:solidFill>
              <a:latin typeface="+mj-lt"/>
            </a:endParaRPr>
          </a:p>
          <a:p>
            <a:pPr eaLnBrk="1" hangingPunct="1">
              <a:buFont typeface="Arial" pitchFamily="34" charset="0"/>
              <a:buChar char="•"/>
              <a:defRPr/>
            </a:pPr>
            <a:r>
              <a:rPr lang="en-US" sz="1600" dirty="0">
                <a:solidFill>
                  <a:prstClr val="black"/>
                </a:solidFill>
                <a:latin typeface="+mj-lt"/>
              </a:rPr>
              <a:t> Use of </a:t>
            </a:r>
            <a:r>
              <a:rPr lang="en-US" sz="1600" b="1" dirty="0">
                <a:solidFill>
                  <a:prstClr val="black"/>
                </a:solidFill>
                <a:latin typeface="+mj-lt"/>
              </a:rPr>
              <a:t>simple </a:t>
            </a:r>
            <a:r>
              <a:rPr lang="en-US" sz="1600" b="1" dirty="0" smtClean="0">
                <a:solidFill>
                  <a:prstClr val="black"/>
                </a:solidFill>
                <a:latin typeface="+mj-lt"/>
              </a:rPr>
              <a:t>verb types </a:t>
            </a:r>
            <a:r>
              <a:rPr lang="en-US" sz="1600" dirty="0" smtClean="0">
                <a:solidFill>
                  <a:prstClr val="black"/>
                </a:solidFill>
                <a:latin typeface="+mj-lt"/>
              </a:rPr>
              <a:t>(simple present tense, present progressive), </a:t>
            </a:r>
            <a:r>
              <a:rPr lang="en-US" sz="1600" b="1" dirty="0" smtClean="0">
                <a:solidFill>
                  <a:prstClr val="black"/>
                </a:solidFill>
                <a:latin typeface="+mj-lt"/>
              </a:rPr>
              <a:t>infinitives</a:t>
            </a:r>
            <a:r>
              <a:rPr lang="en-US" sz="1600" dirty="0" smtClean="0">
                <a:solidFill>
                  <a:prstClr val="black"/>
                </a:solidFill>
                <a:latin typeface="+mj-lt"/>
              </a:rPr>
              <a:t>, and </a:t>
            </a:r>
            <a:r>
              <a:rPr lang="en-US" sz="1600" b="1" dirty="0" smtClean="0">
                <a:solidFill>
                  <a:prstClr val="black"/>
                </a:solidFill>
                <a:latin typeface="+mj-lt"/>
              </a:rPr>
              <a:t>negation</a:t>
            </a:r>
            <a:r>
              <a:rPr lang="en-US" sz="1600" dirty="0" smtClean="0">
                <a:solidFill>
                  <a:prstClr val="black"/>
                </a:solidFill>
                <a:latin typeface="+mj-lt"/>
              </a:rPr>
              <a:t> in mostly complete sentences</a:t>
            </a:r>
          </a:p>
          <a:p>
            <a:pPr eaLnBrk="1" hangingPunct="1">
              <a:buFont typeface="Arial" pitchFamily="34" charset="0"/>
              <a:buChar char="•"/>
              <a:defRPr/>
            </a:pPr>
            <a:r>
              <a:rPr lang="en-US" sz="1600" dirty="0" smtClean="0">
                <a:solidFill>
                  <a:prstClr val="black"/>
                </a:solidFill>
                <a:latin typeface="+mj-lt"/>
              </a:rPr>
              <a:t>Mostly accurate usage of simple verbs (9 out of 11)</a:t>
            </a:r>
            <a:endParaRPr lang="en-US" sz="1600" dirty="0">
              <a:solidFill>
                <a:prstClr val="black"/>
              </a:solidFill>
              <a:latin typeface="+mj-lt"/>
            </a:endParaRPr>
          </a:p>
          <a:p>
            <a:pPr eaLnBrk="1" hangingPunct="1">
              <a:buFont typeface="Arial" pitchFamily="34" charset="0"/>
              <a:buChar char="•"/>
              <a:defRPr/>
            </a:pPr>
            <a:endParaRPr lang="en-US" sz="1600" i="1" dirty="0" smtClean="0">
              <a:solidFill>
                <a:prstClr val="black"/>
              </a:solidFill>
              <a:latin typeface="+mj-lt"/>
            </a:endParaRPr>
          </a:p>
        </p:txBody>
      </p:sp>
      <p:sp>
        <p:nvSpPr>
          <p:cNvPr id="13" name="Rectangle 3"/>
          <p:cNvSpPr>
            <a:spLocks noChangeArrowheads="1"/>
          </p:cNvSpPr>
          <p:nvPr/>
        </p:nvSpPr>
        <p:spPr bwMode="auto">
          <a:xfrm>
            <a:off x="870202" y="2569464"/>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Developing	</a:t>
            </a:r>
            <a:r>
              <a:rPr lang="en-US" altLang="en-US" dirty="0" smtClean="0">
                <a:solidFill>
                  <a:srgbClr val="EEECE1">
                    <a:lumMod val="25000"/>
                  </a:srgbClr>
                </a:solidFill>
                <a:ea typeface="ＭＳ Ｐゴシック" charset="-128"/>
              </a:rPr>
              <a:t>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15935" y="1089031"/>
            <a:ext cx="5890675" cy="3623253"/>
          </a:xfrm>
          <a:prstGeom prst="wedgeRoundRectCallout">
            <a:avLst>
              <a:gd name="adj1" fmla="val -27142"/>
              <a:gd name="adj2" fmla="val 68204"/>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Emerging Verb Sophistication (</a:t>
            </a:r>
            <a:r>
              <a:rPr lang="en-US" altLang="en-US" sz="2000" u="sng" dirty="0" smtClean="0">
                <a:solidFill>
                  <a:prstClr val="black"/>
                </a:solidFill>
                <a:latin typeface="Calibri" pitchFamily="34" charset="0"/>
              </a:rPr>
              <a:t>EO/P)</a:t>
            </a:r>
            <a:r>
              <a:rPr lang="en-US" altLang="en-US" sz="2000" dirty="0" smtClean="0">
                <a:solidFill>
                  <a:prstClr val="black"/>
                </a:solidFill>
                <a:latin typeface="Calibri" pitchFamily="34" charset="0"/>
              </a:rPr>
              <a:t>:</a:t>
            </a:r>
          </a:p>
          <a:p>
            <a:pPr eaLnBrk="1" hangingPunct="1">
              <a:defRPr/>
            </a:pPr>
            <a:endParaRPr lang="en-US" altLang="en-US" sz="1400"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So you </a:t>
            </a:r>
            <a:r>
              <a:rPr lang="en-US" sz="1800" b="1" i="1" dirty="0">
                <a:solidFill>
                  <a:srgbClr val="000000"/>
                </a:solidFill>
                <a:latin typeface="Calibri"/>
                <a:ea typeface="Lucida Grande"/>
                <a:cs typeface="Lucida Grande"/>
              </a:rPr>
              <a:t>have to brush </a:t>
            </a:r>
            <a:r>
              <a:rPr lang="en-US" sz="1800" i="1" dirty="0">
                <a:solidFill>
                  <a:srgbClr val="000000"/>
                </a:solidFill>
                <a:latin typeface="Calibri"/>
                <a:ea typeface="Lucida Grande"/>
                <a:cs typeface="Lucida Grande"/>
              </a:rPr>
              <a:t>your teeth because if you </a:t>
            </a:r>
            <a:r>
              <a:rPr lang="en-US" sz="1800" b="1" i="1" dirty="0">
                <a:solidFill>
                  <a:srgbClr val="000000"/>
                </a:solidFill>
                <a:latin typeface="Calibri"/>
                <a:ea typeface="Lucida Grande"/>
                <a:cs typeface="Lucida Grande"/>
              </a:rPr>
              <a:t>don't</a:t>
            </a:r>
            <a:r>
              <a:rPr lang="en-US" sz="1800" i="1" dirty="0">
                <a:solidFill>
                  <a:srgbClr val="000000"/>
                </a:solidFill>
                <a:latin typeface="Calibri"/>
                <a:ea typeface="Lucida Grande"/>
                <a:cs typeface="Lucida Grande"/>
              </a:rPr>
              <a:t>, then the cavities </a:t>
            </a:r>
            <a:r>
              <a:rPr lang="en-US" sz="1800" b="1" i="1" dirty="0">
                <a:solidFill>
                  <a:srgbClr val="000000"/>
                </a:solidFill>
                <a:latin typeface="Calibri"/>
                <a:ea typeface="Lucida Grande"/>
                <a:cs typeface="Lucida Grande"/>
              </a:rPr>
              <a:t>are going to get </a:t>
            </a:r>
            <a:r>
              <a:rPr lang="en-US" sz="1800" i="1" dirty="0">
                <a:solidFill>
                  <a:srgbClr val="000000"/>
                </a:solidFill>
                <a:latin typeface="Calibri"/>
                <a:ea typeface="Lucida Grande"/>
                <a:cs typeface="Lucida Grande"/>
              </a:rPr>
              <a:t>in your teeth. And then your teeth </a:t>
            </a:r>
            <a:r>
              <a:rPr lang="en-US" sz="1800" b="1" i="1" dirty="0">
                <a:solidFill>
                  <a:srgbClr val="000000"/>
                </a:solidFill>
                <a:latin typeface="Calibri"/>
                <a:ea typeface="Lucida Grande"/>
                <a:cs typeface="Lucida Grande"/>
              </a:rPr>
              <a:t>are going to rot</a:t>
            </a:r>
            <a:r>
              <a:rPr lang="en-US" sz="1800" i="1" dirty="0">
                <a:solidFill>
                  <a:srgbClr val="000000"/>
                </a:solidFill>
                <a:latin typeface="Calibri"/>
                <a:ea typeface="Lucida Grande"/>
                <a:cs typeface="Lucida Grande"/>
              </a:rPr>
              <a:t>. And then you </a:t>
            </a:r>
            <a:r>
              <a:rPr lang="en-US" sz="1800" b="1" i="1" dirty="0">
                <a:solidFill>
                  <a:srgbClr val="000000"/>
                </a:solidFill>
                <a:latin typeface="Calibri"/>
                <a:ea typeface="Lucida Grande"/>
                <a:cs typeface="Lucida Grande"/>
              </a:rPr>
              <a:t>won't have </a:t>
            </a:r>
            <a:r>
              <a:rPr lang="en-US" sz="1800" i="1" dirty="0">
                <a:solidFill>
                  <a:srgbClr val="000000"/>
                </a:solidFill>
                <a:latin typeface="Calibri"/>
                <a:ea typeface="Lucida Grande"/>
                <a:cs typeface="Lucida Grande"/>
              </a:rPr>
              <a:t>any more teeth and you</a:t>
            </a:r>
            <a:r>
              <a:rPr lang="en-US" sz="1800" b="1" i="1" dirty="0">
                <a:solidFill>
                  <a:srgbClr val="000000"/>
                </a:solidFill>
                <a:latin typeface="Calibri"/>
                <a:ea typeface="Lucida Grande"/>
                <a:cs typeface="Lucida Grande"/>
              </a:rPr>
              <a:t>'re going to have to swallow </a:t>
            </a:r>
            <a:r>
              <a:rPr lang="en-US" sz="1800" i="1" dirty="0">
                <a:solidFill>
                  <a:srgbClr val="000000"/>
                </a:solidFill>
                <a:latin typeface="Calibri"/>
                <a:ea typeface="Lucida Grande"/>
                <a:cs typeface="Lucida Grande"/>
              </a:rPr>
              <a:t>food. </a:t>
            </a:r>
            <a:endParaRPr lang="en-US" sz="1800" i="1" dirty="0" smtClean="0">
              <a:solidFill>
                <a:srgbClr val="000000"/>
              </a:solidFill>
              <a:latin typeface="Calibri"/>
              <a:ea typeface="Lucida Grande"/>
              <a:cs typeface="Lucida Grande"/>
            </a:endParaRPr>
          </a:p>
          <a:p>
            <a:pPr eaLnBrk="1" hangingPunct="1">
              <a:defRPr/>
            </a:pPr>
            <a:r>
              <a:rPr lang="en-US" sz="1800" dirty="0" smtClean="0">
                <a:solidFill>
                  <a:srgbClr val="000000"/>
                </a:solidFill>
                <a:latin typeface="Calibri"/>
                <a:ea typeface="Lucida Grande"/>
                <a:cs typeface="Lucida Grande"/>
              </a:rPr>
              <a:t>[Can </a:t>
            </a:r>
            <a:r>
              <a:rPr lang="en-US" sz="1800" dirty="0">
                <a:solidFill>
                  <a:srgbClr val="000000"/>
                </a:solidFill>
                <a:latin typeface="Calibri"/>
                <a:ea typeface="Lucida Grande"/>
                <a:cs typeface="Lucida Grande"/>
              </a:rPr>
              <a:t>you tell him how to do it?] </a:t>
            </a:r>
            <a:endParaRPr lang="en-US" sz="1800" dirty="0" smtClean="0">
              <a:solidFill>
                <a:srgbClr val="000000"/>
              </a:solidFill>
              <a:latin typeface="Calibri"/>
              <a:ea typeface="Lucida Grande"/>
              <a:cs typeface="Lucida Grande"/>
            </a:endParaRPr>
          </a:p>
          <a:p>
            <a:pPr eaLnBrk="1" hangingPunct="1">
              <a:defRPr/>
            </a:pPr>
            <a:r>
              <a:rPr lang="en-US" sz="1800" i="1" dirty="0" smtClean="0">
                <a:solidFill>
                  <a:srgbClr val="000000"/>
                </a:solidFill>
                <a:latin typeface="Calibri"/>
                <a:ea typeface="Lucida Grande"/>
                <a:cs typeface="Lucida Grande"/>
              </a:rPr>
              <a:t>You </a:t>
            </a:r>
            <a:r>
              <a:rPr lang="en-US" sz="1800" b="1" i="1" dirty="0">
                <a:solidFill>
                  <a:srgbClr val="000000"/>
                </a:solidFill>
                <a:latin typeface="Calibri"/>
                <a:ea typeface="Lucida Grande"/>
                <a:cs typeface="Lucida Grande"/>
              </a:rPr>
              <a:t>take </a:t>
            </a:r>
            <a:r>
              <a:rPr lang="en-US" sz="1800" i="1" dirty="0">
                <a:solidFill>
                  <a:srgbClr val="000000"/>
                </a:solidFill>
                <a:latin typeface="Calibri"/>
                <a:ea typeface="Lucida Grande"/>
                <a:cs typeface="Lucida Grande"/>
              </a:rPr>
              <a:t>a toothbrush and you </a:t>
            </a:r>
            <a:r>
              <a:rPr lang="en-US" sz="1800" b="1" i="1" dirty="0">
                <a:solidFill>
                  <a:srgbClr val="000000"/>
                </a:solidFill>
                <a:latin typeface="Calibri"/>
                <a:ea typeface="Lucida Grande"/>
                <a:cs typeface="Lucida Grande"/>
              </a:rPr>
              <a:t>put</a:t>
            </a:r>
            <a:r>
              <a:rPr lang="en-US" sz="1800" i="1" dirty="0">
                <a:solidFill>
                  <a:srgbClr val="000000"/>
                </a:solidFill>
                <a:latin typeface="Calibri"/>
                <a:ea typeface="Lucida Grande"/>
                <a:cs typeface="Lucida Grande"/>
              </a:rPr>
              <a:t> toothpaste on it. And then you </a:t>
            </a:r>
            <a:r>
              <a:rPr lang="en-US" sz="1800" b="1" i="1" dirty="0">
                <a:solidFill>
                  <a:srgbClr val="000000"/>
                </a:solidFill>
                <a:latin typeface="Calibri"/>
                <a:ea typeface="Lucida Grande"/>
                <a:cs typeface="Lucida Grande"/>
              </a:rPr>
              <a:t>put </a:t>
            </a:r>
            <a:r>
              <a:rPr lang="en-US" sz="1800" i="1" dirty="0">
                <a:solidFill>
                  <a:srgbClr val="000000"/>
                </a:solidFill>
                <a:latin typeface="Calibri"/>
                <a:ea typeface="Lucida Grande"/>
                <a:cs typeface="Lucida Grande"/>
              </a:rPr>
              <a:t>water on it and then you </a:t>
            </a:r>
            <a:r>
              <a:rPr lang="en-US" sz="1800" b="1" i="1" dirty="0">
                <a:solidFill>
                  <a:srgbClr val="000000"/>
                </a:solidFill>
                <a:latin typeface="Calibri"/>
                <a:ea typeface="Lucida Grande"/>
                <a:cs typeface="Lucida Grande"/>
              </a:rPr>
              <a:t>scrub</a:t>
            </a:r>
            <a:r>
              <a:rPr lang="en-US" sz="1800" i="1" dirty="0">
                <a:solidFill>
                  <a:srgbClr val="000000"/>
                </a:solidFill>
                <a:latin typeface="Calibri"/>
                <a:ea typeface="Lucida Grande"/>
                <a:cs typeface="Lucida Grande"/>
              </a:rPr>
              <a:t> your teeth with it</a:t>
            </a:r>
            <a:r>
              <a:rPr lang="en-US" sz="1800" i="1" dirty="0" smtClean="0">
                <a:solidFill>
                  <a:srgbClr val="000000"/>
                </a:solidFill>
                <a:latin typeface="Calibri"/>
                <a:ea typeface="Lucida Grande"/>
                <a:cs typeface="Lucida Grande"/>
              </a:rPr>
              <a:t>.</a:t>
            </a:r>
          </a:p>
          <a:p>
            <a:pPr eaLnBrk="1" hangingPunct="1">
              <a:defRPr/>
            </a:pPr>
            <a:endParaRPr lang="en-US" altLang="en-US" sz="1400" i="1" dirty="0">
              <a:solidFill>
                <a:prstClr val="black"/>
              </a:solidFill>
              <a:latin typeface="Calibri" pitchFamily="34" charset="0"/>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Use of </a:t>
            </a:r>
            <a:r>
              <a:rPr lang="en-US" sz="1600" b="1" dirty="0" smtClean="0">
                <a:solidFill>
                  <a:prstClr val="black"/>
                </a:solidFill>
                <a:latin typeface="Calibri" pitchFamily="34" charset="0"/>
              </a:rPr>
              <a:t>simple verb types </a:t>
            </a:r>
            <a:r>
              <a:rPr lang="en-US" sz="1600" dirty="0" smtClean="0">
                <a:solidFill>
                  <a:prstClr val="black"/>
                </a:solidFill>
                <a:latin typeface="Calibri" pitchFamily="34" charset="0"/>
              </a:rPr>
              <a:t>(simple present tense, present progressive), </a:t>
            </a:r>
            <a:r>
              <a:rPr lang="en-US" sz="1600" b="1" dirty="0" smtClean="0">
                <a:solidFill>
                  <a:prstClr val="black"/>
                </a:solidFill>
                <a:latin typeface="Calibri" pitchFamily="34" charset="0"/>
              </a:rPr>
              <a:t>infinitives</a:t>
            </a:r>
            <a:r>
              <a:rPr lang="en-US" sz="1600" dirty="0" smtClean="0">
                <a:solidFill>
                  <a:prstClr val="black"/>
                </a:solidFill>
                <a:latin typeface="Calibri" pitchFamily="34" charset="0"/>
              </a:rPr>
              <a:t>, and </a:t>
            </a:r>
            <a:r>
              <a:rPr lang="en-US" sz="1600" b="1" dirty="0" smtClean="0">
                <a:solidFill>
                  <a:prstClr val="black"/>
                </a:solidFill>
                <a:latin typeface="Calibri" pitchFamily="34" charset="0"/>
              </a:rPr>
              <a:t>negation</a:t>
            </a:r>
            <a:r>
              <a:rPr lang="en-US" sz="1600" dirty="0" smtClean="0">
                <a:solidFill>
                  <a:prstClr val="black"/>
                </a:solidFill>
                <a:latin typeface="Calibri" pitchFamily="34" charset="0"/>
              </a:rPr>
              <a:t> in complete sentences</a:t>
            </a:r>
          </a:p>
        </p:txBody>
      </p:sp>
      <p:sp>
        <p:nvSpPr>
          <p:cNvPr id="2" name="Text Placeholder 3"/>
          <p:cNvSpPr txBox="1">
            <a:spLocks/>
          </p:cNvSpPr>
          <p:nvPr/>
        </p:nvSpPr>
        <p:spPr>
          <a:xfrm>
            <a:off x="352425" y="206377"/>
            <a:ext cx="84391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63586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55503" y="1215735"/>
            <a:ext cx="5546302" cy="3492789"/>
          </a:xfrm>
          <a:prstGeom prst="wedgeRoundRectCallout">
            <a:avLst>
              <a:gd name="adj1" fmla="val -6578"/>
              <a:gd name="adj2" fmla="val 6904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a:solidFill>
                  <a:prstClr val="black"/>
                </a:solidFill>
                <a:latin typeface="Calibri" pitchFamily="34" charset="0"/>
              </a:rPr>
              <a:t>Developing Verb Sophistication (EL)</a:t>
            </a:r>
            <a:r>
              <a:rPr lang="en-US" altLang="en-US" sz="1800" dirty="0" smtClean="0">
                <a:solidFill>
                  <a:prstClr val="black"/>
                </a:solidFill>
                <a:latin typeface="Calibri" pitchFamily="34" charset="0"/>
              </a:rPr>
              <a:t>:</a:t>
            </a:r>
          </a:p>
          <a:p>
            <a:pPr eaLnBrk="1" hangingPunct="1">
              <a:defRPr/>
            </a:pPr>
            <a:endParaRPr lang="en-US" altLang="en-US" sz="1800" i="1" dirty="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You know why you </a:t>
            </a:r>
            <a:r>
              <a:rPr lang="en-US" sz="1600" b="1" i="1" u="sng" dirty="0">
                <a:solidFill>
                  <a:srgbClr val="000000"/>
                </a:solidFill>
                <a:latin typeface="Calibri"/>
                <a:ea typeface="Lucida Grande"/>
                <a:cs typeface="Lucida Grande"/>
              </a:rPr>
              <a:t>need</a:t>
            </a:r>
            <a:r>
              <a:rPr lang="en-US" sz="1600" b="1" i="1" dirty="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to brush your teeth, friend? You </a:t>
            </a:r>
            <a:r>
              <a:rPr lang="en-US" sz="1600" b="1" i="1" u="sng" dirty="0">
                <a:solidFill>
                  <a:srgbClr val="000000"/>
                </a:solidFill>
                <a:latin typeface="Calibri"/>
                <a:ea typeface="Lucida Grande"/>
                <a:cs typeface="Lucida Grande"/>
              </a:rPr>
              <a:t>need</a:t>
            </a:r>
            <a:r>
              <a:rPr lang="en-US" sz="1600" i="1" dirty="0">
                <a:solidFill>
                  <a:srgbClr val="000000"/>
                </a:solidFill>
                <a:latin typeface="Calibri"/>
                <a:ea typeface="Lucida Grande"/>
                <a:cs typeface="Lucida Grande"/>
              </a:rPr>
              <a:t> to brush your teeth, otherwise your teeth will all fall out. First you </a:t>
            </a:r>
            <a:r>
              <a:rPr lang="en-US" sz="1600" b="1" i="1" u="sng" dirty="0" smtClean="0">
                <a:solidFill>
                  <a:srgbClr val="000000"/>
                </a:solidFill>
                <a:latin typeface="Calibri"/>
                <a:ea typeface="Lucida Grande"/>
                <a:cs typeface="Lucida Grande"/>
              </a:rPr>
              <a:t>need</a:t>
            </a:r>
            <a:r>
              <a:rPr lang="en-US" sz="1600" i="1" dirty="0" smtClean="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to get all the germs out, and then drink some water and then spit it in the sink. And then you have a weird toothbrush. So you think.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[And </a:t>
            </a:r>
            <a:r>
              <a:rPr lang="en-US" sz="1600" dirty="0">
                <a:solidFill>
                  <a:srgbClr val="000000"/>
                </a:solidFill>
                <a:latin typeface="Calibri"/>
                <a:ea typeface="Lucida Grande"/>
                <a:cs typeface="Lucida Grande"/>
              </a:rPr>
              <a:t>can you tell him why he should do it?]</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Because </a:t>
            </a:r>
            <a:r>
              <a:rPr lang="en-US" sz="1600" i="1" dirty="0">
                <a:solidFill>
                  <a:srgbClr val="000000"/>
                </a:solidFill>
                <a:latin typeface="Calibri"/>
                <a:ea typeface="Lucida Grande"/>
                <a:cs typeface="Lucida Grande"/>
              </a:rPr>
              <a:t>your tooth will fell all out</a:t>
            </a:r>
            <a:r>
              <a:rPr lang="en-US" sz="1600" i="1" dirty="0" smtClean="0">
                <a:solidFill>
                  <a:srgbClr val="000000"/>
                </a:solidFill>
                <a:latin typeface="Calibri"/>
                <a:ea typeface="Lucida Grande"/>
                <a:cs typeface="Lucida Grande"/>
              </a:rPr>
              <a:t>.</a:t>
            </a:r>
          </a:p>
          <a:p>
            <a:pPr eaLnBrk="1" hangingPunct="1">
              <a:defRPr/>
            </a:pPr>
            <a:endParaRPr lang="en-US" altLang="en-US" sz="1600" i="1" dirty="0">
              <a:solidFill>
                <a:prstClr val="black"/>
              </a:solidFill>
              <a:latin typeface="Calibri" pitchFamily="34" charset="0"/>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Repetitive use of </a:t>
            </a:r>
            <a:r>
              <a:rPr lang="en-US" sz="1600" b="1" u="sng" dirty="0" smtClean="0">
                <a:solidFill>
                  <a:prstClr val="black"/>
                </a:solidFill>
                <a:latin typeface="Calibri" pitchFamily="34" charset="0"/>
              </a:rPr>
              <a:t>modals</a:t>
            </a:r>
            <a:r>
              <a:rPr lang="en-US" sz="1600" dirty="0" smtClean="0">
                <a:solidFill>
                  <a:prstClr val="black"/>
                </a:solidFill>
                <a:latin typeface="Calibri" pitchFamily="34" charset="0"/>
              </a:rPr>
              <a:t> in addition to simple verbs and infinitives</a:t>
            </a:r>
          </a:p>
          <a:p>
            <a:pPr eaLnBrk="1" hangingPunct="1">
              <a:buFont typeface="Arial" pitchFamily="34" charset="0"/>
              <a:buChar char="•"/>
              <a:defRPr/>
            </a:pPr>
            <a:r>
              <a:rPr lang="en-US" sz="1600" dirty="0" smtClean="0">
                <a:solidFill>
                  <a:prstClr val="black"/>
                </a:solidFill>
                <a:latin typeface="Calibri" pitchFamily="34" charset="0"/>
              </a:rPr>
              <a:t>Some inaccurate verb use (</a:t>
            </a:r>
            <a:r>
              <a:rPr lang="en-US" sz="1600" i="1" dirty="0" smtClean="0">
                <a:solidFill>
                  <a:prstClr val="black"/>
                </a:solidFill>
                <a:latin typeface="Calibri" pitchFamily="34" charset="0"/>
              </a:rPr>
              <a:t>your tooth will </a:t>
            </a:r>
            <a:r>
              <a:rPr lang="en-US" sz="1600" i="1" u="sng" dirty="0" smtClean="0">
                <a:solidFill>
                  <a:prstClr val="black"/>
                </a:solidFill>
                <a:latin typeface="Calibri" pitchFamily="34" charset="0"/>
              </a:rPr>
              <a:t>fell</a:t>
            </a:r>
            <a:r>
              <a:rPr lang="en-US" sz="1600" dirty="0" smtClean="0">
                <a:solidFill>
                  <a:prstClr val="black"/>
                </a:solidFill>
                <a:latin typeface="Calibri" pitchFamily="34" charset="0"/>
              </a:rPr>
              <a:t>)</a:t>
            </a:r>
            <a:endParaRPr lang="en-US" sz="1600" dirty="0">
              <a:solidFill>
                <a:prstClr val="black"/>
              </a:solidFill>
            </a:endParaRP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a:t>
            </a:r>
            <a:r>
              <a:rPr lang="en-US" altLang="en-US" b="1" dirty="0" smtClean="0">
                <a:solidFill>
                  <a:srgbClr val="EEECE1">
                    <a:lumMod val="25000"/>
                  </a:srgbClr>
                </a:solidFill>
                <a:ea typeface="ＭＳ Ｐゴシック" charset="-128"/>
              </a:rPr>
              <a:t>Developing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3030325" y="1137342"/>
            <a:ext cx="5593191" cy="3729940"/>
          </a:xfrm>
          <a:prstGeom prst="wedgeRoundRectCallout">
            <a:avLst>
              <a:gd name="adj1" fmla="val -6939"/>
              <a:gd name="adj2" fmla="val 6349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a:t>
            </a:r>
            <a:r>
              <a:rPr lang="en-US" altLang="en-US" sz="1800" u="sng" dirty="0">
                <a:solidFill>
                  <a:prstClr val="black"/>
                </a:solidFill>
                <a:latin typeface="Calibri" pitchFamily="34" charset="0"/>
              </a:rPr>
              <a:t>Verb Sophistication (EO/P)</a:t>
            </a:r>
            <a:r>
              <a:rPr lang="en-US" altLang="en-US" sz="1800" dirty="0">
                <a:solidFill>
                  <a:prstClr val="black"/>
                </a:solidFill>
                <a:latin typeface="Calibri" pitchFamily="34" charset="0"/>
              </a:rPr>
              <a:t>:</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solidFill>
                  <a:srgbClr val="000000"/>
                </a:solidFill>
                <a:latin typeface="Calibri"/>
                <a:ea typeface="Lucida Grande"/>
                <a:cs typeface="Lucida Grande"/>
              </a:rPr>
              <a:t>He </a:t>
            </a:r>
            <a:r>
              <a:rPr lang="en-US" sz="1600" b="1" i="1" u="sng" dirty="0">
                <a:solidFill>
                  <a:srgbClr val="000000"/>
                </a:solidFill>
                <a:latin typeface="Calibri"/>
                <a:ea typeface="Lucida Grande"/>
                <a:cs typeface="Lucida Grande"/>
              </a:rPr>
              <a:t>should</a:t>
            </a:r>
            <a:r>
              <a:rPr lang="en-US" sz="1600" i="1" dirty="0">
                <a:solidFill>
                  <a:srgbClr val="000000"/>
                </a:solidFill>
                <a:latin typeface="Calibri"/>
                <a:ea typeface="Lucida Grande"/>
                <a:cs typeface="Lucida Grande"/>
              </a:rPr>
              <a:t> do it because you want to have clean teeth. And if he doesn't know how to brush his teeth, then teach him because you won't know how to brush your teeth. And that's all.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[And </a:t>
            </a:r>
            <a:r>
              <a:rPr lang="en-US" sz="1600" dirty="0">
                <a:solidFill>
                  <a:srgbClr val="000000"/>
                </a:solidFill>
                <a:latin typeface="Calibri"/>
                <a:ea typeface="Lucida Grande"/>
                <a:cs typeface="Lucida Grande"/>
              </a:rPr>
              <a:t>can you tell him how to do it because he doesn't know how?]</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You </a:t>
            </a:r>
            <a:r>
              <a:rPr lang="en-US" sz="1600" i="1" dirty="0">
                <a:solidFill>
                  <a:srgbClr val="000000"/>
                </a:solidFill>
                <a:latin typeface="Calibri"/>
                <a:ea typeface="Lucida Grande"/>
                <a:cs typeface="Lucida Grande"/>
              </a:rPr>
              <a:t>have to brush your teeth with a toothbrush. And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brush your teeth because you </a:t>
            </a:r>
            <a:r>
              <a:rPr lang="en-US" sz="1600" b="1" i="1" u="sng" dirty="0">
                <a:solidFill>
                  <a:srgbClr val="000000"/>
                </a:solidFill>
                <a:latin typeface="Calibri"/>
                <a:ea typeface="Lucida Grande"/>
                <a:cs typeface="Lucida Grande"/>
              </a:rPr>
              <a:t>could</a:t>
            </a:r>
            <a:r>
              <a:rPr lang="en-US" sz="1600" i="1" dirty="0">
                <a:solidFill>
                  <a:srgbClr val="000000"/>
                </a:solidFill>
                <a:latin typeface="Calibri"/>
                <a:ea typeface="Lucida Grande"/>
                <a:cs typeface="Lucida Grande"/>
              </a:rPr>
              <a:t> lose your tooth..</a:t>
            </a:r>
            <a:endParaRPr lang="en-US" sz="1600" i="1" dirty="0" smtClean="0">
              <a:solidFill>
                <a:srgbClr val="000000"/>
              </a:solidFill>
              <a:latin typeface="Calibri"/>
              <a:ea typeface="Lucida Grande"/>
              <a:cs typeface="Lucida Grande"/>
            </a:endParaRPr>
          </a:p>
          <a:p>
            <a:pPr eaLnBrk="1" hangingPunct="1">
              <a:defRPr/>
            </a:pPr>
            <a:r>
              <a:rPr lang="en-US" sz="1800" i="1" dirty="0" smtClean="0">
                <a:solidFill>
                  <a:prstClr val="black"/>
                </a:solidFill>
                <a:latin typeface="Calibri"/>
              </a:rPr>
              <a:t>  </a:t>
            </a:r>
            <a:endParaRPr lang="en-US" altLang="en-US" sz="1800" i="1" dirty="0" smtClean="0">
              <a:solidFill>
                <a:srgbClr val="FFFFFF"/>
              </a:solidFill>
              <a:latin typeface="Calibri"/>
            </a:endParaRPr>
          </a:p>
          <a:p>
            <a:pPr eaLnBrk="1" hangingPunct="1">
              <a:buFont typeface="Arial" pitchFamily="34" charset="0"/>
              <a:buChar char="•"/>
              <a:defRPr/>
            </a:pPr>
            <a:r>
              <a:rPr lang="en-US" sz="1600" dirty="0">
                <a:solidFill>
                  <a:prstClr val="black"/>
                </a:solidFill>
                <a:latin typeface="Calibri" pitchFamily="34" charset="0"/>
              </a:rPr>
              <a:t> </a:t>
            </a:r>
            <a:r>
              <a:rPr lang="en-US" sz="1600" dirty="0" smtClean="0">
                <a:solidFill>
                  <a:prstClr val="black"/>
                </a:solidFill>
                <a:latin typeface="Calibri" pitchFamily="34" charset="0"/>
              </a:rPr>
              <a:t>Repetitive use of </a:t>
            </a:r>
            <a:r>
              <a:rPr lang="en-US" sz="1600" b="1" u="heavy" dirty="0" smtClean="0">
                <a:solidFill>
                  <a:prstClr val="black"/>
                </a:solidFill>
                <a:latin typeface="Calibri" pitchFamily="34" charset="0"/>
              </a:rPr>
              <a:t>modals</a:t>
            </a:r>
            <a:r>
              <a:rPr lang="en-US" sz="1600" dirty="0" smtClean="0">
                <a:solidFill>
                  <a:prstClr val="black"/>
                </a:solidFill>
                <a:latin typeface="Calibri" pitchFamily="34" charset="0"/>
              </a:rPr>
              <a:t> in addition to simple verbs, infinitives, and negation</a:t>
            </a:r>
            <a:endParaRPr lang="en-US" sz="1600" b="1" i="1" dirty="0">
              <a:solidFill>
                <a:prstClr val="black"/>
              </a:solidFill>
            </a:endParaRPr>
          </a:p>
        </p:txBody>
      </p:sp>
      <p:sp>
        <p:nvSpPr>
          <p:cNvPr id="2" name="Text Placeholder 3"/>
          <p:cNvSpPr txBox="1">
            <a:spLocks/>
          </p:cNvSpPr>
          <p:nvPr/>
        </p:nvSpPr>
        <p:spPr>
          <a:xfrm>
            <a:off x="428625"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0" name="Right Arrow 9"/>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2825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a:spLocks noChangeArrowheads="1"/>
          </p:cNvSpPr>
          <p:nvPr/>
        </p:nvSpPr>
        <p:spPr bwMode="auto">
          <a:xfrm>
            <a:off x="3162834" y="1584259"/>
            <a:ext cx="5460681" cy="3292575"/>
          </a:xfrm>
          <a:prstGeom prst="wedgeRoundRectCallout">
            <a:avLst>
              <a:gd name="adj1" fmla="val 22746"/>
              <a:gd name="adj2" fmla="val 6472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pitchFamily="34" charset="0"/>
              </a:rPr>
              <a:t>Controlled </a:t>
            </a:r>
            <a:r>
              <a:rPr lang="en-US" altLang="en-US" sz="2000" u="sng" dirty="0" smtClean="0">
                <a:solidFill>
                  <a:prstClr val="black"/>
                </a:solidFill>
                <a:latin typeface="Calibri" pitchFamily="34" charset="0"/>
              </a:rPr>
              <a:t>Vocabulary </a:t>
            </a:r>
            <a:r>
              <a:rPr lang="en-US" altLang="en-US" sz="2000" u="sng" dirty="0">
                <a:solidFill>
                  <a:prstClr val="black"/>
                </a:solidFill>
                <a:latin typeface="Calibri" pitchFamily="34" charset="0"/>
              </a:rPr>
              <a:t>Sophistication (EL)</a:t>
            </a:r>
            <a:r>
              <a:rPr lang="en-US" altLang="en-US" sz="2000" u="sng" dirty="0" smtClean="0">
                <a:solidFill>
                  <a:prstClr val="black"/>
                </a:solidFill>
                <a:latin typeface="Calibri" pitchFamily="34" charset="0"/>
              </a:rPr>
              <a:t>:</a:t>
            </a:r>
          </a:p>
          <a:p>
            <a:pPr eaLnBrk="1" hangingPunct="1">
              <a:defRPr/>
            </a:pPr>
            <a:endParaRPr lang="en-US" altLang="en-US" sz="1800" dirty="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Because you </a:t>
            </a:r>
            <a:r>
              <a:rPr lang="en-US" sz="1800" b="1" i="1" u="sng" dirty="0">
                <a:solidFill>
                  <a:srgbClr val="000000"/>
                </a:solidFill>
                <a:latin typeface="Calibri"/>
                <a:ea typeface="Lucida Grande"/>
                <a:cs typeface="Lucida Grande"/>
              </a:rPr>
              <a:t>should</a:t>
            </a:r>
            <a:r>
              <a:rPr lang="en-US" sz="1800" i="1" dirty="0">
                <a:solidFill>
                  <a:srgbClr val="000000"/>
                </a:solidFill>
                <a:latin typeface="Calibri"/>
                <a:ea typeface="Lucida Grande"/>
                <a:cs typeface="Lucida Grande"/>
              </a:rPr>
              <a:t> brush </a:t>
            </a:r>
            <a:r>
              <a:rPr lang="en-US" sz="1800" i="1" dirty="0" smtClean="0">
                <a:solidFill>
                  <a:srgbClr val="000000"/>
                </a:solidFill>
                <a:latin typeface="Calibri"/>
                <a:ea typeface="Lucida Grande"/>
                <a:cs typeface="Lucida Grande"/>
              </a:rPr>
              <a:t>your </a:t>
            </a:r>
            <a:r>
              <a:rPr lang="en-US" sz="1800" i="1" dirty="0">
                <a:solidFill>
                  <a:srgbClr val="000000"/>
                </a:solidFill>
                <a:latin typeface="Calibri"/>
                <a:ea typeface="Lucida Grande"/>
                <a:cs typeface="Lucida Grande"/>
              </a:rPr>
              <a:t>teeth. And then if you're</a:t>
            </a:r>
            <a:r>
              <a:rPr lang="en-US" sz="1800" b="1" i="1" dirty="0">
                <a:solidFill>
                  <a:srgbClr val="000000"/>
                </a:solidFill>
                <a:latin typeface="Calibri"/>
                <a:ea typeface="Lucida Grande"/>
                <a:cs typeface="Lucida Grande"/>
              </a:rPr>
              <a:t> </a:t>
            </a:r>
            <a:r>
              <a:rPr lang="en-US" sz="1800" b="1" i="1" u="sng" dirty="0">
                <a:solidFill>
                  <a:srgbClr val="000000"/>
                </a:solidFill>
                <a:latin typeface="Calibri"/>
                <a:ea typeface="Lucida Grande"/>
                <a:cs typeface="Lucida Grande"/>
              </a:rPr>
              <a:t>done</a:t>
            </a:r>
            <a:r>
              <a:rPr lang="en-US" sz="1800" i="1" dirty="0">
                <a:solidFill>
                  <a:srgbClr val="000000"/>
                </a:solidFill>
                <a:latin typeface="Calibri"/>
                <a:ea typeface="Lucida Grande"/>
                <a:cs typeface="Lucida Grande"/>
              </a:rPr>
              <a:t>, you put water in your toothbrush. And then you start</a:t>
            </a:r>
            <a:r>
              <a:rPr lang="en-US" sz="1800" b="1" i="1" u="sng" dirty="0">
                <a:solidFill>
                  <a:srgbClr val="000000"/>
                </a:solidFill>
                <a:latin typeface="Calibri"/>
                <a:ea typeface="Lucida Grande"/>
                <a:cs typeface="Lucida Grande"/>
              </a:rPr>
              <a:t> brushing</a:t>
            </a:r>
            <a:r>
              <a:rPr lang="en-US" sz="1800" b="1" i="1" dirty="0">
                <a:solidFill>
                  <a:srgbClr val="000000"/>
                </a:solidFill>
                <a:latin typeface="Calibri"/>
                <a:ea typeface="Lucida Grande"/>
                <a:cs typeface="Lucida Grande"/>
              </a:rPr>
              <a:t> </a:t>
            </a:r>
            <a:r>
              <a:rPr lang="en-US" sz="1800" i="1" dirty="0">
                <a:solidFill>
                  <a:srgbClr val="000000"/>
                </a:solidFill>
                <a:latin typeface="Calibri"/>
                <a:ea typeface="Lucida Grande"/>
                <a:cs typeface="Lucida Grande"/>
              </a:rPr>
              <a:t>your teeth all over </a:t>
            </a:r>
            <a:r>
              <a:rPr lang="en-US" sz="1800" i="1" dirty="0" smtClean="0">
                <a:solidFill>
                  <a:srgbClr val="000000"/>
                </a:solidFill>
                <a:latin typeface="Calibri"/>
                <a:ea typeface="Lucida Grande"/>
                <a:cs typeface="Lucida Grande"/>
              </a:rPr>
              <a:t>again.</a:t>
            </a:r>
          </a:p>
          <a:p>
            <a:pPr eaLnBrk="1" hangingPunct="1">
              <a:defRPr/>
            </a:pPr>
            <a:r>
              <a:rPr lang="en-US" sz="1800" dirty="0" smtClean="0">
                <a:solidFill>
                  <a:srgbClr val="000000"/>
                </a:solidFill>
                <a:latin typeface="Calibri"/>
                <a:ea typeface="Lucida Grande"/>
                <a:cs typeface="Lucida Grande"/>
              </a:rPr>
              <a:t>[And can you tell him why he should do it?]</a:t>
            </a:r>
          </a:p>
          <a:p>
            <a:pPr eaLnBrk="1" hangingPunct="1">
              <a:defRPr/>
            </a:pPr>
            <a:r>
              <a:rPr lang="en-US" sz="1800" i="1" dirty="0" smtClean="0">
                <a:solidFill>
                  <a:srgbClr val="000000"/>
                </a:solidFill>
                <a:latin typeface="Calibri"/>
                <a:ea typeface="Lucida Grande"/>
                <a:cs typeface="Lucida Grande"/>
              </a:rPr>
              <a:t>Because </a:t>
            </a:r>
            <a:r>
              <a:rPr lang="en-US" sz="1800" i="1" dirty="0">
                <a:solidFill>
                  <a:srgbClr val="000000"/>
                </a:solidFill>
                <a:latin typeface="Calibri"/>
                <a:ea typeface="Lucida Grande"/>
                <a:cs typeface="Lucida Grande"/>
              </a:rPr>
              <a:t>it's so important</a:t>
            </a:r>
            <a:r>
              <a:rPr lang="en-US" sz="1800" i="1" dirty="0" smtClean="0">
                <a:solidFill>
                  <a:srgbClr val="000000"/>
                </a:solidFill>
                <a:latin typeface="Calibri"/>
                <a:ea typeface="Lucida Grande"/>
                <a:cs typeface="Lucida Grande"/>
              </a:rPr>
              <a:t>.</a:t>
            </a:r>
          </a:p>
          <a:p>
            <a:pPr eaLnBrk="1" hangingPunct="1">
              <a:defRPr/>
            </a:pPr>
            <a:endParaRPr lang="en-US" altLang="en-US" sz="1800" i="1" dirty="0">
              <a:solidFill>
                <a:prstClr val="black"/>
              </a:solidFill>
              <a:latin typeface="Calibri"/>
            </a:endParaRPr>
          </a:p>
          <a:p>
            <a:pPr eaLnBrk="1" hangingPunct="1">
              <a:buFont typeface="Arial" pitchFamily="34" charset="0"/>
              <a:buChar char="•"/>
              <a:defRPr/>
            </a:pPr>
            <a:r>
              <a:rPr lang="en-US" sz="1800" dirty="0">
                <a:solidFill>
                  <a:prstClr val="black"/>
                </a:solidFill>
                <a:latin typeface="Calibri" pitchFamily="34" charset="0"/>
              </a:rPr>
              <a:t> </a:t>
            </a:r>
            <a:r>
              <a:rPr lang="en-US" sz="1800" dirty="0" smtClean="0">
                <a:solidFill>
                  <a:prstClr val="black"/>
                </a:solidFill>
                <a:latin typeface="Calibri" pitchFamily="34" charset="0"/>
              </a:rPr>
              <a:t>Use of </a:t>
            </a:r>
            <a:r>
              <a:rPr lang="en-US" sz="1800" b="1" u="heavy" dirty="0" smtClean="0">
                <a:solidFill>
                  <a:prstClr val="black"/>
                </a:solidFill>
                <a:latin typeface="Calibri" pitchFamily="34" charset="0"/>
              </a:rPr>
              <a:t>modal</a:t>
            </a:r>
            <a:r>
              <a:rPr lang="en-US" sz="1800" b="1" dirty="0" smtClean="0">
                <a:solidFill>
                  <a:prstClr val="black"/>
                </a:solidFill>
                <a:latin typeface="Calibri" pitchFamily="34" charset="0"/>
              </a:rPr>
              <a:t>, </a:t>
            </a:r>
            <a:r>
              <a:rPr lang="en-US" sz="1800" b="1" u="heavy" dirty="0" smtClean="0">
                <a:solidFill>
                  <a:prstClr val="black"/>
                </a:solidFill>
                <a:latin typeface="Calibri" pitchFamily="34" charset="0"/>
              </a:rPr>
              <a:t>present participle</a:t>
            </a:r>
            <a:r>
              <a:rPr lang="en-US" sz="1800" dirty="0" smtClean="0">
                <a:solidFill>
                  <a:prstClr val="black"/>
                </a:solidFill>
                <a:latin typeface="Calibri" pitchFamily="34" charset="0"/>
              </a:rPr>
              <a:t>, and </a:t>
            </a:r>
            <a:r>
              <a:rPr lang="en-US" sz="1800" b="1" u="heavy" dirty="0" smtClean="0">
                <a:solidFill>
                  <a:prstClr val="black"/>
                </a:solidFill>
                <a:latin typeface="Calibri" pitchFamily="34" charset="0"/>
              </a:rPr>
              <a:t>gerund </a:t>
            </a:r>
            <a:r>
              <a:rPr lang="en-US" sz="1800" dirty="0" smtClean="0">
                <a:solidFill>
                  <a:prstClr val="black"/>
                </a:solidFill>
                <a:latin typeface="Calibri" pitchFamily="34" charset="0"/>
              </a:rPr>
              <a:t>in addition to simple verbs</a:t>
            </a:r>
            <a:endParaRPr lang="en-US" sz="1800" i="1" dirty="0">
              <a:solidFill>
                <a:prstClr val="black"/>
              </a:solidFill>
            </a:endParaRPr>
          </a:p>
        </p:txBody>
      </p:sp>
      <p:sp>
        <p:nvSpPr>
          <p:cNvPr id="15" name="Rectangle 3"/>
          <p:cNvSpPr>
            <a:spLocks noChangeArrowheads="1"/>
          </p:cNvSpPr>
          <p:nvPr/>
        </p:nvSpPr>
        <p:spPr bwMode="auto">
          <a:xfrm>
            <a:off x="866983" y="2566446"/>
            <a:ext cx="7836408"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 </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Emerging       Developing	     </a:t>
            </a:r>
            <a:r>
              <a:rPr lang="en-US" altLang="en-US" b="1" dirty="0">
                <a:solidFill>
                  <a:srgbClr val="EEECE1">
                    <a:lumMod val="25000"/>
                  </a:srgbClr>
                </a:solidFill>
                <a:ea typeface="ＭＳ Ｐゴシック" charset="-128"/>
              </a:rPr>
              <a:t>Controlled</a:t>
            </a:r>
          </a:p>
        </p:txBody>
      </p:sp>
      <p:sp>
        <p:nvSpPr>
          <p:cNvPr id="13" name="Rounded Rectangular Callout 12"/>
          <p:cNvSpPr>
            <a:spLocks noChangeArrowheads="1"/>
          </p:cNvSpPr>
          <p:nvPr/>
        </p:nvSpPr>
        <p:spPr bwMode="auto">
          <a:xfrm>
            <a:off x="3362262" y="1332396"/>
            <a:ext cx="5707634" cy="3533550"/>
          </a:xfrm>
          <a:prstGeom prst="wedgeRoundRectCallout">
            <a:avLst>
              <a:gd name="adj1" fmla="val 18911"/>
              <a:gd name="adj2" fmla="val 64148"/>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a:solidFill>
                  <a:prstClr val="black"/>
                </a:solidFill>
                <a:latin typeface="Calibri"/>
              </a:rPr>
              <a:t>Controlled </a:t>
            </a:r>
            <a:r>
              <a:rPr lang="en-US" altLang="en-US" sz="2000" u="sng" dirty="0">
                <a:solidFill>
                  <a:prstClr val="black"/>
                </a:solidFill>
                <a:latin typeface="Calibri" pitchFamily="34" charset="0"/>
              </a:rPr>
              <a:t>Verb Sophistication </a:t>
            </a:r>
            <a:r>
              <a:rPr lang="en-US" altLang="en-US" sz="2000" u="sng" dirty="0" smtClean="0">
                <a:solidFill>
                  <a:prstClr val="black"/>
                </a:solidFill>
                <a:latin typeface="Calibri"/>
              </a:rPr>
              <a:t>(</a:t>
            </a:r>
            <a:r>
              <a:rPr lang="en-US" altLang="en-US" sz="2000" u="sng" dirty="0">
                <a:solidFill>
                  <a:prstClr val="black"/>
                </a:solidFill>
                <a:latin typeface="Calibri"/>
              </a:rPr>
              <a:t>EO/P):</a:t>
            </a:r>
          </a:p>
          <a:p>
            <a:pPr eaLnBrk="1" hangingPunct="1">
              <a:defRPr/>
            </a:pPr>
            <a:endParaRPr lang="en-US" altLang="en-US" sz="1200" u="sng" dirty="0">
              <a:solidFill>
                <a:prstClr val="black"/>
              </a:solidFill>
              <a:latin typeface="Calibri"/>
            </a:endParaRPr>
          </a:p>
          <a:p>
            <a:pPr eaLnBrk="1" hangingPunct="1">
              <a:defRPr/>
            </a:pPr>
            <a:r>
              <a:rPr lang="en-US" sz="1800" i="1" dirty="0">
                <a:solidFill>
                  <a:srgbClr val="000000"/>
                </a:solidFill>
                <a:latin typeface="Calibri"/>
                <a:ea typeface="Lucida Grande"/>
                <a:cs typeface="Lucida Grande"/>
              </a:rPr>
              <a:t>You </a:t>
            </a:r>
            <a:r>
              <a:rPr lang="en-US" sz="1800" b="1" i="1" u="sng" dirty="0">
                <a:solidFill>
                  <a:srgbClr val="000000"/>
                </a:solidFill>
                <a:latin typeface="Calibri"/>
                <a:ea typeface="Lucida Grande"/>
                <a:cs typeface="Lucida Grande"/>
              </a:rPr>
              <a:t>should</a:t>
            </a:r>
            <a:r>
              <a:rPr lang="en-US" sz="1800" i="1" dirty="0">
                <a:solidFill>
                  <a:srgbClr val="000000"/>
                </a:solidFill>
                <a:latin typeface="Calibri"/>
                <a:ea typeface="Lucida Grande"/>
                <a:cs typeface="Lucida Grande"/>
              </a:rPr>
              <a:t> clean your teeth to have no cavities and make your teeth clean. And how you do it is that you put toothpaste on your toothbrush, and you brush your teeth. And just swish your mouth with water. And then you're </a:t>
            </a:r>
            <a:r>
              <a:rPr lang="en-US" sz="1800" b="1" i="1" u="sng" dirty="0" smtClean="0">
                <a:solidFill>
                  <a:srgbClr val="000000"/>
                </a:solidFill>
                <a:latin typeface="Calibri"/>
                <a:ea typeface="Lucida Grande"/>
                <a:cs typeface="Lucida Grande"/>
              </a:rPr>
              <a:t>done</a:t>
            </a:r>
            <a:r>
              <a:rPr lang="en-US" sz="1800" b="1" i="1" dirty="0" smtClean="0">
                <a:solidFill>
                  <a:srgbClr val="000000"/>
                </a:solidFill>
                <a:latin typeface="Calibri"/>
                <a:ea typeface="Lucida Grande"/>
                <a:cs typeface="Lucida Grande"/>
              </a:rPr>
              <a:t>.</a:t>
            </a:r>
          </a:p>
          <a:p>
            <a:pPr eaLnBrk="1" hangingPunct="1">
              <a:defRPr/>
            </a:pPr>
            <a:endParaRPr lang="en-US" sz="1400" dirty="0" smtClean="0">
              <a:solidFill>
                <a:prstClr val="black"/>
              </a:solidFill>
              <a:latin typeface="Calibri"/>
            </a:endParaRPr>
          </a:p>
          <a:p>
            <a:pPr eaLnBrk="1" hangingPunct="1">
              <a:buFont typeface="Arial" pitchFamily="34" charset="0"/>
              <a:buChar char="•"/>
              <a:defRPr/>
            </a:pPr>
            <a:r>
              <a:rPr lang="en-US" sz="1800" dirty="0">
                <a:solidFill>
                  <a:prstClr val="black"/>
                </a:solidFill>
                <a:latin typeface="Calibri" pitchFamily="34" charset="0"/>
              </a:rPr>
              <a:t> </a:t>
            </a:r>
            <a:r>
              <a:rPr lang="en-US" sz="1800" dirty="0" smtClean="0">
                <a:solidFill>
                  <a:prstClr val="black"/>
                </a:solidFill>
                <a:latin typeface="Calibri" pitchFamily="34" charset="0"/>
              </a:rPr>
              <a:t>Use of </a:t>
            </a:r>
            <a:r>
              <a:rPr lang="en-US" sz="1800" b="1" u="heavy" dirty="0" smtClean="0">
                <a:solidFill>
                  <a:prstClr val="black"/>
                </a:solidFill>
                <a:latin typeface="Calibri" pitchFamily="34" charset="0"/>
              </a:rPr>
              <a:t>modal</a:t>
            </a:r>
            <a:r>
              <a:rPr lang="en-US" sz="1800" b="1" dirty="0" smtClean="0">
                <a:solidFill>
                  <a:prstClr val="black"/>
                </a:solidFill>
                <a:latin typeface="Calibri" pitchFamily="34" charset="0"/>
              </a:rPr>
              <a:t> </a:t>
            </a:r>
            <a:r>
              <a:rPr lang="en-US" sz="1800" dirty="0" smtClean="0">
                <a:solidFill>
                  <a:prstClr val="black"/>
                </a:solidFill>
                <a:latin typeface="Calibri" pitchFamily="34" charset="0"/>
              </a:rPr>
              <a:t>and </a:t>
            </a:r>
            <a:r>
              <a:rPr lang="en-US" sz="1800" b="1" u="heavy" dirty="0" smtClean="0">
                <a:solidFill>
                  <a:prstClr val="black"/>
                </a:solidFill>
                <a:latin typeface="Calibri" pitchFamily="34" charset="0"/>
              </a:rPr>
              <a:t>present participle</a:t>
            </a:r>
            <a:r>
              <a:rPr lang="en-US" sz="1800" b="1" dirty="0" smtClean="0">
                <a:solidFill>
                  <a:prstClr val="black"/>
                </a:solidFill>
                <a:latin typeface="Calibri" pitchFamily="34" charset="0"/>
              </a:rPr>
              <a:t> </a:t>
            </a:r>
            <a:r>
              <a:rPr lang="en-US" sz="1800" dirty="0" smtClean="0">
                <a:solidFill>
                  <a:prstClr val="black"/>
                </a:solidFill>
                <a:latin typeface="Calibri" pitchFamily="34" charset="0"/>
              </a:rPr>
              <a:t>in addition to simple verbs and infinitives</a:t>
            </a:r>
            <a:endParaRPr lang="en-US" sz="2000" i="1" dirty="0">
              <a:solidFill>
                <a:prstClr val="black"/>
              </a:solidFill>
            </a:endParaRPr>
          </a:p>
        </p:txBody>
      </p:sp>
      <p:sp>
        <p:nvSpPr>
          <p:cNvPr id="2" name="Text Placeholder 3"/>
          <p:cNvSpPr txBox="1">
            <a:spLocks/>
          </p:cNvSpPr>
          <p:nvPr/>
        </p:nvSpPr>
        <p:spPr>
          <a:xfrm>
            <a:off x="552450" y="206377"/>
            <a:ext cx="803910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Sophistication </a:t>
            </a:r>
            <a:r>
              <a:rPr lang="en-US" altLang="en-US" sz="3600" b="1" dirty="0">
                <a:solidFill>
                  <a:srgbClr val="404040"/>
                </a:solidFill>
                <a:effectLst>
                  <a:outerShdw blurRad="38100" dist="38100" dir="2700000" algn="tl">
                    <a:srgbClr val="000000">
                      <a:alpha val="43137"/>
                    </a:srgbClr>
                  </a:outerShdw>
                </a:effectLst>
                <a:latin typeface="Helvetica" pitchFamily="1" charset="0"/>
              </a:rPr>
              <a:t>of Verb Forms</a:t>
            </a: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Verb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98461" y="5891721"/>
            <a:ext cx="370722" cy="370722"/>
          </a:xfrm>
          <a:prstGeom prst="rect">
            <a:avLst/>
          </a:prstGeom>
        </p:spPr>
      </p:pic>
    </p:spTree>
    <p:extLst>
      <p:ext uri="{BB962C8B-B14F-4D97-AF65-F5344CB8AC3E}">
        <p14:creationId xmlns:p14="http://schemas.microsoft.com/office/powerpoint/2010/main" val="104344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898"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a:spLocks noChangeArrowheads="1"/>
          </p:cNvSpPr>
          <p:nvPr/>
        </p:nvSpPr>
        <p:spPr bwMode="auto">
          <a:xfrm>
            <a:off x="6170899" y="2838994"/>
            <a:ext cx="1152144" cy="1175657"/>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pitchFamily="34" charset="0"/>
              </a:rPr>
              <a:t>(</a:t>
            </a:r>
            <a:r>
              <a:rPr lang="en-US" altLang="en-US" sz="400" u="sng" dirty="0">
                <a:solidFill>
                  <a:prstClr val="black"/>
                </a:solidFill>
                <a:latin typeface="Calibri" pitchFamily="34" charset="0"/>
              </a:rPr>
              <a:t>EL):</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smtClean="0">
                <a:solidFill>
                  <a:srgbClr val="000000"/>
                </a:solidFill>
                <a:latin typeface="Calibri"/>
                <a:ea typeface="Lucida Grande"/>
                <a:cs typeface="Lucida Grande"/>
              </a:rPr>
              <a:t>You </a:t>
            </a:r>
            <a:r>
              <a:rPr lang="en-US" sz="400" i="1" dirty="0">
                <a:solidFill>
                  <a:srgbClr val="000000"/>
                </a:solidFill>
                <a:latin typeface="Calibri"/>
                <a:ea typeface="Lucida Grande"/>
                <a:cs typeface="Lucida Grande"/>
              </a:rPr>
              <a:t>do it so it can help you find out how many there are in all and so you can learn more of the numbers. </a:t>
            </a:r>
            <a:r>
              <a:rPr lang="en-US" sz="400" dirty="0">
                <a:solidFill>
                  <a:srgbClr val="000000"/>
                </a:solidFill>
                <a:latin typeface="Calibri"/>
                <a:ea typeface="Lucida Grande"/>
                <a:cs typeface="Lucida Grande"/>
              </a:rPr>
              <a:t>[Researcher: And can you tell her how to find out how many there are?] </a:t>
            </a:r>
            <a:r>
              <a:rPr lang="en-US" sz="400" i="1" dirty="0">
                <a:solidFill>
                  <a:srgbClr val="000000"/>
                </a:solidFill>
                <a:latin typeface="Calibri"/>
                <a:ea typeface="Lucida Grande"/>
                <a:cs typeface="Lucida Grande"/>
              </a:rPr>
              <a:t>How many there are in all? There's six. There are in all. There're six. </a:t>
            </a:r>
            <a:r>
              <a:rPr lang="en-US" sz="400" dirty="0">
                <a:solidFill>
                  <a:srgbClr val="000000"/>
                </a:solidFill>
                <a:latin typeface="Calibri"/>
                <a:ea typeface="Lucida Grande"/>
                <a:cs typeface="Lucida Grande"/>
              </a:rPr>
              <a:t>[Researcher: Can you tell her how you found that out?]</a:t>
            </a:r>
            <a:r>
              <a:rPr lang="en-US" sz="400" i="1" dirty="0">
                <a:solidFill>
                  <a:srgbClr val="000000"/>
                </a:solidFill>
                <a:latin typeface="Calibri"/>
                <a:ea typeface="Lucida Grande"/>
                <a:cs typeface="Lucida Grande"/>
              </a:rPr>
              <a:t> I found that out by counting them..</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u="sng" dirty="0">
                <a:solidFill>
                  <a:prstClr val="black"/>
                </a:solidFill>
                <a:latin typeface="Calibri" pitchFamily="34" charset="0"/>
              </a:rPr>
              <a:t>modals</a:t>
            </a:r>
            <a:r>
              <a:rPr lang="en-US" sz="400" b="1" dirty="0">
                <a:solidFill>
                  <a:prstClr val="black"/>
                </a:solidFill>
                <a:latin typeface="Calibri" pitchFamily="34" charset="0"/>
              </a:rPr>
              <a:t> </a:t>
            </a:r>
            <a:r>
              <a:rPr lang="en-US" sz="400" dirty="0">
                <a:solidFill>
                  <a:prstClr val="black"/>
                </a:solidFill>
                <a:latin typeface="Calibri" pitchFamily="34" charset="0"/>
              </a:rPr>
              <a:t>and </a:t>
            </a:r>
            <a:r>
              <a:rPr lang="en-US" sz="400" b="1" u="sng" dirty="0">
                <a:solidFill>
                  <a:prstClr val="black"/>
                </a:solidFill>
                <a:latin typeface="Calibri" pitchFamily="34" charset="0"/>
              </a:rPr>
              <a:t>gerund</a:t>
            </a:r>
            <a:r>
              <a:rPr lang="en-US" sz="400" b="1" dirty="0">
                <a:solidFill>
                  <a:prstClr val="black"/>
                </a:solidFill>
                <a:latin typeface="Calibri" pitchFamily="34" charset="0"/>
              </a:rPr>
              <a:t> </a:t>
            </a:r>
            <a:r>
              <a:rPr lang="en-US" sz="400" dirty="0">
                <a:solidFill>
                  <a:prstClr val="black"/>
                </a:solidFill>
                <a:latin typeface="Calibri" pitchFamily="34" charset="0"/>
              </a:rPr>
              <a:t>in addition to simple </a:t>
            </a:r>
            <a:r>
              <a:rPr lang="en-US" sz="400" dirty="0" smtClean="0">
                <a:solidFill>
                  <a:prstClr val="black"/>
                </a:solidFill>
                <a:latin typeface="Calibri" pitchFamily="34" charset="0"/>
              </a:rPr>
              <a:t>verbs</a:t>
            </a:r>
            <a:endParaRPr lang="en-US" sz="400" i="1" dirty="0">
              <a:solidFill>
                <a:prstClr val="black"/>
              </a:solidFill>
            </a:endParaRPr>
          </a:p>
        </p:txBody>
      </p:sp>
      <p:sp>
        <p:nvSpPr>
          <p:cNvPr id="12" name="Rounded Rectangular Callout 11"/>
          <p:cNvSpPr>
            <a:spLocks noChangeArrowheads="1"/>
          </p:cNvSpPr>
          <p:nvPr/>
        </p:nvSpPr>
        <p:spPr bwMode="auto">
          <a:xfrm>
            <a:off x="4665463" y="3254570"/>
            <a:ext cx="1151837" cy="1229401"/>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a:t>
            </a:r>
            <a:r>
              <a:rPr lang="en-US" altLang="en-US" sz="400" u="sng" dirty="0" smtClean="0">
                <a:solidFill>
                  <a:prstClr val="black"/>
                </a:solidFill>
                <a:latin typeface="Calibri" pitchFamily="34" charset="0"/>
              </a:rPr>
              <a:t>(EL)</a:t>
            </a:r>
            <a:r>
              <a:rPr lang="en-US" altLang="en-US" sz="400" dirty="0" smtClean="0">
                <a:solidFill>
                  <a:prstClr val="black"/>
                </a:solidFill>
                <a:latin typeface="Calibri" pitchFamily="34" charset="0"/>
              </a:rPr>
              <a:t>:</a:t>
            </a:r>
          </a:p>
          <a:p>
            <a:pPr eaLnBrk="1" hangingPunct="1">
              <a:defRPr/>
            </a:pPr>
            <a:endParaRPr lang="en-US" sz="400" dirty="0" smtClean="0">
              <a:solidFill>
                <a:prstClr val="black"/>
              </a:solidFill>
              <a:latin typeface="Calibri"/>
            </a:endParaRPr>
          </a:p>
          <a:p>
            <a:pPr eaLnBrk="1" hangingPunct="1">
              <a:defRPr/>
            </a:pPr>
            <a:r>
              <a:rPr lang="en-US" sz="400" dirty="0" smtClean="0">
                <a:solidFill>
                  <a:prstClr val="black"/>
                </a:solidFill>
                <a:latin typeface="Calibri"/>
              </a:rPr>
              <a:t>[</a:t>
            </a:r>
            <a:r>
              <a:rPr lang="en-US" sz="400" dirty="0">
                <a:solidFill>
                  <a:prstClr val="black"/>
                </a:solidFill>
                <a:latin typeface="Calibri"/>
              </a:rPr>
              <a:t>Researcher: Can you tell her how to do it? Can you tell her why this way helps?] </a:t>
            </a:r>
            <a:r>
              <a:rPr lang="en-US" sz="400" i="1" dirty="0">
                <a:solidFill>
                  <a:prstClr val="black"/>
                </a:solidFill>
                <a:latin typeface="Calibri"/>
              </a:rPr>
              <a:t>So you can learn and count. To learn and count when you grow, you could count and learn</a:t>
            </a:r>
            <a:r>
              <a:rPr lang="en-US" sz="400" dirty="0">
                <a:solidFill>
                  <a:prstClr val="black"/>
                </a:solidFill>
                <a:latin typeface="Calibri"/>
              </a:rPr>
              <a:t>. [Researcher: Anything else?] </a:t>
            </a:r>
            <a:r>
              <a:rPr lang="en-US" sz="400" i="1" dirty="0">
                <a:solidFill>
                  <a:prstClr val="black"/>
                </a:solidFill>
                <a:latin typeface="Calibri"/>
              </a:rPr>
              <a:t>And so you could get to the number two thousand. And to learn about all the numbers. And to show your mom and your dad and your brother or your uncles. And your grannies. Whoever you show them. </a:t>
            </a:r>
            <a:r>
              <a:rPr lang="en-US" sz="400" dirty="0">
                <a:solidFill>
                  <a:prstClr val="black"/>
                </a:solidFill>
                <a:latin typeface="Calibri"/>
              </a:rPr>
              <a:t>[Researcher: Can you tell your friend how to do it?].</a:t>
            </a:r>
          </a:p>
          <a:p>
            <a:pPr eaLnBrk="1" hangingPunct="1">
              <a:defRPr/>
            </a:pPr>
            <a:r>
              <a:rPr lang="en-US" sz="400" dirty="0">
                <a:solidFill>
                  <a:prstClr val="black"/>
                </a:solidFill>
              </a:rPr>
              <a:t> </a:t>
            </a:r>
            <a:endParaRPr lang="en-US" altLang="en-US" sz="400" i="1" dirty="0">
              <a:solidFill>
                <a:srgbClr val="FFFFFF"/>
              </a:solidFill>
            </a:endParaRPr>
          </a:p>
          <a:p>
            <a:pPr eaLnBrk="1" hangingPunct="1">
              <a:buFont typeface="Arial" pitchFamily="34" charset="0"/>
              <a:buChar char="•"/>
              <a:defRPr/>
            </a:pPr>
            <a:r>
              <a:rPr lang="en-US" altLang="en-US" sz="400" dirty="0">
                <a:solidFill>
                  <a:prstClr val="black"/>
                </a:solidFill>
                <a:latin typeface="Calibri" pitchFamily="34" charset="0"/>
              </a:rPr>
              <a:t>  </a:t>
            </a:r>
            <a:r>
              <a:rPr lang="en-US" sz="400" dirty="0">
                <a:solidFill>
                  <a:prstClr val="black"/>
                </a:solidFill>
                <a:latin typeface="Calibri" pitchFamily="34" charset="0"/>
              </a:rPr>
              <a:t>Repetitive use of </a:t>
            </a:r>
            <a:r>
              <a:rPr lang="en-US" sz="400" b="1" u="sng" dirty="0">
                <a:solidFill>
                  <a:prstClr val="black"/>
                </a:solidFill>
                <a:latin typeface="Calibri" pitchFamily="34" charset="0"/>
              </a:rPr>
              <a:t>modals</a:t>
            </a:r>
            <a:r>
              <a:rPr lang="en-US" sz="400" dirty="0">
                <a:solidFill>
                  <a:prstClr val="black"/>
                </a:solidFill>
                <a:latin typeface="Calibri" pitchFamily="34" charset="0"/>
              </a:rPr>
              <a:t> in addition to simple </a:t>
            </a:r>
            <a:r>
              <a:rPr lang="en-US" sz="400" dirty="0" smtClean="0">
                <a:solidFill>
                  <a:prstClr val="black"/>
                </a:solidFill>
                <a:latin typeface="Calibri" pitchFamily="34" charset="0"/>
              </a:rPr>
              <a:t>verbs</a:t>
            </a:r>
            <a:endParaRPr lang="en-US" sz="400" b="1" i="1" dirty="0">
              <a:solidFill>
                <a:prstClr val="black"/>
              </a:solidFill>
              <a:latin typeface="Calibri" panose="020F0502020204030204" pitchFamily="34" charset="0"/>
            </a:endParaRPr>
          </a:p>
        </p:txBody>
      </p:sp>
      <p:sp>
        <p:nvSpPr>
          <p:cNvPr id="10" name="Rounded Rectangular Callout 9"/>
          <p:cNvSpPr>
            <a:spLocks noChangeArrowheads="1"/>
          </p:cNvSpPr>
          <p:nvPr/>
        </p:nvSpPr>
        <p:spPr bwMode="auto">
          <a:xfrm>
            <a:off x="3194315" y="3936932"/>
            <a:ext cx="1151837" cy="82262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a:rPr>
              <a:t>Emerging </a:t>
            </a:r>
            <a:r>
              <a:rPr lang="en-US" altLang="en-US" sz="400" u="sng" dirty="0">
                <a:solidFill>
                  <a:prstClr val="black"/>
                </a:solidFill>
                <a:latin typeface="+mj-lt"/>
                <a:cs typeface="Arial" panose="020B0604020202020204" pitchFamily="34" charset="0"/>
              </a:rPr>
              <a:t>Verb Sophistication </a:t>
            </a:r>
            <a:r>
              <a:rPr lang="en-US" altLang="en-US" sz="400" u="sng" dirty="0" smtClean="0">
                <a:solidFill>
                  <a:prstClr val="black"/>
                </a:solidFill>
                <a:latin typeface="Calibri"/>
              </a:rPr>
              <a:t>(</a:t>
            </a:r>
            <a:r>
              <a:rPr lang="en-US" altLang="en-US" sz="400" u="sng" dirty="0">
                <a:solidFill>
                  <a:prstClr val="black"/>
                </a:solidFill>
                <a:latin typeface="Calibri"/>
              </a:rPr>
              <a:t>EL)</a:t>
            </a:r>
            <a:r>
              <a:rPr lang="en-US" altLang="en-US" sz="400" dirty="0">
                <a:solidFill>
                  <a:prstClr val="black"/>
                </a:solidFill>
                <a:latin typeface="Calibri"/>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smtClean="0">
                <a:solidFill>
                  <a:srgbClr val="000000"/>
                </a:solidFill>
                <a:latin typeface="Calibri"/>
                <a:ea typeface="Lucida Grande"/>
                <a:cs typeface="Lucida Grande"/>
              </a:rPr>
              <a:t>Um </a:t>
            </a:r>
            <a:r>
              <a:rPr lang="en-US" sz="400" i="1" dirty="0">
                <a:solidFill>
                  <a:srgbClr val="000000"/>
                </a:solidFill>
                <a:latin typeface="Calibri"/>
                <a:ea typeface="Lucida Grande"/>
                <a:cs typeface="Lucida Grande"/>
              </a:rPr>
              <a:t>it helps you count. </a:t>
            </a:r>
            <a:r>
              <a:rPr lang="en-US" sz="400" dirty="0">
                <a:solidFill>
                  <a:srgbClr val="000000"/>
                </a:solidFill>
                <a:latin typeface="Calibri"/>
                <a:ea typeface="Lucida Grande"/>
                <a:cs typeface="Lucida Grande"/>
              </a:rPr>
              <a:t>[Researcher: Can you tell him how to do it to find out how many there are?] </a:t>
            </a:r>
            <a:r>
              <a:rPr lang="en-US" sz="400" i="1" dirty="0">
                <a:solidFill>
                  <a:srgbClr val="000000"/>
                </a:solidFill>
                <a:latin typeface="Calibri"/>
                <a:ea typeface="Lucida Grande"/>
                <a:cs typeface="Lucida Grande"/>
              </a:rPr>
              <a:t> Put them together.</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a:t>
            </a:r>
            <a:r>
              <a:rPr lang="en-US" sz="400" dirty="0" smtClean="0">
                <a:solidFill>
                  <a:prstClr val="black"/>
                </a:solidFill>
                <a:latin typeface="Calibri"/>
              </a:rPr>
              <a:t> </a:t>
            </a:r>
            <a:r>
              <a:rPr lang="en-US" sz="400" dirty="0">
                <a:solidFill>
                  <a:prstClr val="black"/>
                </a:solidFill>
                <a:latin typeface="Calibri"/>
              </a:rPr>
              <a:t>Use of </a:t>
            </a:r>
            <a:r>
              <a:rPr lang="en-US" sz="400" b="1" dirty="0">
                <a:solidFill>
                  <a:prstClr val="black"/>
                </a:solidFill>
                <a:latin typeface="Calibri"/>
              </a:rPr>
              <a:t>simple</a:t>
            </a:r>
            <a:r>
              <a:rPr lang="en-US" sz="400" dirty="0">
                <a:solidFill>
                  <a:prstClr val="black"/>
                </a:solidFill>
                <a:latin typeface="Calibri"/>
              </a:rPr>
              <a:t> verbs in complete </a:t>
            </a:r>
            <a:r>
              <a:rPr lang="en-US" sz="400" dirty="0" smtClean="0">
                <a:solidFill>
                  <a:prstClr val="black"/>
                </a:solidFill>
                <a:latin typeface="Calibri"/>
              </a:rPr>
              <a:t>sentences</a:t>
            </a:r>
            <a:endParaRPr lang="en-US" sz="400" i="1" dirty="0">
              <a:solidFill>
                <a:prstClr val="black"/>
              </a:solidFill>
              <a:latin typeface="Calibri"/>
            </a:endParaRPr>
          </a:p>
        </p:txBody>
      </p:sp>
      <p:sp>
        <p:nvSpPr>
          <p:cNvPr id="19460" name="Rectangle 3"/>
          <p:cNvSpPr>
            <a:spLocks noChangeArrowheads="1"/>
          </p:cNvSpPr>
          <p:nvPr/>
        </p:nvSpPr>
        <p:spPr bwMode="auto">
          <a:xfrm>
            <a:off x="868680" y="2569464"/>
            <a:ext cx="7851231"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Developing      Controlled</a:t>
            </a:r>
            <a:endParaRPr lang="en-US" altLang="en-US" dirty="0">
              <a:solidFill>
                <a:srgbClr val="EEECE1">
                  <a:lumMod val="25000"/>
                </a:srgbClr>
              </a:solidFill>
              <a:ea typeface="ＭＳ Ｐゴシック" charset="-128"/>
            </a:endParaRPr>
          </a:p>
        </p:txBody>
      </p:sp>
      <p:sp>
        <p:nvSpPr>
          <p:cNvPr id="20" name="Rounded Rectangular Callout 19"/>
          <p:cNvSpPr>
            <a:spLocks noChangeArrowheads="1"/>
          </p:cNvSpPr>
          <p:nvPr/>
        </p:nvSpPr>
        <p:spPr bwMode="auto">
          <a:xfrm>
            <a:off x="1794968" y="4483972"/>
            <a:ext cx="1152144" cy="592944"/>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Calibri"/>
              </a:rPr>
              <a:t>No Evidence of </a:t>
            </a:r>
            <a:r>
              <a:rPr lang="en-US" altLang="en-US" sz="400" u="sng" dirty="0" smtClean="0">
                <a:solidFill>
                  <a:prstClr val="black"/>
                </a:solidFill>
                <a:latin typeface="+mj-lt"/>
                <a:cs typeface="Arial" panose="020B0604020202020204" pitchFamily="34" charset="0"/>
              </a:rPr>
              <a:t>Verb </a:t>
            </a:r>
            <a:r>
              <a:rPr lang="en-US" altLang="en-US" sz="400" u="sng" dirty="0">
                <a:solidFill>
                  <a:prstClr val="black"/>
                </a:solidFill>
                <a:latin typeface="+mj-lt"/>
                <a:cs typeface="Arial" panose="020B0604020202020204" pitchFamily="34" charset="0"/>
              </a:rPr>
              <a:t>Sophistication </a:t>
            </a:r>
            <a:r>
              <a:rPr lang="en-US" altLang="en-US" sz="400" u="sng" dirty="0" smtClean="0">
                <a:solidFill>
                  <a:prstClr val="black"/>
                </a:solidFill>
                <a:latin typeface="Calibri"/>
              </a:rPr>
              <a:t>(</a:t>
            </a:r>
            <a:r>
              <a:rPr lang="en-US" altLang="en-US" sz="400" u="sng" dirty="0">
                <a:solidFill>
                  <a:prstClr val="black"/>
                </a:solidFill>
                <a:latin typeface="Calibri"/>
              </a:rPr>
              <a:t>EL</a:t>
            </a:r>
            <a:r>
              <a:rPr lang="en-US" altLang="en-US" sz="400" u="sng" dirty="0" smtClean="0">
                <a:solidFill>
                  <a:prstClr val="black"/>
                </a:solidFill>
                <a:latin typeface="Calibri"/>
              </a:rPr>
              <a:t>)</a:t>
            </a:r>
            <a:r>
              <a:rPr lang="en-US" altLang="en-US" sz="400" dirty="0" smtClean="0">
                <a:solidFill>
                  <a:prstClr val="black"/>
                </a:solidFill>
                <a:latin typeface="Calibri"/>
              </a:rPr>
              <a:t>:</a:t>
            </a:r>
          </a:p>
          <a:p>
            <a:pPr eaLnBrk="1" hangingPunct="1">
              <a:defRPr/>
            </a:pPr>
            <a:endParaRPr lang="en-US" altLang="en-US" sz="400" dirty="0">
              <a:solidFill>
                <a:prstClr val="black"/>
              </a:solidFill>
              <a:latin typeface="Calibri"/>
            </a:endParaRPr>
          </a:p>
          <a:p>
            <a:pPr eaLnBrk="1" hangingPunct="1">
              <a:defRPr/>
            </a:pPr>
            <a:r>
              <a:rPr lang="en-US" sz="800" i="1" dirty="0">
                <a:solidFill>
                  <a:srgbClr val="000000"/>
                </a:solidFill>
                <a:latin typeface="Calibri"/>
                <a:ea typeface="Lucida Grande"/>
                <a:cs typeface="Lucida Grande"/>
              </a:rPr>
              <a:t> </a:t>
            </a:r>
            <a:r>
              <a:rPr lang="en-US" sz="400" i="1" dirty="0">
                <a:solidFill>
                  <a:srgbClr val="000000"/>
                </a:solidFill>
                <a:latin typeface="Calibri"/>
                <a:ea typeface="Lucida Grande"/>
                <a:cs typeface="Lucida Grande"/>
              </a:rPr>
              <a:t>Six.</a:t>
            </a:r>
          </a:p>
          <a:p>
            <a:pPr eaLnBrk="1" hangingPunct="1">
              <a:defRPr/>
            </a:pPr>
            <a:endParaRPr lang="en-US" altLang="en-US" sz="400" i="1" dirty="0">
              <a:solidFill>
                <a:prstClr val="black"/>
              </a:solidFill>
              <a:latin typeface="Calibri"/>
            </a:endParaRPr>
          </a:p>
          <a:p>
            <a:pPr eaLnBrk="1" hangingPunct="1">
              <a:buFont typeface="Arial" pitchFamily="34" charset="0"/>
              <a:buChar char="•"/>
              <a:defRPr/>
            </a:pPr>
            <a:r>
              <a:rPr lang="en-US" altLang="en-US" sz="400" dirty="0">
                <a:solidFill>
                  <a:prstClr val="black"/>
                </a:solidFill>
                <a:latin typeface="Calibri" pitchFamily="34" charset="0"/>
              </a:rPr>
              <a:t>  No verb </a:t>
            </a:r>
            <a:r>
              <a:rPr lang="en-US" altLang="en-US" sz="400" dirty="0" smtClean="0">
                <a:solidFill>
                  <a:prstClr val="black"/>
                </a:solidFill>
                <a:latin typeface="Calibri" pitchFamily="34" charset="0"/>
              </a:rPr>
              <a:t>use</a:t>
            </a:r>
            <a:endParaRPr lang="en-US" altLang="en-US" sz="400" dirty="0">
              <a:solidFill>
                <a:prstClr val="black"/>
              </a:solidFill>
              <a:latin typeface="Calibri" pitchFamily="34" charset="0"/>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5" name="Rounded Rectangular Callout 14"/>
          <p:cNvSpPr>
            <a:spLocks noChangeArrowheads="1"/>
          </p:cNvSpPr>
          <p:nvPr/>
        </p:nvSpPr>
        <p:spPr bwMode="auto">
          <a:xfrm>
            <a:off x="4783051" y="3402091"/>
            <a:ext cx="1127601" cy="1610606"/>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Calibri" pitchFamily="34" charset="0"/>
              </a:rPr>
              <a:t>Developing </a:t>
            </a:r>
            <a:r>
              <a:rPr lang="en-US" altLang="en-US" sz="400" u="sng" dirty="0">
                <a:solidFill>
                  <a:prstClr val="black"/>
                </a:solidFill>
                <a:latin typeface="+mn-lt"/>
                <a:cs typeface="Arial" panose="020B0604020202020204" pitchFamily="34" charset="0"/>
              </a:rPr>
              <a:t>Verb Sophistication</a:t>
            </a:r>
            <a:r>
              <a:rPr lang="en-US" altLang="en-US" sz="400" u="sng" dirty="0" smtClean="0">
                <a:solidFill>
                  <a:prstClr val="black"/>
                </a:solidFill>
                <a:latin typeface="+mn-lt"/>
              </a:rPr>
              <a:t> </a:t>
            </a:r>
            <a:r>
              <a:rPr lang="en-US" altLang="en-US" sz="400" u="sng" dirty="0">
                <a:solidFill>
                  <a:prstClr val="black"/>
                </a:solidFill>
                <a:latin typeface="Calibri" pitchFamily="34" charset="0"/>
              </a:rPr>
              <a:t>(EO/P)</a:t>
            </a:r>
            <a:r>
              <a:rPr lang="en-US" altLang="en-US" sz="400" dirty="0">
                <a:solidFill>
                  <a:prstClr val="black"/>
                </a:solidFill>
                <a:latin typeface="Calibri" pitchFamily="34" charset="0"/>
              </a:rPr>
              <a:t>:</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smtClean="0">
                <a:solidFill>
                  <a:srgbClr val="000000"/>
                </a:solidFill>
                <a:latin typeface="Calibri"/>
                <a:ea typeface="Lucida Grande"/>
                <a:cs typeface="Lucida Grande"/>
              </a:rPr>
              <a:t>You </a:t>
            </a:r>
            <a:r>
              <a:rPr lang="en-US" sz="400" i="1" dirty="0">
                <a:solidFill>
                  <a:srgbClr val="000000"/>
                </a:solidFill>
                <a:latin typeface="Calibri"/>
                <a:ea typeface="Lucida Grande"/>
                <a:cs typeface="Lucida Grande"/>
              </a:rPr>
              <a:t>said how to use cubes</a:t>
            </a:r>
            <a:r>
              <a:rPr lang="en-US" sz="400" dirty="0">
                <a:solidFill>
                  <a:srgbClr val="000000"/>
                </a:solidFill>
                <a:latin typeface="Calibri"/>
                <a:ea typeface="Lucida Grande"/>
                <a:cs typeface="Lucida Grande"/>
              </a:rPr>
              <a:t>. [Researcher: So can you tell him?] </a:t>
            </a:r>
            <a:r>
              <a:rPr lang="en-US" sz="400" i="1" dirty="0">
                <a:solidFill>
                  <a:srgbClr val="000000"/>
                </a:solidFill>
                <a:latin typeface="Calibri"/>
                <a:ea typeface="Lucida Grande"/>
                <a:cs typeface="Lucida Grande"/>
              </a:rPr>
              <a:t>Be very gentle with cubes. There's little squares of cubes in the middle. And then also, there's a lump up. So we can make them stack on top. And there's no bottom to cover cause we stack them. We put the fat part on top. We can put six on or seven or eight or nine. But I have six blue cubes that are plastic. Only blue. This is how you use cubes. </a:t>
            </a:r>
            <a:r>
              <a:rPr lang="en-US" sz="400" dirty="0">
                <a:solidFill>
                  <a:srgbClr val="000000"/>
                </a:solidFill>
                <a:latin typeface="Calibri"/>
                <a:ea typeface="Lucida Grande"/>
                <a:cs typeface="Lucida Grande"/>
              </a:rPr>
              <a:t>[Researcher: Perfect! And can you tell her why this way helps?] </a:t>
            </a:r>
            <a:r>
              <a:rPr lang="en-US" sz="400" i="1" dirty="0">
                <a:solidFill>
                  <a:srgbClr val="000000"/>
                </a:solidFill>
                <a:latin typeface="Calibri"/>
                <a:ea typeface="Lucida Grande"/>
                <a:cs typeface="Lucida Grande"/>
              </a:rPr>
              <a:t>Why this way helps is because they help you learn and guess numbers. If you just take two at a time, it will make four. One, two! And if you put them together, it will be two </a:t>
            </a:r>
            <a:r>
              <a:rPr lang="en-US" sz="400" i="1" dirty="0" err="1">
                <a:solidFill>
                  <a:srgbClr val="000000"/>
                </a:solidFill>
                <a:latin typeface="Calibri"/>
                <a:ea typeface="Lucida Grande"/>
                <a:cs typeface="Lucida Grande"/>
              </a:rPr>
              <a:t>Unifix</a:t>
            </a:r>
            <a:r>
              <a:rPr lang="en-US" sz="400" i="1" dirty="0">
                <a:solidFill>
                  <a:srgbClr val="000000"/>
                </a:solidFill>
                <a:latin typeface="Calibri"/>
                <a:ea typeface="Lucida Grande"/>
                <a:cs typeface="Lucida Grande"/>
              </a:rPr>
              <a:t> cubes. And if we put two more, it will be six. Two plus two plus two is six. </a:t>
            </a:r>
            <a:r>
              <a:rPr lang="en-US" sz="400" dirty="0">
                <a:solidFill>
                  <a:srgbClr val="000000"/>
                </a:solidFill>
                <a:latin typeface="Calibri"/>
                <a:ea typeface="Lucida Grande"/>
                <a:cs typeface="Lucida Grande"/>
              </a:rPr>
              <a:t>[Researcher: Anything else?] </a:t>
            </a:r>
            <a:r>
              <a:rPr lang="en-US" sz="400" i="1" dirty="0">
                <a:solidFill>
                  <a:srgbClr val="000000"/>
                </a:solidFill>
                <a:latin typeface="Calibri"/>
                <a:ea typeface="Lucida Grande"/>
                <a:cs typeface="Lucida Grande"/>
              </a:rPr>
              <a:t>Also there's erasers</a:t>
            </a:r>
            <a:r>
              <a:rPr lang="en-US" sz="400" i="1" dirty="0" smtClean="0">
                <a:solidFill>
                  <a:srgbClr val="000000"/>
                </a:solidFill>
                <a:latin typeface="Calibri"/>
                <a:ea typeface="Lucida Grande"/>
                <a:cs typeface="Lucida Grande"/>
              </a:rPr>
              <a:t>..</a:t>
            </a:r>
          </a:p>
          <a:p>
            <a:pPr eaLnBrk="1" hangingPunct="1">
              <a:defRPr/>
            </a:pPr>
            <a:endParaRPr lang="en-US" altLang="en-US" sz="400" i="1" dirty="0">
              <a:solidFill>
                <a:srgbClr val="FFFFFF"/>
              </a:solidFill>
            </a:endParaRPr>
          </a:p>
          <a:p>
            <a:pPr eaLnBrk="1" hangingPunct="1">
              <a:buFont typeface="Arial" pitchFamily="34" charset="0"/>
              <a:buChar char="•"/>
              <a:defRPr/>
            </a:pPr>
            <a:r>
              <a:rPr lang="en-US" altLang="en-US" sz="400" dirty="0">
                <a:solidFill>
                  <a:prstClr val="black"/>
                </a:solidFill>
                <a:latin typeface="Calibri" pitchFamily="34" charset="0"/>
              </a:rPr>
              <a:t>  </a:t>
            </a:r>
            <a:r>
              <a:rPr lang="en-US" sz="400" dirty="0">
                <a:solidFill>
                  <a:prstClr val="black"/>
                </a:solidFill>
                <a:latin typeface="Calibri" pitchFamily="34" charset="0"/>
              </a:rPr>
              <a:t>Repetitive use of </a:t>
            </a:r>
            <a:r>
              <a:rPr lang="en-US" sz="400" b="1" dirty="0">
                <a:solidFill>
                  <a:prstClr val="black"/>
                </a:solidFill>
                <a:latin typeface="Calibri" pitchFamily="34" charset="0"/>
              </a:rPr>
              <a:t>modals</a:t>
            </a:r>
            <a:r>
              <a:rPr lang="en-US" sz="400" dirty="0">
                <a:solidFill>
                  <a:prstClr val="black"/>
                </a:solidFill>
                <a:latin typeface="Calibri" pitchFamily="34" charset="0"/>
              </a:rPr>
              <a:t> in addition to simple </a:t>
            </a:r>
            <a:r>
              <a:rPr lang="en-US" sz="400" dirty="0" smtClean="0">
                <a:solidFill>
                  <a:prstClr val="black"/>
                </a:solidFill>
                <a:latin typeface="Calibri" pitchFamily="34" charset="0"/>
              </a:rPr>
              <a:t>verbs</a:t>
            </a:r>
            <a:endParaRPr lang="en-US" sz="400" b="1" i="1" dirty="0">
              <a:solidFill>
                <a:prstClr val="black"/>
              </a:solidFill>
            </a:endParaRPr>
          </a:p>
        </p:txBody>
      </p:sp>
      <p:sp>
        <p:nvSpPr>
          <p:cNvPr id="16" name="Rounded Rectangular Callout 15"/>
          <p:cNvSpPr>
            <a:spLocks noChangeArrowheads="1"/>
          </p:cNvSpPr>
          <p:nvPr/>
        </p:nvSpPr>
        <p:spPr bwMode="auto">
          <a:xfrm>
            <a:off x="6282191" y="3014697"/>
            <a:ext cx="1152144" cy="169141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dirty="0">
                <a:solidFill>
                  <a:prstClr val="black"/>
                </a:solidFill>
                <a:latin typeface="Calibri"/>
              </a:rPr>
              <a:t> </a:t>
            </a:r>
            <a:r>
              <a:rPr lang="en-US" altLang="en-US" sz="400" u="sng" dirty="0">
                <a:solidFill>
                  <a:prstClr val="black"/>
                </a:solidFill>
                <a:latin typeface="Calibri"/>
              </a:rPr>
              <a:t>Controlled </a:t>
            </a:r>
            <a:r>
              <a:rPr lang="en-US" altLang="en-US" sz="400" u="sng" dirty="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a:rPr>
              <a:t>(</a:t>
            </a:r>
            <a:r>
              <a:rPr lang="en-US" altLang="en-US" sz="400" u="sng" dirty="0">
                <a:solidFill>
                  <a:prstClr val="black"/>
                </a:solidFill>
                <a:latin typeface="Calibri"/>
              </a:rPr>
              <a:t>EO/P):</a:t>
            </a:r>
          </a:p>
          <a:p>
            <a:pPr eaLnBrk="1" hangingPunct="1">
              <a:defRPr/>
            </a:pPr>
            <a:endParaRPr lang="en-US" sz="400" i="1" dirty="0" smtClean="0">
              <a:solidFill>
                <a:prstClr val="black"/>
              </a:solidFill>
              <a:latin typeface="Calibri"/>
            </a:endParaRPr>
          </a:p>
          <a:p>
            <a:pPr eaLnBrk="1" hangingPunct="1">
              <a:defRPr/>
            </a:pPr>
            <a:r>
              <a:rPr lang="en-US" sz="400" i="1" dirty="0">
                <a:solidFill>
                  <a:prstClr val="black"/>
                </a:solidFill>
                <a:latin typeface="Calibri"/>
              </a:rPr>
              <a:t>Using the cubes this way makes it easier to count. Say that they were all </a:t>
            </a:r>
            <a:r>
              <a:rPr lang="en-US" sz="400" b="1" i="1" u="sng" dirty="0">
                <a:solidFill>
                  <a:prstClr val="black"/>
                </a:solidFill>
                <a:latin typeface="Calibri"/>
              </a:rPr>
              <a:t>spread</a:t>
            </a:r>
            <a:r>
              <a:rPr lang="en-US" sz="400" i="1" dirty="0">
                <a:solidFill>
                  <a:prstClr val="black"/>
                </a:solidFill>
                <a:latin typeface="Calibri"/>
              </a:rPr>
              <a:t> apart. If you lay them like this, one, two, three, four, five, six, seven, eight, it won't quite work. But if you have them </a:t>
            </a:r>
            <a:r>
              <a:rPr lang="en-US" sz="400" b="1" i="1" u="sng" dirty="0">
                <a:solidFill>
                  <a:prstClr val="black"/>
                </a:solidFill>
                <a:latin typeface="Calibri"/>
              </a:rPr>
              <a:t>stacked</a:t>
            </a:r>
            <a:r>
              <a:rPr lang="en-US" sz="400" i="1" dirty="0">
                <a:solidFill>
                  <a:prstClr val="black"/>
                </a:solidFill>
                <a:latin typeface="Calibri"/>
              </a:rPr>
              <a:t> one, two, three, four, five, six, it'll be easier to count them all. </a:t>
            </a:r>
          </a:p>
          <a:p>
            <a:pPr eaLnBrk="1" hangingPunct="1">
              <a:defRPr/>
            </a:pPr>
            <a:r>
              <a:rPr lang="en-US" sz="400" dirty="0">
                <a:solidFill>
                  <a:prstClr val="black"/>
                </a:solidFill>
                <a:latin typeface="Calibri"/>
              </a:rPr>
              <a:t>[Can you tell her how to do it?] </a:t>
            </a:r>
          </a:p>
          <a:p>
            <a:pPr eaLnBrk="1" hangingPunct="1">
              <a:defRPr/>
            </a:pPr>
            <a:r>
              <a:rPr lang="en-US" sz="400" i="1" dirty="0">
                <a:solidFill>
                  <a:prstClr val="black"/>
                </a:solidFill>
                <a:latin typeface="Calibri"/>
              </a:rPr>
              <a:t>Let's say you had a bunch of cubes like this. Take two cubes and just press them together. Take another cube. Press it together. Take another cube. Press it together. Take another cube. Press it together. Take another cube. Press it together. And take another cube and press it together. That's how you </a:t>
            </a:r>
            <a:r>
              <a:rPr lang="en-US" sz="400" b="1" i="1" u="sng" dirty="0">
                <a:solidFill>
                  <a:prstClr val="black"/>
                </a:solidFill>
                <a:latin typeface="Calibri"/>
              </a:rPr>
              <a:t>would</a:t>
            </a:r>
            <a:r>
              <a:rPr lang="en-US" sz="400" i="1" dirty="0">
                <a:solidFill>
                  <a:prstClr val="black"/>
                </a:solidFill>
                <a:latin typeface="Calibri"/>
              </a:rPr>
              <a:t> do it until you have all of them </a:t>
            </a:r>
            <a:r>
              <a:rPr lang="en-US" sz="400" b="1" i="1" u="sng" dirty="0">
                <a:solidFill>
                  <a:prstClr val="black"/>
                </a:solidFill>
                <a:latin typeface="Calibri"/>
              </a:rPr>
              <a:t>stacked</a:t>
            </a:r>
            <a:r>
              <a:rPr lang="en-US" sz="400" i="1" dirty="0">
                <a:solidFill>
                  <a:prstClr val="black"/>
                </a:solidFill>
                <a:latin typeface="Calibri"/>
              </a:rPr>
              <a:t> together.</a:t>
            </a:r>
          </a:p>
          <a:p>
            <a:pPr eaLnBrk="1" hangingPunct="1">
              <a:defRPr/>
            </a:pPr>
            <a:endParaRPr lang="en-US" sz="400" dirty="0">
              <a:solidFill>
                <a:prstClr val="black"/>
              </a:solidFill>
              <a:latin typeface="Calibri"/>
            </a:endParaRPr>
          </a:p>
          <a:p>
            <a:pPr eaLnBrk="1" hangingPunct="1">
              <a:buFont typeface="Arial" pitchFamily="34" charset="0"/>
              <a:buChar char="•"/>
              <a:defRPr/>
            </a:pPr>
            <a:r>
              <a:rPr lang="en-US" sz="400" dirty="0">
                <a:solidFill>
                  <a:prstClr val="black"/>
                </a:solidFill>
                <a:latin typeface="Calibri" pitchFamily="34" charset="0"/>
              </a:rPr>
              <a:t>   Use of </a:t>
            </a:r>
            <a:r>
              <a:rPr lang="en-US" sz="400" b="1" dirty="0">
                <a:solidFill>
                  <a:prstClr val="black"/>
                </a:solidFill>
                <a:latin typeface="Calibri" pitchFamily="34" charset="0"/>
              </a:rPr>
              <a:t>participles</a:t>
            </a:r>
            <a:r>
              <a:rPr lang="en-US" sz="400" dirty="0">
                <a:solidFill>
                  <a:prstClr val="black"/>
                </a:solidFill>
                <a:latin typeface="Calibri" pitchFamily="34" charset="0"/>
              </a:rPr>
              <a:t> and </a:t>
            </a:r>
            <a:r>
              <a:rPr lang="en-US" sz="400" b="1" dirty="0">
                <a:solidFill>
                  <a:prstClr val="black"/>
                </a:solidFill>
                <a:latin typeface="Calibri" pitchFamily="34" charset="0"/>
              </a:rPr>
              <a:t>modals </a:t>
            </a:r>
            <a:r>
              <a:rPr lang="en-US" sz="400" dirty="0">
                <a:solidFill>
                  <a:prstClr val="black"/>
                </a:solidFill>
                <a:latin typeface="Calibri" pitchFamily="34" charset="0"/>
              </a:rPr>
              <a:t>in addition to simple verbs, infinitives, and </a:t>
            </a:r>
            <a:r>
              <a:rPr lang="en-US" sz="400" dirty="0" smtClean="0">
                <a:solidFill>
                  <a:prstClr val="black"/>
                </a:solidFill>
                <a:latin typeface="Calibri" pitchFamily="34" charset="0"/>
              </a:rPr>
              <a:t>negation</a:t>
            </a:r>
            <a:endParaRPr lang="en-US" sz="400" i="1" dirty="0">
              <a:solidFill>
                <a:prstClr val="black"/>
              </a:solidFill>
            </a:endParaRPr>
          </a:p>
        </p:txBody>
      </p:sp>
      <p:sp>
        <p:nvSpPr>
          <p:cNvPr id="19" name="Rectangle 18"/>
          <p:cNvSpPr/>
          <p:nvPr/>
        </p:nvSpPr>
        <p:spPr>
          <a:xfrm>
            <a:off x="532946" y="1096159"/>
            <a:ext cx="7624328" cy="1477328"/>
          </a:xfrm>
          <a:prstGeom prst="rect">
            <a:avLst/>
          </a:prstGeom>
        </p:spPr>
        <p:txBody>
          <a:bodyPr wrap="square">
            <a:spAutoFit/>
          </a:bodyPr>
          <a:lstStyle/>
          <a:p>
            <a:pPr marL="285750" indent="-285750">
              <a:buFont typeface="Arial"/>
              <a:buChar char="•"/>
            </a:pPr>
            <a:r>
              <a:rPr lang="en-US" dirty="0"/>
              <a:t>Children moved from the use of verbs in sentence fragments (i.e., omitting expected subjects and objects of verbs) through the repetitive use of simple verb forms (e.g., present, past, negation, and infinitives) to a range of more complex verb forms (e.g., modals, present participles, perfect tense verbs, and gerunds).</a:t>
            </a:r>
            <a:endParaRPr lang="en-US" dirty="0">
              <a:solidFill>
                <a:prstClr val="black"/>
              </a:solidFill>
              <a:ea typeface="ＭＳ Ｐゴシック" charset="-128"/>
            </a:endParaRPr>
          </a:p>
        </p:txBody>
      </p:sp>
      <p:sp>
        <p:nvSpPr>
          <p:cNvPr id="14" name="Right Arrow 13"/>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8" name="Rounded Rectangular Callout 17"/>
          <p:cNvSpPr>
            <a:spLocks noChangeArrowheads="1"/>
          </p:cNvSpPr>
          <p:nvPr/>
        </p:nvSpPr>
        <p:spPr bwMode="auto">
          <a:xfrm>
            <a:off x="3300711" y="42003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Calibri"/>
              </a:rPr>
              <a:t>Emerging </a:t>
            </a:r>
            <a:r>
              <a:rPr lang="en-US" altLang="en-US" sz="400" u="sng" dirty="0" smtClean="0">
                <a:solidFill>
                  <a:prstClr val="black"/>
                </a:solidFill>
                <a:latin typeface="+mn-lt"/>
                <a:cs typeface="Arial" panose="020B0604020202020204" pitchFamily="34" charset="0"/>
              </a:rPr>
              <a:t>Verb Sophistication </a:t>
            </a:r>
            <a:r>
              <a:rPr lang="en-US" altLang="en-US" sz="400" u="sng" dirty="0" smtClean="0">
                <a:solidFill>
                  <a:prstClr val="black"/>
                </a:solidFill>
                <a:latin typeface="Calibri"/>
              </a:rPr>
              <a:t>(EO/P):</a:t>
            </a:r>
          </a:p>
          <a:p>
            <a:pPr eaLnBrk="1" hangingPunct="1">
              <a:defRPr/>
            </a:pPr>
            <a:endParaRPr lang="en-US" sz="400" i="1" dirty="0" smtClean="0">
              <a:solidFill>
                <a:srgbClr val="000000"/>
              </a:solidFill>
              <a:latin typeface="Calibri"/>
              <a:ea typeface="Lucida Grande"/>
              <a:cs typeface="Lucida Grande"/>
            </a:endParaRPr>
          </a:p>
          <a:p>
            <a:pPr eaLnBrk="1" hangingPunct="1">
              <a:defRPr/>
            </a:pPr>
            <a:r>
              <a:rPr lang="en-US" sz="400" i="1" dirty="0" smtClean="0">
                <a:solidFill>
                  <a:srgbClr val="000000"/>
                </a:solidFill>
                <a:latin typeface="Calibri"/>
                <a:ea typeface="Lucida Grande"/>
                <a:cs typeface="Lucida Grande"/>
              </a:rPr>
              <a:t>You have to put the cubes straight and each one top the other one. Then you count them. And then you'll know how many there are. </a:t>
            </a:r>
            <a:r>
              <a:rPr lang="en-US" sz="400" dirty="0" smtClean="0">
                <a:solidFill>
                  <a:srgbClr val="000000"/>
                </a:solidFill>
                <a:latin typeface="Calibri"/>
                <a:ea typeface="Lucida Grande"/>
                <a:cs typeface="Lucida Grande"/>
              </a:rPr>
              <a:t>[Researcher: And can you tell him why this way helps?] </a:t>
            </a:r>
            <a:r>
              <a:rPr lang="en-US" sz="400" i="1" dirty="0" smtClean="0">
                <a:solidFill>
                  <a:srgbClr val="000000"/>
                </a:solidFill>
                <a:latin typeface="Calibri"/>
                <a:ea typeface="Lucida Grande"/>
                <a:cs typeface="Lucida Grande"/>
              </a:rPr>
              <a:t>Because it will be better. It won't be crooked, or wiggly, or try to fall, or too big..</a:t>
            </a:r>
          </a:p>
          <a:p>
            <a:pPr eaLnBrk="1" hangingPunct="1">
              <a:defRPr/>
            </a:pPr>
            <a:endParaRPr lang="en-US" altLang="en-US" sz="400" i="1" dirty="0" smtClean="0">
              <a:solidFill>
                <a:prstClr val="black"/>
              </a:solidFill>
              <a:latin typeface="Calibri"/>
            </a:endParaRPr>
          </a:p>
          <a:p>
            <a:pPr eaLnBrk="1" hangingPunct="1">
              <a:buFont typeface="Arial" pitchFamily="34" charset="0"/>
              <a:buChar char="•"/>
              <a:defRPr/>
            </a:pPr>
            <a:r>
              <a:rPr lang="en-US" sz="400" dirty="0">
                <a:solidFill>
                  <a:prstClr val="black"/>
                </a:solidFill>
                <a:latin typeface="Calibri"/>
              </a:rPr>
              <a:t> </a:t>
            </a:r>
            <a:r>
              <a:rPr lang="en-US" sz="400" dirty="0">
                <a:solidFill>
                  <a:prstClr val="black"/>
                </a:solidFill>
                <a:latin typeface="Calibri" pitchFamily="34" charset="0"/>
              </a:rPr>
              <a:t>Use of </a:t>
            </a:r>
            <a:r>
              <a:rPr lang="en-US" sz="400" b="1" dirty="0">
                <a:solidFill>
                  <a:prstClr val="black"/>
                </a:solidFill>
                <a:latin typeface="Calibri" pitchFamily="34" charset="0"/>
              </a:rPr>
              <a:t>simple verb types </a:t>
            </a:r>
            <a:r>
              <a:rPr lang="en-US" sz="400" dirty="0">
                <a:solidFill>
                  <a:prstClr val="black"/>
                </a:solidFill>
                <a:latin typeface="Calibri" pitchFamily="34" charset="0"/>
              </a:rPr>
              <a:t>(simple present tense, simple future tense), infinitives, and negation in complete </a:t>
            </a:r>
            <a:r>
              <a:rPr lang="en-US" sz="400" dirty="0" smtClean="0">
                <a:solidFill>
                  <a:prstClr val="black"/>
                </a:solidFill>
                <a:latin typeface="Calibri" pitchFamily="34" charset="0"/>
              </a:rPr>
              <a:t>sentences</a:t>
            </a:r>
            <a:endParaRPr lang="en-US" sz="400" dirty="0">
              <a:solidFill>
                <a:prstClr val="black"/>
              </a:solidFill>
              <a:latin typeface="Calibri" pitchFamily="34" charset="0"/>
            </a:endParaRPr>
          </a:p>
        </p:txBody>
      </p:sp>
    </p:spTree>
    <p:extLst>
      <p:ext uri="{BB962C8B-B14F-4D97-AF65-F5344CB8AC3E}">
        <p14:creationId xmlns:p14="http://schemas.microsoft.com/office/powerpoint/2010/main" val="2216155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0">
                                            <p:txEl>
                                              <p:pRg st="3" end="3"/>
                                            </p:txEl>
                                          </p:spTgt>
                                        </p:tgtEl>
                                        <p:attrNameLst>
                                          <p:attrName>style.visibility</p:attrName>
                                        </p:attrNameLst>
                                      </p:cBhvr>
                                      <p:to>
                                        <p:strVal val="visible"/>
                                      </p:to>
                                    </p:set>
                                    <p:animEffect transition="in" filter="fade">
                                      <p:cBhvr>
                                        <p:cTn id="32" dur="300"/>
                                        <p:tgtEl>
                                          <p:spTgt spid="1946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3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20"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0" y="2565462"/>
            <a:ext cx="77014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a:t>
            </a:r>
            <a:r>
              <a:rPr lang="en-US" altLang="en-US" b="1" dirty="0" smtClean="0">
                <a:solidFill>
                  <a:prstClr val="black">
                    <a:lumMod val="65000"/>
                    <a:lumOff val="35000"/>
                  </a:prstClr>
                </a:solidFill>
                <a:ea typeface="ＭＳ Ｐゴシック" charset="-128"/>
              </a:rPr>
              <a:t>task</a:t>
            </a:r>
            <a:endParaRPr lang="en-US" altLang="en-US" b="1" dirty="0">
              <a:solidFill>
                <a:srgbClr val="FAC294"/>
              </a:solidFill>
              <a:ea typeface="ＭＳ Ｐゴシック" charset="-128"/>
            </a:endParaRPr>
          </a:p>
          <a:p>
            <a:pPr eaLnBrk="1" hangingPunct="1">
              <a:defRPr/>
            </a:pPr>
            <a:r>
              <a:rPr lang="en-US" altLang="en-US" b="1" dirty="0">
                <a:solidFill>
                  <a:srgbClr val="FAC294"/>
                </a:solidFill>
                <a:ea typeface="ＭＳ Ｐゴシック" charset="-128"/>
              </a:rPr>
              <a:t>EL</a:t>
            </a: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b="1" dirty="0">
                <a:solidFill>
                  <a:srgbClr val="EEECE1">
                    <a:lumMod val="25000"/>
                  </a:srgbClr>
                </a:solidFill>
                <a:ea typeface="ＭＳ Ｐゴシック" charset="-128"/>
              </a:rPr>
              <a:t>Not (yet) evident    </a:t>
            </a:r>
            <a:r>
              <a:rPr lang="en-US" altLang="en-US" dirty="0">
                <a:solidFill>
                  <a:srgbClr val="EEECE1">
                    <a:lumMod val="25000"/>
                  </a:srgbClr>
                </a:solidFill>
                <a:ea typeface="ＭＳ Ｐゴシック" charset="-128"/>
              </a:rPr>
              <a:t>Emerging       Developing      Controlled</a:t>
            </a:r>
          </a:p>
        </p:txBody>
      </p:sp>
      <p:sp>
        <p:nvSpPr>
          <p:cNvPr id="11" name="Rounded Rectangular Callout 10"/>
          <p:cNvSpPr>
            <a:spLocks noChangeArrowheads="1"/>
          </p:cNvSpPr>
          <p:nvPr/>
        </p:nvSpPr>
        <p:spPr bwMode="auto">
          <a:xfrm>
            <a:off x="2826634" y="1911926"/>
            <a:ext cx="4894966" cy="2424369"/>
          </a:xfrm>
          <a:prstGeom prst="wedgeRoundRectCallout">
            <a:avLst>
              <a:gd name="adj1" fmla="val -52341"/>
              <a:gd name="adj2" fmla="val 92552"/>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a:t>
            </a:r>
            <a:r>
              <a:rPr lang="en-US" altLang="en-US" sz="2000" u="sng" dirty="0">
                <a:solidFill>
                  <a:prstClr val="black"/>
                </a:solidFill>
                <a:latin typeface="Calibri" pitchFamily="34" charset="0"/>
              </a:rPr>
              <a:t>Evidence of </a:t>
            </a:r>
            <a:r>
              <a:rPr lang="en-US" altLang="en-US" sz="2000" u="sng" dirty="0" smtClean="0">
                <a:solidFill>
                  <a:prstClr val="black"/>
                </a:solidFill>
                <a:latin typeface="Calibri" pitchFamily="34" charset="0"/>
              </a:rPr>
              <a:t>Verb Sophistication (EL</a:t>
            </a:r>
            <a:r>
              <a:rPr lang="en-US" altLang="en-US" sz="2000" u="sng" dirty="0">
                <a:solidFill>
                  <a:prstClr val="black"/>
                </a:solidFill>
                <a:latin typeface="Calibri" pitchFamily="34" charset="0"/>
              </a:rPr>
              <a:t>)</a:t>
            </a:r>
            <a:r>
              <a:rPr lang="en-US" altLang="en-US" sz="2000" u="sng" dirty="0" smtClean="0">
                <a:solidFill>
                  <a:prstClr val="black"/>
                </a:solidFill>
                <a:latin typeface="Calibri" pitchFamily="34" charset="0"/>
              </a:rPr>
              <a:t>:</a:t>
            </a:r>
          </a:p>
          <a:p>
            <a:pPr eaLnBrk="1" hangingPunct="1">
              <a:defRPr/>
            </a:pPr>
            <a:endParaRPr lang="en-US" altLang="en-US" sz="1600" i="1" dirty="0" smtClean="0">
              <a:solidFill>
                <a:prstClr val="black"/>
              </a:solidFill>
              <a:latin typeface="Calibri" pitchFamily="34" charset="0"/>
            </a:endParaRPr>
          </a:p>
          <a:p>
            <a:pPr eaLnBrk="1" hangingPunct="1">
              <a:defRPr/>
            </a:pPr>
            <a:endParaRPr lang="en-US" altLang="en-US" sz="1600" i="1" dirty="0">
              <a:solidFill>
                <a:prstClr val="black"/>
              </a:solidFill>
              <a:latin typeface="Calibri" pitchFamily="34" charset="0"/>
            </a:endParaRPr>
          </a:p>
          <a:p>
            <a:pPr eaLnBrk="1" hangingPunct="1">
              <a:defRPr/>
            </a:pPr>
            <a:r>
              <a:rPr lang="en-US" sz="1800" i="1" dirty="0">
                <a:solidFill>
                  <a:srgbClr val="000000"/>
                </a:solidFill>
                <a:latin typeface="Calibri"/>
                <a:ea typeface="Lucida Grande"/>
                <a:cs typeface="Lucida Grande"/>
              </a:rPr>
              <a:t> Six</a:t>
            </a:r>
            <a:r>
              <a:rPr lang="en-US" sz="1800" i="1" dirty="0" smtClean="0">
                <a:solidFill>
                  <a:srgbClr val="000000"/>
                </a:solidFill>
                <a:latin typeface="Calibri"/>
                <a:ea typeface="Lucida Grande"/>
                <a:cs typeface="Lucida Grande"/>
              </a:rPr>
              <a:t>.</a:t>
            </a:r>
          </a:p>
          <a:p>
            <a:pPr eaLnBrk="1" hangingPunct="1">
              <a:defRPr/>
            </a:pPr>
            <a:endParaRPr lang="en-US" altLang="en-US" sz="1800" i="1" dirty="0">
              <a:solidFill>
                <a:prstClr val="black"/>
              </a:solidFill>
              <a:latin typeface="Calibri"/>
            </a:endParaRPr>
          </a:p>
          <a:p>
            <a:pPr eaLnBrk="1" hangingPunct="1">
              <a:buFont typeface="Arial" pitchFamily="34" charset="0"/>
              <a:buChar char="•"/>
              <a:defRPr/>
            </a:pPr>
            <a:r>
              <a:rPr lang="en-US" altLang="en-US" sz="1800" dirty="0" smtClean="0">
                <a:solidFill>
                  <a:prstClr val="black"/>
                </a:solidFill>
                <a:latin typeface="Calibri" pitchFamily="34" charset="0"/>
              </a:rPr>
              <a:t>  No verb use</a:t>
            </a:r>
            <a:endParaRPr lang="en-US" altLang="en-US" sz="1800" dirty="0">
              <a:solidFill>
                <a:prstClr val="black"/>
              </a:solidFill>
              <a:latin typeface="Calibri" pitchFamily="34" charset="0"/>
            </a:endParaRPr>
          </a:p>
          <a:p>
            <a:pPr eaLnBrk="1" hangingPunct="1">
              <a:defRPr/>
            </a:pPr>
            <a:endParaRPr lang="en-US" altLang="en-US" sz="1800" dirty="0">
              <a:solidFill>
                <a:prstClr val="black"/>
              </a:solidFill>
              <a:latin typeface="Calibri" pitchFamily="34" charset="0"/>
              <a:cs typeface="Arial" pitchFamily="34" charset="0"/>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9" name="Right Arrow 8"/>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6073977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774108" y="1527463"/>
            <a:ext cx="5382756" cy="3162852"/>
          </a:xfrm>
          <a:prstGeom prst="wedgeRoundRectCallout">
            <a:avLst>
              <a:gd name="adj1" fmla="val -28987"/>
              <a:gd name="adj2" fmla="val 7221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a:t>
            </a:r>
            <a:r>
              <a:rPr lang="en-US" altLang="en-US" sz="2000" u="sng" dirty="0">
                <a:solidFill>
                  <a:prstClr val="black"/>
                </a:solidFill>
                <a:latin typeface="Calibri" pitchFamily="34" charset="0"/>
              </a:rPr>
              <a:t>Verb Sophistication </a:t>
            </a:r>
            <a:r>
              <a:rPr lang="en-US" altLang="en-US" sz="2000" u="sng" dirty="0" smtClean="0">
                <a:solidFill>
                  <a:prstClr val="black"/>
                </a:solidFill>
                <a:latin typeface="Calibri"/>
              </a:rPr>
              <a:t>(</a:t>
            </a:r>
            <a:r>
              <a:rPr lang="en-US" altLang="en-US" sz="2000" u="sng" dirty="0">
                <a:solidFill>
                  <a:prstClr val="black"/>
                </a:solidFill>
                <a:latin typeface="Calibri"/>
              </a:rPr>
              <a:t>EL)</a:t>
            </a:r>
            <a:r>
              <a:rPr lang="en-US" altLang="en-US" sz="2000" dirty="0">
                <a:solidFill>
                  <a:prstClr val="black"/>
                </a:solidFill>
                <a:latin typeface="Calibri"/>
              </a:rPr>
              <a:t>:</a:t>
            </a:r>
          </a:p>
          <a:p>
            <a:pPr eaLnBrk="1" hangingPunct="1">
              <a:defRPr/>
            </a:pPr>
            <a:endParaRPr lang="en-US" altLang="en-US" sz="1600" i="1" dirty="0">
              <a:solidFill>
                <a:prstClr val="black"/>
              </a:solidFill>
              <a:latin typeface="Calibri"/>
            </a:endParaRPr>
          </a:p>
          <a:p>
            <a:pPr eaLnBrk="1" hangingPunct="1">
              <a:defRPr/>
            </a:pPr>
            <a:r>
              <a:rPr lang="en-US" sz="1600" i="1" dirty="0" smtClean="0">
                <a:solidFill>
                  <a:srgbClr val="000000"/>
                </a:solidFill>
                <a:latin typeface="Calibri"/>
                <a:ea typeface="Lucida Grande"/>
                <a:cs typeface="Lucida Grande"/>
              </a:rPr>
              <a:t>It </a:t>
            </a:r>
            <a:r>
              <a:rPr lang="en-US" sz="1600" b="1" i="1" dirty="0" smtClean="0">
                <a:solidFill>
                  <a:srgbClr val="000000"/>
                </a:solidFill>
                <a:latin typeface="Calibri"/>
                <a:ea typeface="Lucida Grande"/>
                <a:cs typeface="Lucida Grande"/>
              </a:rPr>
              <a:t>helps</a:t>
            </a:r>
            <a:r>
              <a:rPr lang="en-US" sz="1600" i="1" dirty="0" smtClean="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you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[Can </a:t>
            </a:r>
            <a:r>
              <a:rPr lang="en-US" sz="1600" dirty="0">
                <a:solidFill>
                  <a:srgbClr val="000000"/>
                </a:solidFill>
                <a:latin typeface="Calibri"/>
                <a:ea typeface="Lucida Grande"/>
                <a:cs typeface="Lucida Grande"/>
              </a:rPr>
              <a:t>you tell him how to do it to find out how many there are?] </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b="1" i="1" dirty="0" smtClean="0">
                <a:solidFill>
                  <a:srgbClr val="000000"/>
                </a:solidFill>
                <a:latin typeface="Calibri"/>
                <a:ea typeface="Lucida Grande"/>
                <a:cs typeface="Lucida Grande"/>
              </a:rPr>
              <a:t>Put</a:t>
            </a:r>
            <a:r>
              <a:rPr lang="en-US" sz="1600" i="1" dirty="0" smtClean="0">
                <a:solidFill>
                  <a:srgbClr val="000000"/>
                </a:solidFill>
                <a:latin typeface="Calibri"/>
                <a:ea typeface="Lucida Grande"/>
                <a:cs typeface="Lucida Grande"/>
              </a:rPr>
              <a:t> </a:t>
            </a:r>
            <a:r>
              <a:rPr lang="en-US" sz="1600" i="1" dirty="0">
                <a:solidFill>
                  <a:srgbClr val="000000"/>
                </a:solidFill>
                <a:latin typeface="Calibri"/>
                <a:ea typeface="Lucida Grande"/>
                <a:cs typeface="Lucida Grande"/>
              </a:rPr>
              <a:t>them </a:t>
            </a:r>
            <a:r>
              <a:rPr lang="en-US" sz="1600" i="1" dirty="0" smtClean="0">
                <a:solidFill>
                  <a:srgbClr val="000000"/>
                </a:solidFill>
                <a:latin typeface="Calibri"/>
                <a:ea typeface="Lucida Grande"/>
                <a:cs typeface="Lucida Grande"/>
              </a:rPr>
              <a:t>together.</a:t>
            </a:r>
          </a:p>
          <a:p>
            <a:pPr eaLnBrk="1" hangingPunct="1">
              <a:defRPr/>
            </a:pPr>
            <a:endParaRPr lang="en-US" altLang="en-US" sz="1600" i="1" dirty="0">
              <a:solidFill>
                <a:prstClr val="black"/>
              </a:solidFill>
              <a:latin typeface="Calibri"/>
            </a:endParaRPr>
          </a:p>
          <a:p>
            <a:pPr eaLnBrk="1" hangingPunct="1">
              <a:buFont typeface="Arial" pitchFamily="34" charset="0"/>
              <a:buChar char="•"/>
              <a:defRPr/>
            </a:pPr>
            <a:r>
              <a:rPr lang="en-US" sz="1600" dirty="0">
                <a:solidFill>
                  <a:prstClr val="black"/>
                </a:solidFill>
                <a:latin typeface="Calibri"/>
              </a:rPr>
              <a:t> </a:t>
            </a:r>
            <a:r>
              <a:rPr lang="en-US" sz="1600" dirty="0" smtClean="0">
                <a:solidFill>
                  <a:prstClr val="black"/>
                </a:solidFill>
                <a:latin typeface="Calibri"/>
              </a:rPr>
              <a:t>Use of </a:t>
            </a:r>
            <a:r>
              <a:rPr lang="en-US" sz="1600" b="1" dirty="0" smtClean="0">
                <a:solidFill>
                  <a:prstClr val="black"/>
                </a:solidFill>
                <a:latin typeface="Calibri"/>
              </a:rPr>
              <a:t>simple</a:t>
            </a:r>
            <a:r>
              <a:rPr lang="en-US" sz="1600" dirty="0" smtClean="0">
                <a:solidFill>
                  <a:prstClr val="black"/>
                </a:solidFill>
                <a:latin typeface="Calibri"/>
              </a:rPr>
              <a:t> verbs in complete sentences</a:t>
            </a:r>
            <a:endParaRPr lang="en-US" sz="1600" i="1" dirty="0">
              <a:solidFill>
                <a:prstClr val="black"/>
              </a:solidFill>
              <a:latin typeface="Calibri"/>
            </a:endParaRPr>
          </a:p>
        </p:txBody>
      </p:sp>
      <p:sp>
        <p:nvSpPr>
          <p:cNvPr id="13" name="Rectangle 3"/>
          <p:cNvSpPr>
            <a:spLocks noChangeArrowheads="1"/>
          </p:cNvSpPr>
          <p:nvPr/>
        </p:nvSpPr>
        <p:spPr bwMode="auto">
          <a:xfrm>
            <a:off x="868680" y="2569464"/>
            <a:ext cx="7313677"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a:solidFill>
                <a:prstClr val="black">
                  <a:lumMod val="75000"/>
                  <a:lumOff val="25000"/>
                </a:prstClr>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Academic task</a:t>
            </a:r>
          </a:p>
          <a:p>
            <a:pPr eaLnBrk="1" hangingPunct="1">
              <a:defRPr/>
            </a:pPr>
            <a:r>
              <a:rPr lang="en-US" altLang="en-US" b="1" dirty="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a:solidFill>
                  <a:srgbClr val="EEECE1">
                    <a:lumMod val="25000"/>
                  </a:srgbClr>
                </a:solidFill>
                <a:ea typeface="ＭＳ Ｐゴシック" charset="-128"/>
              </a:rPr>
              <a:t>Not (yet) evident    </a:t>
            </a:r>
            <a:r>
              <a:rPr lang="en-US" altLang="en-US" b="1" dirty="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Developing      Controlled</a:t>
            </a:r>
          </a:p>
        </p:txBody>
      </p:sp>
      <p:sp>
        <p:nvSpPr>
          <p:cNvPr id="10" name="Rounded Rectangular Callout 9"/>
          <p:cNvSpPr>
            <a:spLocks noChangeArrowheads="1"/>
          </p:cNvSpPr>
          <p:nvPr/>
        </p:nvSpPr>
        <p:spPr bwMode="auto">
          <a:xfrm>
            <a:off x="2919845" y="1415562"/>
            <a:ext cx="5392882" cy="3349759"/>
          </a:xfrm>
          <a:prstGeom prst="wedgeRoundRectCallout">
            <a:avLst>
              <a:gd name="adj1" fmla="val -25632"/>
              <a:gd name="adj2" fmla="val 68456"/>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a:solidFill>
                  <a:prstClr val="black"/>
                </a:solidFill>
                <a:latin typeface="Calibri"/>
              </a:rPr>
              <a:t>Emerging </a:t>
            </a:r>
            <a:r>
              <a:rPr lang="en-US" altLang="en-US" sz="1600" u="sng" dirty="0">
                <a:solidFill>
                  <a:prstClr val="black"/>
                </a:solidFill>
                <a:latin typeface="Calibri" pitchFamily="34" charset="0"/>
              </a:rPr>
              <a:t>Verb Sophistication</a:t>
            </a:r>
            <a:r>
              <a:rPr lang="en-US" altLang="en-US" sz="1600" u="sng" dirty="0" smtClean="0">
                <a:solidFill>
                  <a:prstClr val="black"/>
                </a:solidFill>
                <a:latin typeface="Calibri"/>
              </a:rPr>
              <a:t> </a:t>
            </a:r>
            <a:r>
              <a:rPr lang="en-US" altLang="en-US" sz="1600" u="sng" dirty="0">
                <a:solidFill>
                  <a:prstClr val="black"/>
                </a:solidFill>
                <a:latin typeface="Calibri"/>
              </a:rPr>
              <a:t>(</a:t>
            </a:r>
            <a:r>
              <a:rPr lang="en-US" altLang="en-US" sz="1600" u="sng" dirty="0" smtClean="0">
                <a:solidFill>
                  <a:prstClr val="black"/>
                </a:solidFill>
                <a:latin typeface="Calibri"/>
              </a:rPr>
              <a:t>EO/P):</a:t>
            </a:r>
          </a:p>
          <a:p>
            <a:pPr eaLnBrk="1" hangingPunct="1">
              <a:defRPr/>
            </a:pPr>
            <a:endParaRPr lang="en-US" altLang="en-US" sz="1600" i="1" dirty="0" smtClean="0">
              <a:solidFill>
                <a:prstClr val="black"/>
              </a:solidFill>
              <a:latin typeface="Calibri"/>
            </a:endParaRPr>
          </a:p>
          <a:p>
            <a:pPr eaLnBrk="1" hangingPunct="1">
              <a:defRPr/>
            </a:pPr>
            <a:r>
              <a:rPr lang="en-US" sz="1600" i="1" dirty="0">
                <a:solidFill>
                  <a:srgbClr val="000000"/>
                </a:solidFill>
                <a:latin typeface="Calibri"/>
                <a:ea typeface="Lucida Grande"/>
                <a:cs typeface="Lucida Grande"/>
              </a:rPr>
              <a:t>You </a:t>
            </a:r>
            <a:r>
              <a:rPr lang="en-US" sz="1600" b="1" i="1" dirty="0">
                <a:solidFill>
                  <a:srgbClr val="000000"/>
                </a:solidFill>
                <a:latin typeface="Calibri"/>
                <a:ea typeface="Lucida Grande"/>
                <a:cs typeface="Lucida Grande"/>
              </a:rPr>
              <a:t>have to put </a:t>
            </a:r>
            <a:r>
              <a:rPr lang="en-US" sz="1600" i="1" dirty="0">
                <a:solidFill>
                  <a:srgbClr val="000000"/>
                </a:solidFill>
                <a:latin typeface="Calibri"/>
                <a:ea typeface="Lucida Grande"/>
                <a:cs typeface="Lucida Grande"/>
              </a:rPr>
              <a:t>the cubes straight and each one top the other one. Then you </a:t>
            </a:r>
            <a:r>
              <a:rPr lang="en-US" sz="1600" b="1" i="1" dirty="0">
                <a:solidFill>
                  <a:srgbClr val="000000"/>
                </a:solidFill>
                <a:latin typeface="Calibri"/>
                <a:ea typeface="Lucida Grande"/>
                <a:cs typeface="Lucida Grande"/>
              </a:rPr>
              <a:t>count</a:t>
            </a:r>
            <a:r>
              <a:rPr lang="en-US" sz="1600" i="1" dirty="0">
                <a:solidFill>
                  <a:srgbClr val="000000"/>
                </a:solidFill>
                <a:latin typeface="Calibri"/>
                <a:ea typeface="Lucida Grande"/>
                <a:cs typeface="Lucida Grande"/>
              </a:rPr>
              <a:t> them. And then </a:t>
            </a:r>
            <a:r>
              <a:rPr lang="en-US" sz="1600" b="1" i="1" dirty="0">
                <a:solidFill>
                  <a:srgbClr val="000000"/>
                </a:solidFill>
                <a:latin typeface="Calibri"/>
                <a:ea typeface="Lucida Grande"/>
                <a:cs typeface="Lucida Grande"/>
              </a:rPr>
              <a:t>you'll know </a:t>
            </a:r>
            <a:r>
              <a:rPr lang="en-US" sz="1600" i="1" dirty="0">
                <a:solidFill>
                  <a:srgbClr val="000000"/>
                </a:solidFill>
                <a:latin typeface="Calibri"/>
                <a:ea typeface="Lucida Grande"/>
                <a:cs typeface="Lucida Grande"/>
              </a:rPr>
              <a:t>how many there </a:t>
            </a:r>
            <a:r>
              <a:rPr lang="en-US" sz="1600" b="1" i="1" dirty="0">
                <a:solidFill>
                  <a:srgbClr val="000000"/>
                </a:solidFill>
                <a:latin typeface="Calibri"/>
                <a:ea typeface="Lucida Grande"/>
                <a:cs typeface="Lucida Grande"/>
              </a:rPr>
              <a:t>are</a:t>
            </a:r>
            <a:r>
              <a:rPr lang="en-US" sz="1600" i="1" dirty="0">
                <a:solidFill>
                  <a:srgbClr val="000000"/>
                </a:solidFill>
                <a:latin typeface="Calibri"/>
                <a:ea typeface="Lucida Grande"/>
                <a:cs typeface="Lucida Grande"/>
              </a:rPr>
              <a:t>. </a:t>
            </a:r>
            <a:endParaRPr lang="en-US" sz="1600" i="1" dirty="0" smtClean="0">
              <a:solidFill>
                <a:srgbClr val="000000"/>
              </a:solidFill>
              <a:latin typeface="Calibri"/>
              <a:ea typeface="Lucida Grande"/>
              <a:cs typeface="Lucida Grande"/>
            </a:endParaRPr>
          </a:p>
          <a:p>
            <a:pPr eaLnBrk="1" hangingPunct="1">
              <a:defRPr/>
            </a:pPr>
            <a:r>
              <a:rPr lang="en-US" sz="1600" dirty="0" smtClean="0">
                <a:solidFill>
                  <a:srgbClr val="000000"/>
                </a:solidFill>
                <a:latin typeface="Calibri"/>
                <a:ea typeface="Lucida Grande"/>
                <a:cs typeface="Lucida Grande"/>
              </a:rPr>
              <a:t>[And </a:t>
            </a:r>
            <a:r>
              <a:rPr lang="en-US" sz="1600" dirty="0">
                <a:solidFill>
                  <a:srgbClr val="000000"/>
                </a:solidFill>
                <a:latin typeface="Calibri"/>
                <a:ea typeface="Lucida Grande"/>
                <a:cs typeface="Lucida Grande"/>
              </a:rPr>
              <a:t>can you tell him why this way helps?] </a:t>
            </a:r>
            <a:endParaRPr lang="en-US" sz="1600" dirty="0" smtClean="0">
              <a:solidFill>
                <a:srgbClr val="000000"/>
              </a:solidFill>
              <a:latin typeface="Calibri"/>
              <a:ea typeface="Lucida Grande"/>
              <a:cs typeface="Lucida Grande"/>
            </a:endParaRPr>
          </a:p>
          <a:p>
            <a:pPr eaLnBrk="1" hangingPunct="1">
              <a:defRPr/>
            </a:pPr>
            <a:r>
              <a:rPr lang="en-US" sz="1600" i="1" dirty="0" smtClean="0">
                <a:solidFill>
                  <a:srgbClr val="000000"/>
                </a:solidFill>
                <a:latin typeface="Calibri"/>
                <a:ea typeface="Lucida Grande"/>
                <a:cs typeface="Lucida Grande"/>
              </a:rPr>
              <a:t>Because </a:t>
            </a:r>
            <a:r>
              <a:rPr lang="en-US" sz="1600" i="1" dirty="0">
                <a:solidFill>
                  <a:srgbClr val="000000"/>
                </a:solidFill>
                <a:latin typeface="Calibri"/>
                <a:ea typeface="Lucida Grande"/>
                <a:cs typeface="Lucida Grande"/>
              </a:rPr>
              <a:t>it </a:t>
            </a:r>
            <a:r>
              <a:rPr lang="en-US" sz="1600" b="1" i="1" dirty="0">
                <a:solidFill>
                  <a:srgbClr val="000000"/>
                </a:solidFill>
                <a:latin typeface="Calibri"/>
                <a:ea typeface="Lucida Grande"/>
                <a:cs typeface="Lucida Grande"/>
              </a:rPr>
              <a:t>will be </a:t>
            </a:r>
            <a:r>
              <a:rPr lang="en-US" sz="1600" i="1" dirty="0">
                <a:solidFill>
                  <a:srgbClr val="000000"/>
                </a:solidFill>
                <a:latin typeface="Calibri"/>
                <a:ea typeface="Lucida Grande"/>
                <a:cs typeface="Lucida Grande"/>
              </a:rPr>
              <a:t>better. It </a:t>
            </a:r>
            <a:r>
              <a:rPr lang="en-US" sz="1600" b="1" i="1" dirty="0">
                <a:solidFill>
                  <a:srgbClr val="000000"/>
                </a:solidFill>
                <a:latin typeface="Calibri"/>
                <a:ea typeface="Lucida Grande"/>
                <a:cs typeface="Lucida Grande"/>
              </a:rPr>
              <a:t>won't be </a:t>
            </a:r>
            <a:r>
              <a:rPr lang="en-US" sz="1600" i="1" dirty="0">
                <a:solidFill>
                  <a:srgbClr val="000000"/>
                </a:solidFill>
                <a:latin typeface="Calibri"/>
                <a:ea typeface="Lucida Grande"/>
                <a:cs typeface="Lucida Grande"/>
              </a:rPr>
              <a:t>crooked, or wiggly, or </a:t>
            </a:r>
            <a:r>
              <a:rPr lang="en-US" sz="1600" b="1" i="1" dirty="0">
                <a:solidFill>
                  <a:srgbClr val="000000"/>
                </a:solidFill>
                <a:latin typeface="Calibri"/>
                <a:ea typeface="Lucida Grande"/>
                <a:cs typeface="Lucida Grande"/>
              </a:rPr>
              <a:t>try to fall</a:t>
            </a:r>
            <a:r>
              <a:rPr lang="en-US" sz="1600" i="1" dirty="0">
                <a:solidFill>
                  <a:srgbClr val="000000"/>
                </a:solidFill>
                <a:latin typeface="Calibri"/>
                <a:ea typeface="Lucida Grande"/>
                <a:cs typeface="Lucida Grande"/>
              </a:rPr>
              <a:t>, or too big</a:t>
            </a:r>
            <a:r>
              <a:rPr lang="en-US" sz="1600" i="1" dirty="0" smtClean="0">
                <a:solidFill>
                  <a:srgbClr val="000000"/>
                </a:solidFill>
                <a:latin typeface="Calibri"/>
                <a:ea typeface="Lucida Grande"/>
                <a:cs typeface="Lucida Grande"/>
              </a:rPr>
              <a:t>.</a:t>
            </a:r>
          </a:p>
          <a:p>
            <a:pPr eaLnBrk="1" hangingPunct="1">
              <a:defRPr/>
            </a:pPr>
            <a:endParaRPr lang="en-US" altLang="en-US" sz="1600" i="1" dirty="0" smtClean="0">
              <a:solidFill>
                <a:prstClr val="black"/>
              </a:solidFill>
              <a:latin typeface="Calibri"/>
            </a:endParaRPr>
          </a:p>
          <a:p>
            <a:pPr eaLnBrk="1" hangingPunct="1">
              <a:buFont typeface="Arial" pitchFamily="34" charset="0"/>
              <a:buChar char="•"/>
              <a:defRPr/>
            </a:pPr>
            <a:r>
              <a:rPr lang="en-US" sz="1600" dirty="0">
                <a:solidFill>
                  <a:prstClr val="black"/>
                </a:solidFill>
                <a:latin typeface="Calibri"/>
              </a:rPr>
              <a:t> </a:t>
            </a:r>
            <a:r>
              <a:rPr lang="en-US" sz="1600" dirty="0" smtClean="0">
                <a:solidFill>
                  <a:prstClr val="black"/>
                </a:solidFill>
                <a:latin typeface="Calibri" pitchFamily="34" charset="0"/>
              </a:rPr>
              <a:t>Use </a:t>
            </a:r>
            <a:r>
              <a:rPr lang="en-US" sz="1600" dirty="0">
                <a:solidFill>
                  <a:prstClr val="black"/>
                </a:solidFill>
                <a:latin typeface="Calibri" pitchFamily="34" charset="0"/>
              </a:rPr>
              <a:t>of </a:t>
            </a:r>
            <a:r>
              <a:rPr lang="en-US" sz="1600" b="1" dirty="0">
                <a:solidFill>
                  <a:prstClr val="black"/>
                </a:solidFill>
                <a:latin typeface="Calibri" pitchFamily="34" charset="0"/>
              </a:rPr>
              <a:t>simple verb types </a:t>
            </a:r>
            <a:r>
              <a:rPr lang="en-US" sz="1600" dirty="0">
                <a:solidFill>
                  <a:prstClr val="black"/>
                </a:solidFill>
                <a:latin typeface="Calibri" pitchFamily="34" charset="0"/>
              </a:rPr>
              <a:t>(simple </a:t>
            </a:r>
            <a:r>
              <a:rPr lang="en-US" sz="1600" dirty="0" smtClean="0">
                <a:solidFill>
                  <a:prstClr val="black"/>
                </a:solidFill>
                <a:latin typeface="Calibri" pitchFamily="34" charset="0"/>
              </a:rPr>
              <a:t>present tense, simple future tense), </a:t>
            </a:r>
            <a:r>
              <a:rPr lang="en-US" sz="1600" b="1" dirty="0">
                <a:solidFill>
                  <a:prstClr val="black"/>
                </a:solidFill>
                <a:latin typeface="Calibri" pitchFamily="34" charset="0"/>
              </a:rPr>
              <a:t>infinitives</a:t>
            </a:r>
            <a:r>
              <a:rPr lang="en-US" sz="1600" dirty="0">
                <a:solidFill>
                  <a:prstClr val="black"/>
                </a:solidFill>
                <a:latin typeface="Calibri" pitchFamily="34" charset="0"/>
              </a:rPr>
              <a:t>, and </a:t>
            </a:r>
            <a:r>
              <a:rPr lang="en-US" sz="1600" b="1" dirty="0">
                <a:solidFill>
                  <a:prstClr val="black"/>
                </a:solidFill>
                <a:latin typeface="Calibri" pitchFamily="34" charset="0"/>
              </a:rPr>
              <a:t>negation</a:t>
            </a:r>
            <a:r>
              <a:rPr lang="en-US" sz="1600" dirty="0">
                <a:solidFill>
                  <a:prstClr val="black"/>
                </a:solidFill>
                <a:latin typeface="Calibri" pitchFamily="34" charset="0"/>
              </a:rPr>
              <a:t> in complete sentences</a:t>
            </a:r>
          </a:p>
          <a:p>
            <a:pPr eaLnBrk="1" hangingPunct="1">
              <a:buFont typeface="Arial" pitchFamily="34" charset="0"/>
              <a:buChar char="•"/>
              <a:defRPr/>
            </a:pPr>
            <a:endParaRPr lang="en-US" sz="1600" i="1" dirty="0">
              <a:solidFill>
                <a:prstClr val="black"/>
              </a:solidFill>
              <a:latin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a:solidFill>
                  <a:srgbClr val="404040"/>
                </a:solidFill>
                <a:effectLst>
                  <a:outerShdw blurRad="38100" dist="38100" dir="2700000" algn="tl">
                    <a:srgbClr val="000000">
                      <a:alpha val="43137"/>
                    </a:srgbClr>
                  </a:outerShdw>
                </a:effectLst>
                <a:latin typeface="Helvetica" pitchFamily="1" charset="0"/>
              </a:rPr>
              <a:t>Sophistication of Verb Forms</a:t>
            </a: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1" name="Right Arrow 10"/>
          <p:cNvSpPr>
            <a:spLocks noChangeArrowheads="1"/>
          </p:cNvSpPr>
          <p:nvPr/>
        </p:nvSpPr>
        <p:spPr bwMode="auto">
          <a:xfrm>
            <a:off x="1411112" y="5365683"/>
            <a:ext cx="6310488" cy="218187"/>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4106862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TotalTime>
  <Words>9210</Words>
  <Application>Microsoft Office PowerPoint</Application>
  <PresentationFormat>On-screen Show (4:3)</PresentationFormat>
  <Paragraphs>974</Paragraphs>
  <Slides>31</Slides>
  <Notes>31</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ＭＳ Ｐゴシック</vt:lpstr>
      <vt:lpstr>Arial</vt:lpstr>
      <vt:lpstr>Calibri</vt:lpstr>
      <vt:lpstr>Helvetica</vt:lpstr>
      <vt:lpstr>Lucida Grande</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mistrygsr</cp:lastModifiedBy>
  <cp:revision>546</cp:revision>
  <cp:lastPrinted>2013-04-28T09:45:58Z</cp:lastPrinted>
  <dcterms:created xsi:type="dcterms:W3CDTF">2012-05-08T18:11:30Z</dcterms:created>
  <dcterms:modified xsi:type="dcterms:W3CDTF">2015-08-26T23:00:23Z</dcterms:modified>
</cp:coreProperties>
</file>