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Lst>
  <p:notesMasterIdLst>
    <p:notesMasterId r:id="rId35"/>
  </p:notesMasterIdLst>
  <p:handoutMasterIdLst>
    <p:handoutMasterId r:id="rId36"/>
  </p:handoutMasterIdLst>
  <p:sldIdLst>
    <p:sldId id="475" r:id="rId4"/>
    <p:sldId id="483" r:id="rId5"/>
    <p:sldId id="484" r:id="rId6"/>
    <p:sldId id="485" r:id="rId7"/>
    <p:sldId id="486" r:id="rId8"/>
    <p:sldId id="487" r:id="rId9"/>
    <p:sldId id="488" r:id="rId10"/>
    <p:sldId id="493" r:id="rId11"/>
    <p:sldId id="490" r:id="rId12"/>
    <p:sldId id="491" r:id="rId13"/>
    <p:sldId id="492" r:id="rId14"/>
    <p:sldId id="494" r:id="rId15"/>
    <p:sldId id="495" r:id="rId16"/>
    <p:sldId id="496" r:id="rId17"/>
    <p:sldId id="497" r:id="rId18"/>
    <p:sldId id="504" r:id="rId19"/>
    <p:sldId id="499" r:id="rId20"/>
    <p:sldId id="500" r:id="rId21"/>
    <p:sldId id="501" r:id="rId22"/>
    <p:sldId id="502" r:id="rId23"/>
    <p:sldId id="503" r:id="rId24"/>
    <p:sldId id="505" r:id="rId25"/>
    <p:sldId id="506" r:id="rId26"/>
    <p:sldId id="507" r:id="rId27"/>
    <p:sldId id="508" r:id="rId28"/>
    <p:sldId id="509" r:id="rId29"/>
    <p:sldId id="510" r:id="rId30"/>
    <p:sldId id="511" r:id="rId31"/>
    <p:sldId id="512" r:id="rId32"/>
    <p:sldId id="513" r:id="rId33"/>
    <p:sldId id="514" r:id="rId34"/>
  </p:sldIdLst>
  <p:sldSz cx="9144000" cy="6858000" type="screen4x3"/>
  <p:notesSz cx="6858000" cy="9083675"/>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perMac"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52B"/>
    <a:srgbClr val="AB3925"/>
    <a:srgbClr val="B63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6451" autoAdjust="0"/>
  </p:normalViewPr>
  <p:slideViewPr>
    <p:cSldViewPr snapToGrid="0" snapToObjects="1">
      <p:cViewPr varScale="1">
        <p:scale>
          <a:sx n="114" d="100"/>
          <a:sy n="114" d="100"/>
        </p:scale>
        <p:origin x="97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56F44-BDD8-4DBF-BF82-965237448DC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3582A36E-C6F8-457C-8C10-5AD16D2200B9}">
      <dgm:prSet phldrT="[Text]" custT="1"/>
      <dgm:spPr/>
      <dgm:t>
        <a:bodyPr/>
        <a:lstStyle/>
        <a:p>
          <a:r>
            <a:rPr lang="en-US" sz="1600" b="1" dirty="0" smtClean="0"/>
            <a:t>DLLP </a:t>
          </a:r>
          <a:br>
            <a:rPr lang="en-US" sz="1600" b="1" dirty="0" smtClean="0"/>
          </a:br>
          <a:r>
            <a:rPr lang="en-US" sz="1600" b="1" dirty="0" smtClean="0"/>
            <a:t>Not Evident</a:t>
          </a:r>
          <a:endParaRPr lang="en-US" sz="1600" b="1" dirty="0"/>
        </a:p>
      </dgm:t>
    </dgm:pt>
    <dgm:pt modelId="{B87419DD-C512-474A-A66E-91F844C82E1A}" type="parTrans" cxnId="{938A5D97-6A52-4B4E-A065-96C9867F9761}">
      <dgm:prSet/>
      <dgm:spPr/>
      <dgm:t>
        <a:bodyPr/>
        <a:lstStyle/>
        <a:p>
          <a:endParaRPr lang="en-US"/>
        </a:p>
      </dgm:t>
    </dgm:pt>
    <dgm:pt modelId="{D8264993-6354-4162-881B-55BC8897B067}" type="sibTrans" cxnId="{938A5D97-6A52-4B4E-A065-96C9867F9761}">
      <dgm:prSet/>
      <dgm:spPr/>
      <dgm:t>
        <a:bodyPr/>
        <a:lstStyle/>
        <a:p>
          <a:endParaRPr lang="en-US"/>
        </a:p>
      </dgm:t>
    </dgm:pt>
    <dgm:pt modelId="{0ED07E10-7D3B-4A31-AC2C-0E100D30A01A}">
      <dgm:prSet phldrT="[Text]" custT="1"/>
      <dgm:spPr/>
      <dgm:t>
        <a:bodyPr/>
        <a:lstStyle/>
        <a:p>
          <a:r>
            <a:rPr lang="en-US" sz="1250" dirty="0" smtClean="0"/>
            <a:t>Response is short and incomplete in terms of expected content for the prompt.  That is, the response does not convey that the child has a mental model of the processes being explained</a:t>
          </a:r>
          <a:endParaRPr lang="en-US" sz="1250" dirty="0"/>
        </a:p>
      </dgm:t>
    </dgm:pt>
    <dgm:pt modelId="{35A8B04A-9060-4760-8BDF-0F5F1231B332}" type="parTrans" cxnId="{0A1C07B8-CA76-4D48-9741-85880755E4C6}">
      <dgm:prSet/>
      <dgm:spPr/>
      <dgm:t>
        <a:bodyPr/>
        <a:lstStyle/>
        <a:p>
          <a:endParaRPr lang="en-US"/>
        </a:p>
      </dgm:t>
    </dgm:pt>
    <dgm:pt modelId="{4382C7A2-27A6-422E-B2C5-A12B9D548D78}" type="sibTrans" cxnId="{0A1C07B8-CA76-4D48-9741-85880755E4C6}">
      <dgm:prSet/>
      <dgm:spPr/>
      <dgm:t>
        <a:bodyPr/>
        <a:lstStyle/>
        <a:p>
          <a:endParaRPr lang="en-US"/>
        </a:p>
      </dgm:t>
    </dgm:pt>
    <dgm:pt modelId="{E97605BB-7BFD-44EC-AA49-7ED9F5823767}">
      <dgm:prSet phldrT="[Text]" custT="1"/>
      <dgm:spPr/>
      <dgm:t>
        <a:bodyPr/>
        <a:lstStyle/>
        <a:p>
          <a:r>
            <a:rPr lang="en-US" sz="1600" b="1" dirty="0" smtClean="0"/>
            <a:t>DLLP </a:t>
          </a:r>
          <a:br>
            <a:rPr lang="en-US" sz="1600" b="1" dirty="0" smtClean="0"/>
          </a:br>
          <a:r>
            <a:rPr lang="en-US" sz="1600" b="1" dirty="0" smtClean="0"/>
            <a:t>Emerging</a:t>
          </a:r>
          <a:endParaRPr lang="en-US" sz="1600" b="1" dirty="0"/>
        </a:p>
      </dgm:t>
    </dgm:pt>
    <dgm:pt modelId="{B73E55C7-4CF3-46E5-9613-FEB42ECFE4E4}" type="parTrans" cxnId="{F43155FF-35AE-46A7-8D46-900035739C5F}">
      <dgm:prSet/>
      <dgm:spPr/>
      <dgm:t>
        <a:bodyPr/>
        <a:lstStyle/>
        <a:p>
          <a:endParaRPr lang="en-US"/>
        </a:p>
      </dgm:t>
    </dgm:pt>
    <dgm:pt modelId="{C742F8D4-F46E-49C2-9AC9-25FD6202DE1C}" type="sibTrans" cxnId="{F43155FF-35AE-46A7-8D46-900035739C5F}">
      <dgm:prSet/>
      <dgm:spPr/>
      <dgm:t>
        <a:bodyPr/>
        <a:lstStyle/>
        <a:p>
          <a:endParaRPr lang="en-US"/>
        </a:p>
      </dgm:t>
    </dgm:pt>
    <dgm:pt modelId="{8F34F78D-8CCA-470A-AC78-3A79DBF30A6A}">
      <dgm:prSet phldrT="[Text]" custT="1"/>
      <dgm:spPr/>
      <dgm:t>
        <a:bodyPr/>
        <a:lstStyle/>
        <a:p>
          <a:r>
            <a:rPr lang="en-US" sz="1300" dirty="0" smtClean="0"/>
            <a:t>Response is short with some basic aspects of expected content. Mental model of the processes being explained is not fully discernible</a:t>
          </a:r>
          <a:endParaRPr lang="en-US" sz="1300" dirty="0"/>
        </a:p>
      </dgm:t>
    </dgm:pt>
    <dgm:pt modelId="{7D4A7F32-9F3B-43CC-988D-E7C8DD69F64B}" type="parTrans" cxnId="{97C3383E-E5E8-4954-A94C-BD9B4AA1C373}">
      <dgm:prSet/>
      <dgm:spPr/>
      <dgm:t>
        <a:bodyPr/>
        <a:lstStyle/>
        <a:p>
          <a:endParaRPr lang="en-US"/>
        </a:p>
      </dgm:t>
    </dgm:pt>
    <dgm:pt modelId="{5B520EA4-2BDC-4E29-AFF5-508B217D0274}" type="sibTrans" cxnId="{97C3383E-E5E8-4954-A94C-BD9B4AA1C373}">
      <dgm:prSet/>
      <dgm:spPr/>
      <dgm:t>
        <a:bodyPr/>
        <a:lstStyle/>
        <a:p>
          <a:endParaRPr lang="en-US"/>
        </a:p>
      </dgm:t>
    </dgm:pt>
    <dgm:pt modelId="{9D4E9CA2-2CE0-4F74-A91B-AE9A5DF41DD4}">
      <dgm:prSet phldrT="[Text]" custT="1"/>
      <dgm:spPr/>
      <dgm:t>
        <a:bodyPr/>
        <a:lstStyle/>
        <a:p>
          <a:r>
            <a:rPr lang="en-US" sz="1600" b="1" dirty="0" smtClean="0"/>
            <a:t>DLLP </a:t>
          </a:r>
          <a:br>
            <a:rPr lang="en-US" sz="1600" b="1" dirty="0" smtClean="0"/>
          </a:br>
          <a:r>
            <a:rPr lang="en-US" sz="1600" b="1" dirty="0" smtClean="0"/>
            <a:t>Developing</a:t>
          </a:r>
          <a:endParaRPr lang="en-US" sz="1600" b="1" dirty="0"/>
        </a:p>
      </dgm:t>
    </dgm:pt>
    <dgm:pt modelId="{38DF1F04-E70A-41ED-AB63-A3D3BCE1F6A9}" type="parTrans" cxnId="{89EC323C-3C9D-46CE-858E-DCE07287B9D8}">
      <dgm:prSet/>
      <dgm:spPr/>
      <dgm:t>
        <a:bodyPr/>
        <a:lstStyle/>
        <a:p>
          <a:endParaRPr lang="en-US"/>
        </a:p>
      </dgm:t>
    </dgm:pt>
    <dgm:pt modelId="{0EEEDFA5-0BD4-4705-8357-7B1B60E7CA8A}" type="sibTrans" cxnId="{89EC323C-3C9D-46CE-858E-DCE07287B9D8}">
      <dgm:prSet/>
      <dgm:spPr/>
      <dgm:t>
        <a:bodyPr/>
        <a:lstStyle/>
        <a:p>
          <a:endParaRPr lang="en-US"/>
        </a:p>
      </dgm:t>
    </dgm:pt>
    <dgm:pt modelId="{E31046C1-6265-4092-AB9F-08B4C67C5775}">
      <dgm:prSet phldrT="[Text]" custT="1"/>
      <dgm:spPr/>
      <dgm:t>
        <a:bodyPr/>
        <a:lstStyle/>
        <a:p>
          <a:r>
            <a:rPr lang="en-US" sz="1300" dirty="0" smtClean="0"/>
            <a:t>Expanded response that conveys most but not all expected content for the specific prompt. Mental model of the processes being explained is more evident but not completely clear</a:t>
          </a:r>
          <a:endParaRPr lang="en-US" sz="1300" dirty="0"/>
        </a:p>
      </dgm:t>
    </dgm:pt>
    <dgm:pt modelId="{D44150C8-221E-4FE8-BC53-298F05A5B6A3}" type="parTrans" cxnId="{203CFC44-5EB5-4AE9-B1EC-BFF06A7857ED}">
      <dgm:prSet/>
      <dgm:spPr/>
      <dgm:t>
        <a:bodyPr/>
        <a:lstStyle/>
        <a:p>
          <a:endParaRPr lang="en-US"/>
        </a:p>
      </dgm:t>
    </dgm:pt>
    <dgm:pt modelId="{3594CB07-3912-4C77-A398-7A1C9F0C0BDC}" type="sibTrans" cxnId="{203CFC44-5EB5-4AE9-B1EC-BFF06A7857ED}">
      <dgm:prSet/>
      <dgm:spPr/>
      <dgm:t>
        <a:bodyPr/>
        <a:lstStyle/>
        <a:p>
          <a:endParaRPr lang="en-US"/>
        </a:p>
      </dgm:t>
    </dgm:pt>
    <dgm:pt modelId="{B687D5BC-DE7F-4AF2-98F2-C0B83447C537}">
      <dgm:prSet phldrT="[Text]" custT="1"/>
      <dgm:spPr/>
      <dgm:t>
        <a:bodyPr/>
        <a:lstStyle/>
        <a:p>
          <a:r>
            <a:rPr lang="en-US" sz="1600" b="1" dirty="0" smtClean="0"/>
            <a:t>DLLP </a:t>
          </a:r>
          <a:br>
            <a:rPr lang="en-US" sz="1600" b="1" dirty="0" smtClean="0"/>
          </a:br>
          <a:r>
            <a:rPr lang="en-US" sz="1600" b="1" dirty="0" smtClean="0"/>
            <a:t>Controlled</a:t>
          </a:r>
          <a:endParaRPr lang="en-US" sz="1600" b="1" dirty="0"/>
        </a:p>
      </dgm:t>
    </dgm:pt>
    <dgm:pt modelId="{7B5EAF26-812D-49BC-8203-5E1733D87CB1}" type="parTrans" cxnId="{7CE57FE6-E03A-4BB7-AF39-0A2227AA8ABA}">
      <dgm:prSet/>
      <dgm:spPr/>
      <dgm:t>
        <a:bodyPr/>
        <a:lstStyle/>
        <a:p>
          <a:endParaRPr lang="en-US"/>
        </a:p>
      </dgm:t>
    </dgm:pt>
    <dgm:pt modelId="{A53522F6-694A-44C4-AFDD-3A0A4FFA41C3}" type="sibTrans" cxnId="{7CE57FE6-E03A-4BB7-AF39-0A2227AA8ABA}">
      <dgm:prSet/>
      <dgm:spPr/>
      <dgm:t>
        <a:bodyPr/>
        <a:lstStyle/>
        <a:p>
          <a:endParaRPr lang="en-US"/>
        </a:p>
      </dgm:t>
    </dgm:pt>
    <dgm:pt modelId="{DEA27419-BD9B-407B-9AF6-2B52D79307B4}">
      <dgm:prSet phldrT="[Text]" custT="1"/>
      <dgm:spPr/>
      <dgm:t>
        <a:bodyPr/>
        <a:lstStyle/>
        <a:p>
          <a:r>
            <a:rPr lang="en-US" sz="1300" dirty="0" smtClean="0"/>
            <a:t>Sustained response giving all expected content for the specific prompt. Conveys that the child has a clear mental model of the processes being explained</a:t>
          </a:r>
          <a:endParaRPr lang="en-US" sz="1300" dirty="0"/>
        </a:p>
      </dgm:t>
    </dgm:pt>
    <dgm:pt modelId="{7BB68A71-AB81-413A-890B-7CD2777B8C6E}" type="parTrans" cxnId="{5FA8331D-AEEB-4723-9E83-38787DFFA7BD}">
      <dgm:prSet/>
      <dgm:spPr/>
      <dgm:t>
        <a:bodyPr/>
        <a:lstStyle/>
        <a:p>
          <a:endParaRPr lang="en-US"/>
        </a:p>
      </dgm:t>
    </dgm:pt>
    <dgm:pt modelId="{3387AD6C-6B17-4553-ACF2-6BF0D7F2ED60}" type="sibTrans" cxnId="{5FA8331D-AEEB-4723-9E83-38787DFFA7BD}">
      <dgm:prSet/>
      <dgm:spPr/>
      <dgm:t>
        <a:bodyPr/>
        <a:lstStyle/>
        <a:p>
          <a:endParaRPr lang="en-US"/>
        </a:p>
      </dgm:t>
    </dgm:pt>
    <dgm:pt modelId="{EDF3D193-FFB0-46F3-A310-D9ECFC83D0DE}">
      <dgm:prSet custT="1"/>
      <dgm:spPr/>
      <dgm:t>
        <a:bodyPr/>
        <a:lstStyle/>
        <a:p>
          <a:r>
            <a:rPr lang="en-US" sz="1250" dirty="0" smtClean="0"/>
            <a:t>Few to no details (lacking info on specifics of actions, events, thoughts, ideas, such as when, where, with what/whom, how, how often, etc.)</a:t>
          </a:r>
          <a:endParaRPr lang="en-US" sz="1250" dirty="0"/>
        </a:p>
      </dgm:t>
    </dgm:pt>
    <dgm:pt modelId="{26387659-5F49-4B4D-B937-2FDCE06F3936}" type="parTrans" cxnId="{8BD2E25A-A366-4219-88F5-A466CF381468}">
      <dgm:prSet/>
      <dgm:spPr/>
      <dgm:t>
        <a:bodyPr/>
        <a:lstStyle/>
        <a:p>
          <a:endParaRPr lang="en-US"/>
        </a:p>
      </dgm:t>
    </dgm:pt>
    <dgm:pt modelId="{537FE8DE-B535-4D85-852B-E525EBA20F54}" type="sibTrans" cxnId="{8BD2E25A-A366-4219-88F5-A466CF381468}">
      <dgm:prSet/>
      <dgm:spPr/>
      <dgm:t>
        <a:bodyPr/>
        <a:lstStyle/>
        <a:p>
          <a:endParaRPr lang="en-US"/>
        </a:p>
      </dgm:t>
    </dgm:pt>
    <dgm:pt modelId="{1EE4ED72-FD16-4954-BF25-0AB9672F8DA6}">
      <dgm:prSet custT="1"/>
      <dgm:spPr/>
      <dgm:t>
        <a:bodyPr/>
        <a:lstStyle/>
        <a:p>
          <a:r>
            <a:rPr lang="en-US" sz="1250" dirty="0" smtClean="0"/>
            <a:t>May abandon response (mid-sentence, mid-detail, mid-idea)</a:t>
          </a:r>
          <a:endParaRPr lang="en-US" sz="1250" dirty="0"/>
        </a:p>
      </dgm:t>
    </dgm:pt>
    <dgm:pt modelId="{72A7C158-6FA3-40BA-8A3B-5D0F87E2680E}" type="parTrans" cxnId="{9D138C3C-5AD6-4816-A2A8-494944AC5648}">
      <dgm:prSet/>
      <dgm:spPr/>
      <dgm:t>
        <a:bodyPr/>
        <a:lstStyle/>
        <a:p>
          <a:endParaRPr lang="en-US"/>
        </a:p>
      </dgm:t>
    </dgm:pt>
    <dgm:pt modelId="{EEA58A29-1681-4136-9CF2-DAAAD39830BB}" type="sibTrans" cxnId="{9D138C3C-5AD6-4816-A2A8-494944AC5648}">
      <dgm:prSet/>
      <dgm:spPr/>
      <dgm:t>
        <a:bodyPr/>
        <a:lstStyle/>
        <a:p>
          <a:endParaRPr lang="en-US"/>
        </a:p>
      </dgm:t>
    </dgm:pt>
    <dgm:pt modelId="{0F0E1CE0-2B85-48FB-95A1-4A209C82947C}">
      <dgm:prSet custT="1"/>
      <dgm:spPr/>
      <dgm:t>
        <a:bodyPr/>
        <a:lstStyle/>
        <a:p>
          <a:r>
            <a:rPr lang="en-US" sz="1250" dirty="0" smtClean="0"/>
            <a:t>Response may contain </a:t>
          </a:r>
          <a:r>
            <a:rPr lang="en-US" sz="1250" dirty="0" err="1" smtClean="0"/>
            <a:t>retracings</a:t>
          </a:r>
          <a:r>
            <a:rPr lang="en-US" sz="1250" dirty="0" smtClean="0"/>
            <a:t> and restarts (repetition) of the same information such that meaning-making is difficult</a:t>
          </a:r>
          <a:endParaRPr lang="en-US" sz="1250" dirty="0"/>
        </a:p>
      </dgm:t>
    </dgm:pt>
    <dgm:pt modelId="{0923EABA-A6AF-42E7-9681-F184A93A42FD}" type="parTrans" cxnId="{2F0A7697-3A66-4E76-9F1E-67665877A632}">
      <dgm:prSet/>
      <dgm:spPr/>
      <dgm:t>
        <a:bodyPr/>
        <a:lstStyle/>
        <a:p>
          <a:endParaRPr lang="en-US"/>
        </a:p>
      </dgm:t>
    </dgm:pt>
    <dgm:pt modelId="{B1171629-074A-4663-BEEC-91DB36D6AC27}" type="sibTrans" cxnId="{2F0A7697-3A66-4E76-9F1E-67665877A632}">
      <dgm:prSet/>
      <dgm:spPr/>
      <dgm:t>
        <a:bodyPr/>
        <a:lstStyle/>
        <a:p>
          <a:endParaRPr lang="en-US"/>
        </a:p>
      </dgm:t>
    </dgm:pt>
    <dgm:pt modelId="{1DE5B223-FD5A-4481-B53C-B90EA62FCA5E}">
      <dgm:prSet custT="1"/>
      <dgm:spPr/>
      <dgm:t>
        <a:bodyPr/>
        <a:lstStyle/>
        <a:p>
          <a:r>
            <a:rPr lang="en-US" sz="1300" dirty="0" smtClean="0"/>
            <a:t>May include some details (see Not Evident or Controlled columns)</a:t>
          </a:r>
          <a:endParaRPr lang="en-US" sz="1300" dirty="0"/>
        </a:p>
      </dgm:t>
    </dgm:pt>
    <dgm:pt modelId="{3A9B68F7-F91C-4849-916B-920301AA5DD6}" type="parTrans" cxnId="{1FB7F2DD-7AB9-43B0-8441-53941DCDA84C}">
      <dgm:prSet/>
      <dgm:spPr/>
      <dgm:t>
        <a:bodyPr/>
        <a:lstStyle/>
        <a:p>
          <a:endParaRPr lang="en-US"/>
        </a:p>
      </dgm:t>
    </dgm:pt>
    <dgm:pt modelId="{A68D77E0-85F0-44A1-8AB8-D85F82459718}" type="sibTrans" cxnId="{1FB7F2DD-7AB9-43B0-8441-53941DCDA84C}">
      <dgm:prSet/>
      <dgm:spPr/>
      <dgm:t>
        <a:bodyPr/>
        <a:lstStyle/>
        <a:p>
          <a:endParaRPr lang="en-US"/>
        </a:p>
      </dgm:t>
    </dgm:pt>
    <dgm:pt modelId="{1A637A88-D614-4B27-AD46-B0D1238A8F38}">
      <dgm:prSet custT="1"/>
      <dgm:spPr/>
      <dgm:t>
        <a:bodyPr/>
        <a:lstStyle/>
        <a:p>
          <a:r>
            <a:rPr lang="en-US" sz="1300" dirty="0" smtClean="0"/>
            <a:t>Response may contain a number of </a:t>
          </a:r>
          <a:r>
            <a:rPr lang="en-US" sz="1300" dirty="0" err="1" smtClean="0"/>
            <a:t>retracings</a:t>
          </a:r>
          <a:r>
            <a:rPr lang="en-US" sz="1300" dirty="0" smtClean="0"/>
            <a:t> and restarts such that meaning-making is disrupted in a few places</a:t>
          </a:r>
          <a:endParaRPr lang="en-US" sz="1300" dirty="0"/>
        </a:p>
      </dgm:t>
    </dgm:pt>
    <dgm:pt modelId="{CF15C4AA-55A9-472E-822F-6C939FC821C4}" type="parTrans" cxnId="{EE13C281-721D-41F7-8A1F-2043DF294408}">
      <dgm:prSet/>
      <dgm:spPr/>
      <dgm:t>
        <a:bodyPr/>
        <a:lstStyle/>
        <a:p>
          <a:endParaRPr lang="en-US"/>
        </a:p>
      </dgm:t>
    </dgm:pt>
    <dgm:pt modelId="{B857A7D5-8CCF-4E17-A3BE-07731209DB42}" type="sibTrans" cxnId="{EE13C281-721D-41F7-8A1F-2043DF294408}">
      <dgm:prSet/>
      <dgm:spPr/>
      <dgm:t>
        <a:bodyPr/>
        <a:lstStyle/>
        <a:p>
          <a:endParaRPr lang="en-US"/>
        </a:p>
      </dgm:t>
    </dgm:pt>
    <dgm:pt modelId="{5E83D01C-A426-45A6-9814-80DB8561A983}">
      <dgm:prSet custT="1"/>
      <dgm:spPr/>
      <dgm:t>
        <a:bodyPr/>
        <a:lstStyle/>
        <a:p>
          <a:r>
            <a:rPr lang="en-US" sz="1300" dirty="0" smtClean="0"/>
            <a:t>Includes several expected details (see Not Evident or Controlled columns)</a:t>
          </a:r>
          <a:endParaRPr lang="en-US" sz="1300" dirty="0"/>
        </a:p>
      </dgm:t>
    </dgm:pt>
    <dgm:pt modelId="{312628F7-6DAF-48F9-8F5A-3CC9988B92BB}" type="parTrans" cxnId="{697C8AC1-F810-49F9-A7A9-6B8676B1854F}">
      <dgm:prSet/>
      <dgm:spPr/>
      <dgm:t>
        <a:bodyPr/>
        <a:lstStyle/>
        <a:p>
          <a:endParaRPr lang="en-US"/>
        </a:p>
      </dgm:t>
    </dgm:pt>
    <dgm:pt modelId="{11EB841D-7D79-41B7-BAA2-32DB073BD89E}" type="sibTrans" cxnId="{697C8AC1-F810-49F9-A7A9-6B8676B1854F}">
      <dgm:prSet/>
      <dgm:spPr/>
      <dgm:t>
        <a:bodyPr/>
        <a:lstStyle/>
        <a:p>
          <a:endParaRPr lang="en-US"/>
        </a:p>
      </dgm:t>
    </dgm:pt>
    <dgm:pt modelId="{567B0B1A-BB1D-4EA9-8998-51ABABB2723C}">
      <dgm:prSet custT="1"/>
      <dgm:spPr/>
      <dgm:t>
        <a:bodyPr/>
        <a:lstStyle/>
        <a:p>
          <a:r>
            <a:rPr lang="en-US" sz="1300" dirty="0" smtClean="0"/>
            <a:t>Response may contain a small number of </a:t>
          </a:r>
          <a:r>
            <a:rPr lang="en-US" sz="1300" dirty="0" err="1" smtClean="0"/>
            <a:t>retracings</a:t>
          </a:r>
          <a:r>
            <a:rPr lang="en-US" sz="1300" dirty="0" smtClean="0"/>
            <a:t> and restarts but meaning-making is not disrupted</a:t>
          </a:r>
          <a:endParaRPr lang="en-US" sz="1300" dirty="0"/>
        </a:p>
      </dgm:t>
    </dgm:pt>
    <dgm:pt modelId="{CFF8600B-4B00-462A-912B-876FD15E5119}" type="parTrans" cxnId="{4368DE23-A1BD-4E9C-A548-642499183E82}">
      <dgm:prSet/>
      <dgm:spPr/>
      <dgm:t>
        <a:bodyPr/>
        <a:lstStyle/>
        <a:p>
          <a:endParaRPr lang="en-US"/>
        </a:p>
      </dgm:t>
    </dgm:pt>
    <dgm:pt modelId="{7AEEA817-7F2E-47BA-B80C-49071C654E44}" type="sibTrans" cxnId="{4368DE23-A1BD-4E9C-A548-642499183E82}">
      <dgm:prSet/>
      <dgm:spPr/>
      <dgm:t>
        <a:bodyPr/>
        <a:lstStyle/>
        <a:p>
          <a:endParaRPr lang="en-US"/>
        </a:p>
      </dgm:t>
    </dgm:pt>
    <dgm:pt modelId="{3C3D7555-E8EE-4999-BF72-249C2F08D12C}">
      <dgm:prSet custT="1"/>
      <dgm:spPr/>
      <dgm:t>
        <a:bodyPr/>
        <a:lstStyle/>
        <a:p>
          <a:r>
            <a:rPr lang="en-US" sz="1300" dirty="0" smtClean="0"/>
            <a:t>Conveys actions, events, thoughts, and ideas (etc.) in detail</a:t>
          </a:r>
          <a:endParaRPr lang="en-US" sz="1300" dirty="0"/>
        </a:p>
      </dgm:t>
    </dgm:pt>
    <dgm:pt modelId="{C79227A5-34B2-4113-8646-80E6FCA4C0E9}" type="parTrans" cxnId="{AB6ED231-DF46-4DE7-B879-7AF1CA1DB824}">
      <dgm:prSet/>
      <dgm:spPr/>
      <dgm:t>
        <a:bodyPr/>
        <a:lstStyle/>
        <a:p>
          <a:endParaRPr lang="en-US"/>
        </a:p>
      </dgm:t>
    </dgm:pt>
    <dgm:pt modelId="{EA4CA1F4-C8C8-43E6-AC7D-66F0455D1670}" type="sibTrans" cxnId="{AB6ED231-DF46-4DE7-B879-7AF1CA1DB824}">
      <dgm:prSet/>
      <dgm:spPr/>
      <dgm:t>
        <a:bodyPr/>
        <a:lstStyle/>
        <a:p>
          <a:endParaRPr lang="en-US"/>
        </a:p>
      </dgm:t>
    </dgm:pt>
    <dgm:pt modelId="{39AF9966-6021-4F37-B28F-3B7B21FF11D2}">
      <dgm:prSet custT="1"/>
      <dgm:spPr/>
      <dgm:t>
        <a:bodyPr/>
        <a:lstStyle/>
        <a:p>
          <a:r>
            <a:rPr lang="en-US" sz="1300" dirty="0" smtClean="0"/>
            <a:t>Response may contain a small number of </a:t>
          </a:r>
          <a:r>
            <a:rPr lang="en-US" sz="1300" dirty="0" err="1" smtClean="0"/>
            <a:t>retracings</a:t>
          </a:r>
          <a:r>
            <a:rPr lang="en-US" sz="1300" dirty="0" smtClean="0"/>
            <a:t> and restarts but is fluent and meaning-making is not disrupted</a:t>
          </a:r>
          <a:endParaRPr lang="en-US" sz="1300" dirty="0"/>
        </a:p>
      </dgm:t>
    </dgm:pt>
    <dgm:pt modelId="{52C68292-0520-46C4-B394-CF2BD9AA786F}" type="parTrans" cxnId="{865554AD-6337-4304-B834-A67A8AAE343D}">
      <dgm:prSet/>
      <dgm:spPr/>
      <dgm:t>
        <a:bodyPr/>
        <a:lstStyle/>
        <a:p>
          <a:endParaRPr lang="en-US"/>
        </a:p>
      </dgm:t>
    </dgm:pt>
    <dgm:pt modelId="{8E2550DB-580C-4C8C-899D-17202B038D94}" type="sibTrans" cxnId="{865554AD-6337-4304-B834-A67A8AAE343D}">
      <dgm:prSet/>
      <dgm:spPr/>
      <dgm:t>
        <a:bodyPr/>
        <a:lstStyle/>
        <a:p>
          <a:endParaRPr lang="en-US"/>
        </a:p>
      </dgm:t>
    </dgm:pt>
    <dgm:pt modelId="{01B53F69-DF0F-4EFB-A2A2-4AE3AEA05FD6}" type="pres">
      <dgm:prSet presAssocID="{15456F44-BDD8-4DBF-BF82-965237448DC0}" presName="Name0" presStyleCnt="0">
        <dgm:presLayoutVars>
          <dgm:dir/>
          <dgm:animLvl val="lvl"/>
          <dgm:resizeHandles val="exact"/>
        </dgm:presLayoutVars>
      </dgm:prSet>
      <dgm:spPr/>
      <dgm:t>
        <a:bodyPr/>
        <a:lstStyle/>
        <a:p>
          <a:endParaRPr lang="en-US"/>
        </a:p>
      </dgm:t>
    </dgm:pt>
    <dgm:pt modelId="{080AB051-E020-4830-866A-6DFA9A2E0EFC}" type="pres">
      <dgm:prSet presAssocID="{3582A36E-C6F8-457C-8C10-5AD16D2200B9}" presName="composite" presStyleCnt="0"/>
      <dgm:spPr/>
    </dgm:pt>
    <dgm:pt modelId="{E2451735-DBD8-4154-AB69-F371E92FE9EA}" type="pres">
      <dgm:prSet presAssocID="{3582A36E-C6F8-457C-8C10-5AD16D2200B9}" presName="parTx" presStyleLbl="alignNode1" presStyleIdx="0" presStyleCnt="4">
        <dgm:presLayoutVars>
          <dgm:chMax val="0"/>
          <dgm:chPref val="0"/>
          <dgm:bulletEnabled val="1"/>
        </dgm:presLayoutVars>
      </dgm:prSet>
      <dgm:spPr/>
      <dgm:t>
        <a:bodyPr/>
        <a:lstStyle/>
        <a:p>
          <a:endParaRPr lang="en-US"/>
        </a:p>
      </dgm:t>
    </dgm:pt>
    <dgm:pt modelId="{3F535299-1E67-445B-9625-19C1866775F6}" type="pres">
      <dgm:prSet presAssocID="{3582A36E-C6F8-457C-8C10-5AD16D2200B9}" presName="desTx" presStyleLbl="alignAccFollowNode1" presStyleIdx="0" presStyleCnt="4">
        <dgm:presLayoutVars>
          <dgm:bulletEnabled val="1"/>
        </dgm:presLayoutVars>
      </dgm:prSet>
      <dgm:spPr/>
      <dgm:t>
        <a:bodyPr/>
        <a:lstStyle/>
        <a:p>
          <a:endParaRPr lang="en-US"/>
        </a:p>
      </dgm:t>
    </dgm:pt>
    <dgm:pt modelId="{DE308224-C5E4-449C-9D43-BC3D59578E11}" type="pres">
      <dgm:prSet presAssocID="{D8264993-6354-4162-881B-55BC8897B067}" presName="space" presStyleCnt="0"/>
      <dgm:spPr/>
    </dgm:pt>
    <dgm:pt modelId="{85251806-C62A-43D7-BFC4-3ADC308C6040}" type="pres">
      <dgm:prSet presAssocID="{E97605BB-7BFD-44EC-AA49-7ED9F5823767}" presName="composite" presStyleCnt="0"/>
      <dgm:spPr/>
    </dgm:pt>
    <dgm:pt modelId="{DD836702-A47A-47A7-B6B2-0A22E49999A3}" type="pres">
      <dgm:prSet presAssocID="{E97605BB-7BFD-44EC-AA49-7ED9F5823767}" presName="parTx" presStyleLbl="alignNode1" presStyleIdx="1" presStyleCnt="4">
        <dgm:presLayoutVars>
          <dgm:chMax val="0"/>
          <dgm:chPref val="0"/>
          <dgm:bulletEnabled val="1"/>
        </dgm:presLayoutVars>
      </dgm:prSet>
      <dgm:spPr/>
      <dgm:t>
        <a:bodyPr/>
        <a:lstStyle/>
        <a:p>
          <a:endParaRPr lang="en-US"/>
        </a:p>
      </dgm:t>
    </dgm:pt>
    <dgm:pt modelId="{71CDB0B2-593F-49CA-8621-7255EED05573}" type="pres">
      <dgm:prSet presAssocID="{E97605BB-7BFD-44EC-AA49-7ED9F5823767}" presName="desTx" presStyleLbl="alignAccFollowNode1" presStyleIdx="1" presStyleCnt="4">
        <dgm:presLayoutVars>
          <dgm:bulletEnabled val="1"/>
        </dgm:presLayoutVars>
      </dgm:prSet>
      <dgm:spPr/>
      <dgm:t>
        <a:bodyPr/>
        <a:lstStyle/>
        <a:p>
          <a:endParaRPr lang="en-US"/>
        </a:p>
      </dgm:t>
    </dgm:pt>
    <dgm:pt modelId="{9BFB6151-2A71-453F-8B53-FF5F410AC282}" type="pres">
      <dgm:prSet presAssocID="{C742F8D4-F46E-49C2-9AC9-25FD6202DE1C}" presName="space" presStyleCnt="0"/>
      <dgm:spPr/>
    </dgm:pt>
    <dgm:pt modelId="{B2E8A301-837C-49AA-B305-991F718F965F}" type="pres">
      <dgm:prSet presAssocID="{9D4E9CA2-2CE0-4F74-A91B-AE9A5DF41DD4}" presName="composite" presStyleCnt="0"/>
      <dgm:spPr/>
    </dgm:pt>
    <dgm:pt modelId="{C324C624-7C13-4D8E-8008-D2BA8D56E5DB}" type="pres">
      <dgm:prSet presAssocID="{9D4E9CA2-2CE0-4F74-A91B-AE9A5DF41DD4}" presName="parTx" presStyleLbl="alignNode1" presStyleIdx="2" presStyleCnt="4">
        <dgm:presLayoutVars>
          <dgm:chMax val="0"/>
          <dgm:chPref val="0"/>
          <dgm:bulletEnabled val="1"/>
        </dgm:presLayoutVars>
      </dgm:prSet>
      <dgm:spPr/>
      <dgm:t>
        <a:bodyPr/>
        <a:lstStyle/>
        <a:p>
          <a:endParaRPr lang="en-US"/>
        </a:p>
      </dgm:t>
    </dgm:pt>
    <dgm:pt modelId="{13AA5A82-9F36-4272-9D5F-F2FB66ACB3F7}" type="pres">
      <dgm:prSet presAssocID="{9D4E9CA2-2CE0-4F74-A91B-AE9A5DF41DD4}" presName="desTx" presStyleLbl="alignAccFollowNode1" presStyleIdx="2" presStyleCnt="4">
        <dgm:presLayoutVars>
          <dgm:bulletEnabled val="1"/>
        </dgm:presLayoutVars>
      </dgm:prSet>
      <dgm:spPr/>
      <dgm:t>
        <a:bodyPr/>
        <a:lstStyle/>
        <a:p>
          <a:endParaRPr lang="en-US"/>
        </a:p>
      </dgm:t>
    </dgm:pt>
    <dgm:pt modelId="{79E030B0-2AB0-46BD-8028-88EF3259D54B}" type="pres">
      <dgm:prSet presAssocID="{0EEEDFA5-0BD4-4705-8357-7B1B60E7CA8A}" presName="space" presStyleCnt="0"/>
      <dgm:spPr/>
    </dgm:pt>
    <dgm:pt modelId="{55B7562E-D38C-43FF-9B13-39E4F300BA11}" type="pres">
      <dgm:prSet presAssocID="{B687D5BC-DE7F-4AF2-98F2-C0B83447C537}" presName="composite" presStyleCnt="0"/>
      <dgm:spPr/>
    </dgm:pt>
    <dgm:pt modelId="{0B2AD7F6-8453-42CC-B7D5-2C9B5475335B}" type="pres">
      <dgm:prSet presAssocID="{B687D5BC-DE7F-4AF2-98F2-C0B83447C537}" presName="parTx" presStyleLbl="alignNode1" presStyleIdx="3" presStyleCnt="4">
        <dgm:presLayoutVars>
          <dgm:chMax val="0"/>
          <dgm:chPref val="0"/>
          <dgm:bulletEnabled val="1"/>
        </dgm:presLayoutVars>
      </dgm:prSet>
      <dgm:spPr/>
      <dgm:t>
        <a:bodyPr/>
        <a:lstStyle/>
        <a:p>
          <a:endParaRPr lang="en-US"/>
        </a:p>
      </dgm:t>
    </dgm:pt>
    <dgm:pt modelId="{D0037327-1FBF-4921-9BC9-7DE5832048A0}" type="pres">
      <dgm:prSet presAssocID="{B687D5BC-DE7F-4AF2-98F2-C0B83447C537}" presName="desTx" presStyleLbl="alignAccFollowNode1" presStyleIdx="3" presStyleCnt="4">
        <dgm:presLayoutVars>
          <dgm:bulletEnabled val="1"/>
        </dgm:presLayoutVars>
      </dgm:prSet>
      <dgm:spPr/>
      <dgm:t>
        <a:bodyPr/>
        <a:lstStyle/>
        <a:p>
          <a:endParaRPr lang="en-US"/>
        </a:p>
      </dgm:t>
    </dgm:pt>
  </dgm:ptLst>
  <dgm:cxnLst>
    <dgm:cxn modelId="{88409C7A-1E7F-4330-872A-7FC4307F4C16}" type="presOf" srcId="{3582A36E-C6F8-457C-8C10-5AD16D2200B9}" destId="{E2451735-DBD8-4154-AB69-F371E92FE9EA}" srcOrd="0" destOrd="0" presId="urn:microsoft.com/office/officeart/2005/8/layout/hList1"/>
    <dgm:cxn modelId="{5FA8331D-AEEB-4723-9E83-38787DFFA7BD}" srcId="{B687D5BC-DE7F-4AF2-98F2-C0B83447C537}" destId="{DEA27419-BD9B-407B-9AF6-2B52D79307B4}" srcOrd="0" destOrd="0" parTransId="{7BB68A71-AB81-413A-890B-7CD2777B8C6E}" sibTransId="{3387AD6C-6B17-4553-ACF2-6BF0D7F2ED60}"/>
    <dgm:cxn modelId="{89EC323C-3C9D-46CE-858E-DCE07287B9D8}" srcId="{15456F44-BDD8-4DBF-BF82-965237448DC0}" destId="{9D4E9CA2-2CE0-4F74-A91B-AE9A5DF41DD4}" srcOrd="2" destOrd="0" parTransId="{38DF1F04-E70A-41ED-AB63-A3D3BCE1F6A9}" sibTransId="{0EEEDFA5-0BD4-4705-8357-7B1B60E7CA8A}"/>
    <dgm:cxn modelId="{EADC7E5B-811F-4555-8C7E-21A3B26DD8DA}" type="presOf" srcId="{15456F44-BDD8-4DBF-BF82-965237448DC0}" destId="{01B53F69-DF0F-4EFB-A2A2-4AE3AEA05FD6}" srcOrd="0" destOrd="0" presId="urn:microsoft.com/office/officeart/2005/8/layout/hList1"/>
    <dgm:cxn modelId="{4368DE23-A1BD-4E9C-A548-642499183E82}" srcId="{9D4E9CA2-2CE0-4F74-A91B-AE9A5DF41DD4}" destId="{567B0B1A-BB1D-4EA9-8998-51ABABB2723C}" srcOrd="2" destOrd="0" parTransId="{CFF8600B-4B00-462A-912B-876FD15E5119}" sibTransId="{7AEEA817-7F2E-47BA-B80C-49071C654E44}"/>
    <dgm:cxn modelId="{E46FD627-CA79-4FA0-A86E-67BA272281D5}" type="presOf" srcId="{567B0B1A-BB1D-4EA9-8998-51ABABB2723C}" destId="{13AA5A82-9F36-4272-9D5F-F2FB66ACB3F7}" srcOrd="0" destOrd="2" presId="urn:microsoft.com/office/officeart/2005/8/layout/hList1"/>
    <dgm:cxn modelId="{7CE57FE6-E03A-4BB7-AF39-0A2227AA8ABA}" srcId="{15456F44-BDD8-4DBF-BF82-965237448DC0}" destId="{B687D5BC-DE7F-4AF2-98F2-C0B83447C537}" srcOrd="3" destOrd="0" parTransId="{7B5EAF26-812D-49BC-8203-5E1733D87CB1}" sibTransId="{A53522F6-694A-44C4-AFDD-3A0A4FFA41C3}"/>
    <dgm:cxn modelId="{0A1C07B8-CA76-4D48-9741-85880755E4C6}" srcId="{3582A36E-C6F8-457C-8C10-5AD16D2200B9}" destId="{0ED07E10-7D3B-4A31-AC2C-0E100D30A01A}" srcOrd="0" destOrd="0" parTransId="{35A8B04A-9060-4760-8BDF-0F5F1231B332}" sibTransId="{4382C7A2-27A6-422E-B2C5-A12B9D548D78}"/>
    <dgm:cxn modelId="{AB6ED231-DF46-4DE7-B879-7AF1CA1DB824}" srcId="{B687D5BC-DE7F-4AF2-98F2-C0B83447C537}" destId="{3C3D7555-E8EE-4999-BF72-249C2F08D12C}" srcOrd="1" destOrd="0" parTransId="{C79227A5-34B2-4113-8646-80E6FCA4C0E9}" sibTransId="{EA4CA1F4-C8C8-43E6-AC7D-66F0455D1670}"/>
    <dgm:cxn modelId="{203CFC44-5EB5-4AE9-B1EC-BFF06A7857ED}" srcId="{9D4E9CA2-2CE0-4F74-A91B-AE9A5DF41DD4}" destId="{E31046C1-6265-4092-AB9F-08B4C67C5775}" srcOrd="0" destOrd="0" parTransId="{D44150C8-221E-4FE8-BC53-298F05A5B6A3}" sibTransId="{3594CB07-3912-4C77-A398-7A1C9F0C0BDC}"/>
    <dgm:cxn modelId="{B1C986D7-FC48-4282-AB85-E50E7E36AFC3}" type="presOf" srcId="{3C3D7555-E8EE-4999-BF72-249C2F08D12C}" destId="{D0037327-1FBF-4921-9BC9-7DE5832048A0}" srcOrd="0" destOrd="1" presId="urn:microsoft.com/office/officeart/2005/8/layout/hList1"/>
    <dgm:cxn modelId="{697C8AC1-F810-49F9-A7A9-6B8676B1854F}" srcId="{9D4E9CA2-2CE0-4F74-A91B-AE9A5DF41DD4}" destId="{5E83D01C-A426-45A6-9814-80DB8561A983}" srcOrd="1" destOrd="0" parTransId="{312628F7-6DAF-48F9-8F5A-3CC9988B92BB}" sibTransId="{11EB841D-7D79-41B7-BAA2-32DB073BD89E}"/>
    <dgm:cxn modelId="{C0014C63-8F26-4725-B929-A668C8618CEF}" type="presOf" srcId="{39AF9966-6021-4F37-B28F-3B7B21FF11D2}" destId="{D0037327-1FBF-4921-9BC9-7DE5832048A0}" srcOrd="0" destOrd="2" presId="urn:microsoft.com/office/officeart/2005/8/layout/hList1"/>
    <dgm:cxn modelId="{229B73EF-52F1-43D1-913D-02F81CCA41CA}" type="presOf" srcId="{B687D5BC-DE7F-4AF2-98F2-C0B83447C537}" destId="{0B2AD7F6-8453-42CC-B7D5-2C9B5475335B}" srcOrd="0" destOrd="0" presId="urn:microsoft.com/office/officeart/2005/8/layout/hList1"/>
    <dgm:cxn modelId="{865554AD-6337-4304-B834-A67A8AAE343D}" srcId="{B687D5BC-DE7F-4AF2-98F2-C0B83447C537}" destId="{39AF9966-6021-4F37-B28F-3B7B21FF11D2}" srcOrd="2" destOrd="0" parTransId="{52C68292-0520-46C4-B394-CF2BD9AA786F}" sibTransId="{8E2550DB-580C-4C8C-899D-17202B038D94}"/>
    <dgm:cxn modelId="{938A5D97-6A52-4B4E-A065-96C9867F9761}" srcId="{15456F44-BDD8-4DBF-BF82-965237448DC0}" destId="{3582A36E-C6F8-457C-8C10-5AD16D2200B9}" srcOrd="0" destOrd="0" parTransId="{B87419DD-C512-474A-A66E-91F844C82E1A}" sibTransId="{D8264993-6354-4162-881B-55BC8897B067}"/>
    <dgm:cxn modelId="{97C3383E-E5E8-4954-A94C-BD9B4AA1C373}" srcId="{E97605BB-7BFD-44EC-AA49-7ED9F5823767}" destId="{8F34F78D-8CCA-470A-AC78-3A79DBF30A6A}" srcOrd="0" destOrd="0" parTransId="{7D4A7F32-9F3B-43CC-988D-E7C8DD69F64B}" sibTransId="{5B520EA4-2BDC-4E29-AFF5-508B217D0274}"/>
    <dgm:cxn modelId="{EC4BF668-77F8-40EF-ACAA-FAA009E51085}" type="presOf" srcId="{EDF3D193-FFB0-46F3-A310-D9ECFC83D0DE}" destId="{3F535299-1E67-445B-9625-19C1866775F6}" srcOrd="0" destOrd="1" presId="urn:microsoft.com/office/officeart/2005/8/layout/hList1"/>
    <dgm:cxn modelId="{2F0A7697-3A66-4E76-9F1E-67665877A632}" srcId="{3582A36E-C6F8-457C-8C10-5AD16D2200B9}" destId="{0F0E1CE0-2B85-48FB-95A1-4A209C82947C}" srcOrd="3" destOrd="0" parTransId="{0923EABA-A6AF-42E7-9681-F184A93A42FD}" sibTransId="{B1171629-074A-4663-BEEC-91DB36D6AC27}"/>
    <dgm:cxn modelId="{7FEBFF5E-4881-4680-A322-78BA5F2C7802}" type="presOf" srcId="{1A637A88-D614-4B27-AD46-B0D1238A8F38}" destId="{71CDB0B2-593F-49CA-8621-7255EED05573}" srcOrd="0" destOrd="2" presId="urn:microsoft.com/office/officeart/2005/8/layout/hList1"/>
    <dgm:cxn modelId="{F43155FF-35AE-46A7-8D46-900035739C5F}" srcId="{15456F44-BDD8-4DBF-BF82-965237448DC0}" destId="{E97605BB-7BFD-44EC-AA49-7ED9F5823767}" srcOrd="1" destOrd="0" parTransId="{B73E55C7-4CF3-46E5-9613-FEB42ECFE4E4}" sibTransId="{C742F8D4-F46E-49C2-9AC9-25FD6202DE1C}"/>
    <dgm:cxn modelId="{EE13C281-721D-41F7-8A1F-2043DF294408}" srcId="{E97605BB-7BFD-44EC-AA49-7ED9F5823767}" destId="{1A637A88-D614-4B27-AD46-B0D1238A8F38}" srcOrd="2" destOrd="0" parTransId="{CF15C4AA-55A9-472E-822F-6C939FC821C4}" sibTransId="{B857A7D5-8CCF-4E17-A3BE-07731209DB42}"/>
    <dgm:cxn modelId="{8BD2E25A-A366-4219-88F5-A466CF381468}" srcId="{3582A36E-C6F8-457C-8C10-5AD16D2200B9}" destId="{EDF3D193-FFB0-46F3-A310-D9ECFC83D0DE}" srcOrd="1" destOrd="0" parTransId="{26387659-5F49-4B4D-B937-2FDCE06F3936}" sibTransId="{537FE8DE-B535-4D85-852B-E525EBA20F54}"/>
    <dgm:cxn modelId="{907E30FB-E14B-44D8-86F4-C143BB62A694}" type="presOf" srcId="{5E83D01C-A426-45A6-9814-80DB8561A983}" destId="{13AA5A82-9F36-4272-9D5F-F2FB66ACB3F7}" srcOrd="0" destOrd="1" presId="urn:microsoft.com/office/officeart/2005/8/layout/hList1"/>
    <dgm:cxn modelId="{CD2C4C59-6763-4B5A-AF31-BC3387F46A8B}" type="presOf" srcId="{1DE5B223-FD5A-4481-B53C-B90EA62FCA5E}" destId="{71CDB0B2-593F-49CA-8621-7255EED05573}" srcOrd="0" destOrd="1" presId="urn:microsoft.com/office/officeart/2005/8/layout/hList1"/>
    <dgm:cxn modelId="{4C5481CC-C383-411F-858E-27A911F35FF1}" type="presOf" srcId="{9D4E9CA2-2CE0-4F74-A91B-AE9A5DF41DD4}" destId="{C324C624-7C13-4D8E-8008-D2BA8D56E5DB}" srcOrd="0" destOrd="0" presId="urn:microsoft.com/office/officeart/2005/8/layout/hList1"/>
    <dgm:cxn modelId="{9D138C3C-5AD6-4816-A2A8-494944AC5648}" srcId="{3582A36E-C6F8-457C-8C10-5AD16D2200B9}" destId="{1EE4ED72-FD16-4954-BF25-0AB9672F8DA6}" srcOrd="2" destOrd="0" parTransId="{72A7C158-6FA3-40BA-8A3B-5D0F87E2680E}" sibTransId="{EEA58A29-1681-4136-9CF2-DAAAD39830BB}"/>
    <dgm:cxn modelId="{1FB7F2DD-7AB9-43B0-8441-53941DCDA84C}" srcId="{E97605BB-7BFD-44EC-AA49-7ED9F5823767}" destId="{1DE5B223-FD5A-4481-B53C-B90EA62FCA5E}" srcOrd="1" destOrd="0" parTransId="{3A9B68F7-F91C-4849-916B-920301AA5DD6}" sibTransId="{A68D77E0-85F0-44A1-8AB8-D85F82459718}"/>
    <dgm:cxn modelId="{2D7A4E70-65CC-4E59-A962-7FE237E7945B}" type="presOf" srcId="{E97605BB-7BFD-44EC-AA49-7ED9F5823767}" destId="{DD836702-A47A-47A7-B6B2-0A22E49999A3}" srcOrd="0" destOrd="0" presId="urn:microsoft.com/office/officeart/2005/8/layout/hList1"/>
    <dgm:cxn modelId="{77AC16D5-EE3E-418D-8FF0-8E978D6CDC55}" type="presOf" srcId="{0ED07E10-7D3B-4A31-AC2C-0E100D30A01A}" destId="{3F535299-1E67-445B-9625-19C1866775F6}" srcOrd="0" destOrd="0" presId="urn:microsoft.com/office/officeart/2005/8/layout/hList1"/>
    <dgm:cxn modelId="{10A03BE7-EB74-43AF-9809-9975E2D34F1C}" type="presOf" srcId="{DEA27419-BD9B-407B-9AF6-2B52D79307B4}" destId="{D0037327-1FBF-4921-9BC9-7DE5832048A0}" srcOrd="0" destOrd="0" presId="urn:microsoft.com/office/officeart/2005/8/layout/hList1"/>
    <dgm:cxn modelId="{2504B9AC-2FEE-48D1-91DC-7DD77774D828}" type="presOf" srcId="{8F34F78D-8CCA-470A-AC78-3A79DBF30A6A}" destId="{71CDB0B2-593F-49CA-8621-7255EED05573}" srcOrd="0" destOrd="0" presId="urn:microsoft.com/office/officeart/2005/8/layout/hList1"/>
    <dgm:cxn modelId="{A73DE363-E2EC-4CCC-9276-4BAFB5452E3C}" type="presOf" srcId="{1EE4ED72-FD16-4954-BF25-0AB9672F8DA6}" destId="{3F535299-1E67-445B-9625-19C1866775F6}" srcOrd="0" destOrd="2" presId="urn:microsoft.com/office/officeart/2005/8/layout/hList1"/>
    <dgm:cxn modelId="{EACFD8E0-7A99-4D08-9279-68B3CAADBB98}" type="presOf" srcId="{0F0E1CE0-2B85-48FB-95A1-4A209C82947C}" destId="{3F535299-1E67-445B-9625-19C1866775F6}" srcOrd="0" destOrd="3" presId="urn:microsoft.com/office/officeart/2005/8/layout/hList1"/>
    <dgm:cxn modelId="{500CAC84-2A53-4C3D-8FA6-5F68C444FD0F}" type="presOf" srcId="{E31046C1-6265-4092-AB9F-08B4C67C5775}" destId="{13AA5A82-9F36-4272-9D5F-F2FB66ACB3F7}" srcOrd="0" destOrd="0" presId="urn:microsoft.com/office/officeart/2005/8/layout/hList1"/>
    <dgm:cxn modelId="{1DCED07B-4821-4598-BFCF-3A8EAB108D9A}" type="presParOf" srcId="{01B53F69-DF0F-4EFB-A2A2-4AE3AEA05FD6}" destId="{080AB051-E020-4830-866A-6DFA9A2E0EFC}" srcOrd="0" destOrd="0" presId="urn:microsoft.com/office/officeart/2005/8/layout/hList1"/>
    <dgm:cxn modelId="{432E84B9-68FE-4F45-8FCF-DB3FCECCA006}" type="presParOf" srcId="{080AB051-E020-4830-866A-6DFA9A2E0EFC}" destId="{E2451735-DBD8-4154-AB69-F371E92FE9EA}" srcOrd="0" destOrd="0" presId="urn:microsoft.com/office/officeart/2005/8/layout/hList1"/>
    <dgm:cxn modelId="{1F656803-1CCF-4725-BA0C-072D9708C4CD}" type="presParOf" srcId="{080AB051-E020-4830-866A-6DFA9A2E0EFC}" destId="{3F535299-1E67-445B-9625-19C1866775F6}" srcOrd="1" destOrd="0" presId="urn:microsoft.com/office/officeart/2005/8/layout/hList1"/>
    <dgm:cxn modelId="{88B1D5A3-DD38-406D-91E4-30D4CE130DCB}" type="presParOf" srcId="{01B53F69-DF0F-4EFB-A2A2-4AE3AEA05FD6}" destId="{DE308224-C5E4-449C-9D43-BC3D59578E11}" srcOrd="1" destOrd="0" presId="urn:microsoft.com/office/officeart/2005/8/layout/hList1"/>
    <dgm:cxn modelId="{8054ECB2-FB4B-4AB0-9EFF-7E5B4E67DE11}" type="presParOf" srcId="{01B53F69-DF0F-4EFB-A2A2-4AE3AEA05FD6}" destId="{85251806-C62A-43D7-BFC4-3ADC308C6040}" srcOrd="2" destOrd="0" presId="urn:microsoft.com/office/officeart/2005/8/layout/hList1"/>
    <dgm:cxn modelId="{0B832D02-9E7C-42B6-837A-B635CB164777}" type="presParOf" srcId="{85251806-C62A-43D7-BFC4-3ADC308C6040}" destId="{DD836702-A47A-47A7-B6B2-0A22E49999A3}" srcOrd="0" destOrd="0" presId="urn:microsoft.com/office/officeart/2005/8/layout/hList1"/>
    <dgm:cxn modelId="{293FCF64-5909-434B-A140-1A12C55885BD}" type="presParOf" srcId="{85251806-C62A-43D7-BFC4-3ADC308C6040}" destId="{71CDB0B2-593F-49CA-8621-7255EED05573}" srcOrd="1" destOrd="0" presId="urn:microsoft.com/office/officeart/2005/8/layout/hList1"/>
    <dgm:cxn modelId="{7788A7DA-FA76-4670-8530-BFEB86DE1528}" type="presParOf" srcId="{01B53F69-DF0F-4EFB-A2A2-4AE3AEA05FD6}" destId="{9BFB6151-2A71-453F-8B53-FF5F410AC282}" srcOrd="3" destOrd="0" presId="urn:microsoft.com/office/officeart/2005/8/layout/hList1"/>
    <dgm:cxn modelId="{A6BD4610-46F9-4FF6-88FB-F847CA73BE11}" type="presParOf" srcId="{01B53F69-DF0F-4EFB-A2A2-4AE3AEA05FD6}" destId="{B2E8A301-837C-49AA-B305-991F718F965F}" srcOrd="4" destOrd="0" presId="urn:microsoft.com/office/officeart/2005/8/layout/hList1"/>
    <dgm:cxn modelId="{73D96AF9-4EDD-49E8-8D90-D62E0D4A7EB2}" type="presParOf" srcId="{B2E8A301-837C-49AA-B305-991F718F965F}" destId="{C324C624-7C13-4D8E-8008-D2BA8D56E5DB}" srcOrd="0" destOrd="0" presId="urn:microsoft.com/office/officeart/2005/8/layout/hList1"/>
    <dgm:cxn modelId="{E2869B61-EDCB-42F4-AC32-87C1248DB729}" type="presParOf" srcId="{B2E8A301-837C-49AA-B305-991F718F965F}" destId="{13AA5A82-9F36-4272-9D5F-F2FB66ACB3F7}" srcOrd="1" destOrd="0" presId="urn:microsoft.com/office/officeart/2005/8/layout/hList1"/>
    <dgm:cxn modelId="{973FE3BF-D609-494C-A0D1-5609139304D3}" type="presParOf" srcId="{01B53F69-DF0F-4EFB-A2A2-4AE3AEA05FD6}" destId="{79E030B0-2AB0-46BD-8028-88EF3259D54B}" srcOrd="5" destOrd="0" presId="urn:microsoft.com/office/officeart/2005/8/layout/hList1"/>
    <dgm:cxn modelId="{407C8D9E-10E3-44E5-9913-DD8416AEF357}" type="presParOf" srcId="{01B53F69-DF0F-4EFB-A2A2-4AE3AEA05FD6}" destId="{55B7562E-D38C-43FF-9B13-39E4F300BA11}" srcOrd="6" destOrd="0" presId="urn:microsoft.com/office/officeart/2005/8/layout/hList1"/>
    <dgm:cxn modelId="{88D9E04F-E336-4FB0-ACF0-1BE0B9A508D5}" type="presParOf" srcId="{55B7562E-D38C-43FF-9B13-39E4F300BA11}" destId="{0B2AD7F6-8453-42CC-B7D5-2C9B5475335B}" srcOrd="0" destOrd="0" presId="urn:microsoft.com/office/officeart/2005/8/layout/hList1"/>
    <dgm:cxn modelId="{5B45868D-5855-4C6B-B2FB-6E34116883CF}" type="presParOf" srcId="{55B7562E-D38C-43FF-9B13-39E4F300BA11}" destId="{D0037327-1FBF-4921-9BC9-7DE5832048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1735-DBD8-4154-AB69-F371E92FE9EA}">
      <dsp:nvSpPr>
        <dsp:cNvPr id="0" name=""/>
        <dsp:cNvSpPr/>
      </dsp:nvSpPr>
      <dsp:spPr>
        <a:xfrm>
          <a:off x="3286" y="36863"/>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Not Evident</a:t>
          </a:r>
          <a:endParaRPr lang="en-US" sz="1600" b="1" kern="1200" dirty="0"/>
        </a:p>
      </dsp:txBody>
      <dsp:txXfrm>
        <a:off x="3286" y="36863"/>
        <a:ext cx="1975942" cy="790377"/>
      </dsp:txXfrm>
    </dsp:sp>
    <dsp:sp modelId="{3F535299-1E67-445B-9625-19C1866775F6}">
      <dsp:nvSpPr>
        <dsp:cNvPr id="0" name=""/>
        <dsp:cNvSpPr/>
      </dsp:nvSpPr>
      <dsp:spPr>
        <a:xfrm>
          <a:off x="3286" y="827241"/>
          <a:ext cx="1975942" cy="42821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55625">
            <a:lnSpc>
              <a:spcPct val="90000"/>
            </a:lnSpc>
            <a:spcBef>
              <a:spcPct val="0"/>
            </a:spcBef>
            <a:spcAft>
              <a:spcPct val="15000"/>
            </a:spcAft>
            <a:buChar char="••"/>
          </a:pPr>
          <a:r>
            <a:rPr lang="en-US" sz="1250" kern="1200" dirty="0" smtClean="0"/>
            <a:t>Response is short and incomplete in terms of expected content for the prompt.  That is, the response does not convey that the child has a mental model of the processes being explained</a:t>
          </a:r>
          <a:endParaRPr lang="en-US" sz="1250" kern="1200" dirty="0"/>
        </a:p>
        <a:p>
          <a:pPr marL="114300" lvl="1" indent="-114300" algn="l" defTabSz="555625">
            <a:lnSpc>
              <a:spcPct val="90000"/>
            </a:lnSpc>
            <a:spcBef>
              <a:spcPct val="0"/>
            </a:spcBef>
            <a:spcAft>
              <a:spcPct val="15000"/>
            </a:spcAft>
            <a:buChar char="••"/>
          </a:pPr>
          <a:r>
            <a:rPr lang="en-US" sz="1250" kern="1200" dirty="0" smtClean="0"/>
            <a:t>Few to no details (lacking info on specifics of actions, events, thoughts, ideas, such as when, where, with what/whom, how, how often, etc.)</a:t>
          </a:r>
          <a:endParaRPr lang="en-US" sz="1250" kern="1200" dirty="0"/>
        </a:p>
        <a:p>
          <a:pPr marL="114300" lvl="1" indent="-114300" algn="l" defTabSz="555625">
            <a:lnSpc>
              <a:spcPct val="90000"/>
            </a:lnSpc>
            <a:spcBef>
              <a:spcPct val="0"/>
            </a:spcBef>
            <a:spcAft>
              <a:spcPct val="15000"/>
            </a:spcAft>
            <a:buChar char="••"/>
          </a:pPr>
          <a:r>
            <a:rPr lang="en-US" sz="1250" kern="1200" dirty="0" smtClean="0"/>
            <a:t>May abandon response (mid-sentence, mid-detail, mid-idea)</a:t>
          </a:r>
          <a:endParaRPr lang="en-US" sz="1250" kern="1200" dirty="0"/>
        </a:p>
        <a:p>
          <a:pPr marL="114300" lvl="1" indent="-114300" algn="l" defTabSz="555625">
            <a:lnSpc>
              <a:spcPct val="90000"/>
            </a:lnSpc>
            <a:spcBef>
              <a:spcPct val="0"/>
            </a:spcBef>
            <a:spcAft>
              <a:spcPct val="15000"/>
            </a:spcAft>
            <a:buChar char="••"/>
          </a:pPr>
          <a:r>
            <a:rPr lang="en-US" sz="1250" kern="1200" dirty="0" smtClean="0"/>
            <a:t>Response may contain </a:t>
          </a:r>
          <a:r>
            <a:rPr lang="en-US" sz="1250" kern="1200" dirty="0" err="1" smtClean="0"/>
            <a:t>retracings</a:t>
          </a:r>
          <a:r>
            <a:rPr lang="en-US" sz="1250" kern="1200" dirty="0" smtClean="0"/>
            <a:t> and restarts (repetition) of the same information such that meaning-making is difficult</a:t>
          </a:r>
          <a:endParaRPr lang="en-US" sz="1250" kern="1200" dirty="0"/>
        </a:p>
      </dsp:txBody>
      <dsp:txXfrm>
        <a:off x="3286" y="827241"/>
        <a:ext cx="1975942" cy="4282199"/>
      </dsp:txXfrm>
    </dsp:sp>
    <dsp:sp modelId="{DD836702-A47A-47A7-B6B2-0A22E49999A3}">
      <dsp:nvSpPr>
        <dsp:cNvPr id="0" name=""/>
        <dsp:cNvSpPr/>
      </dsp:nvSpPr>
      <dsp:spPr>
        <a:xfrm>
          <a:off x="2255860" y="36863"/>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Emerging</a:t>
          </a:r>
          <a:endParaRPr lang="en-US" sz="1600" b="1" kern="1200" dirty="0"/>
        </a:p>
      </dsp:txBody>
      <dsp:txXfrm>
        <a:off x="2255860" y="36863"/>
        <a:ext cx="1975942" cy="790377"/>
      </dsp:txXfrm>
    </dsp:sp>
    <dsp:sp modelId="{71CDB0B2-593F-49CA-8621-7255EED05573}">
      <dsp:nvSpPr>
        <dsp:cNvPr id="0" name=""/>
        <dsp:cNvSpPr/>
      </dsp:nvSpPr>
      <dsp:spPr>
        <a:xfrm>
          <a:off x="2255860" y="827241"/>
          <a:ext cx="1975942" cy="42821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Response is short with some basic aspects of expected content. Mental model of the processes being explained is not fully discernible</a:t>
          </a:r>
          <a:endParaRPr lang="en-US" sz="1300" kern="1200" dirty="0"/>
        </a:p>
        <a:p>
          <a:pPr marL="114300" lvl="1" indent="-114300" algn="l" defTabSz="577850">
            <a:lnSpc>
              <a:spcPct val="90000"/>
            </a:lnSpc>
            <a:spcBef>
              <a:spcPct val="0"/>
            </a:spcBef>
            <a:spcAft>
              <a:spcPct val="15000"/>
            </a:spcAft>
            <a:buChar char="••"/>
          </a:pPr>
          <a:r>
            <a:rPr lang="en-US" sz="1300" kern="1200" dirty="0" smtClean="0"/>
            <a:t>May include some details (see Not Evident or Controlled columns)</a:t>
          </a:r>
          <a:endParaRPr lang="en-US" sz="1300" kern="1200" dirty="0"/>
        </a:p>
        <a:p>
          <a:pPr marL="114300" lvl="1" indent="-114300" algn="l" defTabSz="577850">
            <a:lnSpc>
              <a:spcPct val="90000"/>
            </a:lnSpc>
            <a:spcBef>
              <a:spcPct val="0"/>
            </a:spcBef>
            <a:spcAft>
              <a:spcPct val="15000"/>
            </a:spcAft>
            <a:buChar char="••"/>
          </a:pPr>
          <a:r>
            <a:rPr lang="en-US" sz="1300" kern="1200" dirty="0" smtClean="0"/>
            <a:t>Response may contain a number of </a:t>
          </a:r>
          <a:r>
            <a:rPr lang="en-US" sz="1300" kern="1200" dirty="0" err="1" smtClean="0"/>
            <a:t>retracings</a:t>
          </a:r>
          <a:r>
            <a:rPr lang="en-US" sz="1300" kern="1200" dirty="0" smtClean="0"/>
            <a:t> and restarts such that meaning-making is disrupted in a few places</a:t>
          </a:r>
          <a:endParaRPr lang="en-US" sz="1300" kern="1200" dirty="0"/>
        </a:p>
      </dsp:txBody>
      <dsp:txXfrm>
        <a:off x="2255860" y="827241"/>
        <a:ext cx="1975942" cy="4282199"/>
      </dsp:txXfrm>
    </dsp:sp>
    <dsp:sp modelId="{C324C624-7C13-4D8E-8008-D2BA8D56E5DB}">
      <dsp:nvSpPr>
        <dsp:cNvPr id="0" name=""/>
        <dsp:cNvSpPr/>
      </dsp:nvSpPr>
      <dsp:spPr>
        <a:xfrm>
          <a:off x="4508435" y="36863"/>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Developing</a:t>
          </a:r>
          <a:endParaRPr lang="en-US" sz="1600" b="1" kern="1200" dirty="0"/>
        </a:p>
      </dsp:txBody>
      <dsp:txXfrm>
        <a:off x="4508435" y="36863"/>
        <a:ext cx="1975942" cy="790377"/>
      </dsp:txXfrm>
    </dsp:sp>
    <dsp:sp modelId="{13AA5A82-9F36-4272-9D5F-F2FB66ACB3F7}">
      <dsp:nvSpPr>
        <dsp:cNvPr id="0" name=""/>
        <dsp:cNvSpPr/>
      </dsp:nvSpPr>
      <dsp:spPr>
        <a:xfrm>
          <a:off x="4508435" y="827241"/>
          <a:ext cx="1975942" cy="42821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Expanded response that conveys most but not all expected content for the specific prompt. Mental model of the processes being explained is more evident but not completely clear</a:t>
          </a:r>
          <a:endParaRPr lang="en-US" sz="1300" kern="1200" dirty="0"/>
        </a:p>
        <a:p>
          <a:pPr marL="114300" lvl="1" indent="-114300" algn="l" defTabSz="577850">
            <a:lnSpc>
              <a:spcPct val="90000"/>
            </a:lnSpc>
            <a:spcBef>
              <a:spcPct val="0"/>
            </a:spcBef>
            <a:spcAft>
              <a:spcPct val="15000"/>
            </a:spcAft>
            <a:buChar char="••"/>
          </a:pPr>
          <a:r>
            <a:rPr lang="en-US" sz="1300" kern="1200" dirty="0" smtClean="0"/>
            <a:t>Includes several expected details (see Not Evident or Controlled columns)</a:t>
          </a:r>
          <a:endParaRPr lang="en-US" sz="1300" kern="1200" dirty="0"/>
        </a:p>
        <a:p>
          <a:pPr marL="114300" lvl="1" indent="-114300" algn="l" defTabSz="577850">
            <a:lnSpc>
              <a:spcPct val="90000"/>
            </a:lnSpc>
            <a:spcBef>
              <a:spcPct val="0"/>
            </a:spcBef>
            <a:spcAft>
              <a:spcPct val="15000"/>
            </a:spcAft>
            <a:buChar char="••"/>
          </a:pPr>
          <a:r>
            <a:rPr lang="en-US" sz="1300" kern="1200" dirty="0" smtClean="0"/>
            <a:t>Response may contain a small number of </a:t>
          </a:r>
          <a:r>
            <a:rPr lang="en-US" sz="1300" kern="1200" dirty="0" err="1" smtClean="0"/>
            <a:t>retracings</a:t>
          </a:r>
          <a:r>
            <a:rPr lang="en-US" sz="1300" kern="1200" dirty="0" smtClean="0"/>
            <a:t> and restarts but meaning-making is not disrupted</a:t>
          </a:r>
          <a:endParaRPr lang="en-US" sz="1300" kern="1200" dirty="0"/>
        </a:p>
      </dsp:txBody>
      <dsp:txXfrm>
        <a:off x="4508435" y="827241"/>
        <a:ext cx="1975942" cy="4282199"/>
      </dsp:txXfrm>
    </dsp:sp>
    <dsp:sp modelId="{0B2AD7F6-8453-42CC-B7D5-2C9B5475335B}">
      <dsp:nvSpPr>
        <dsp:cNvPr id="0" name=""/>
        <dsp:cNvSpPr/>
      </dsp:nvSpPr>
      <dsp:spPr>
        <a:xfrm>
          <a:off x="6761010" y="36863"/>
          <a:ext cx="1975942" cy="79037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DLLP </a:t>
          </a:r>
          <a:br>
            <a:rPr lang="en-US" sz="1600" b="1" kern="1200" dirty="0" smtClean="0"/>
          </a:br>
          <a:r>
            <a:rPr lang="en-US" sz="1600" b="1" kern="1200" dirty="0" smtClean="0"/>
            <a:t>Controlled</a:t>
          </a:r>
          <a:endParaRPr lang="en-US" sz="1600" b="1" kern="1200" dirty="0"/>
        </a:p>
      </dsp:txBody>
      <dsp:txXfrm>
        <a:off x="6761010" y="36863"/>
        <a:ext cx="1975942" cy="790377"/>
      </dsp:txXfrm>
    </dsp:sp>
    <dsp:sp modelId="{D0037327-1FBF-4921-9BC9-7DE5832048A0}">
      <dsp:nvSpPr>
        <dsp:cNvPr id="0" name=""/>
        <dsp:cNvSpPr/>
      </dsp:nvSpPr>
      <dsp:spPr>
        <a:xfrm>
          <a:off x="6761010" y="827241"/>
          <a:ext cx="1975942" cy="42821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Sustained response giving all expected content for the specific prompt. Conveys that the child has a clear mental model of the processes being explained</a:t>
          </a:r>
          <a:endParaRPr lang="en-US" sz="1300" kern="1200" dirty="0"/>
        </a:p>
        <a:p>
          <a:pPr marL="114300" lvl="1" indent="-114300" algn="l" defTabSz="577850">
            <a:lnSpc>
              <a:spcPct val="90000"/>
            </a:lnSpc>
            <a:spcBef>
              <a:spcPct val="0"/>
            </a:spcBef>
            <a:spcAft>
              <a:spcPct val="15000"/>
            </a:spcAft>
            <a:buChar char="••"/>
          </a:pPr>
          <a:r>
            <a:rPr lang="en-US" sz="1300" kern="1200" dirty="0" smtClean="0"/>
            <a:t>Conveys actions, events, thoughts, and ideas (etc.) in detail</a:t>
          </a:r>
          <a:endParaRPr lang="en-US" sz="1300" kern="1200" dirty="0"/>
        </a:p>
        <a:p>
          <a:pPr marL="114300" lvl="1" indent="-114300" algn="l" defTabSz="577850">
            <a:lnSpc>
              <a:spcPct val="90000"/>
            </a:lnSpc>
            <a:spcBef>
              <a:spcPct val="0"/>
            </a:spcBef>
            <a:spcAft>
              <a:spcPct val="15000"/>
            </a:spcAft>
            <a:buChar char="••"/>
          </a:pPr>
          <a:r>
            <a:rPr lang="en-US" sz="1300" kern="1200" dirty="0" smtClean="0"/>
            <a:t>Response may contain a small number of </a:t>
          </a:r>
          <a:r>
            <a:rPr lang="en-US" sz="1300" kern="1200" dirty="0" err="1" smtClean="0"/>
            <a:t>retracings</a:t>
          </a:r>
          <a:r>
            <a:rPr lang="en-US" sz="1300" kern="1200" dirty="0" smtClean="0"/>
            <a:t> and restarts but is fluent and meaning-making is not disrupted</a:t>
          </a:r>
          <a:endParaRPr lang="en-US" sz="1300" kern="1200" dirty="0"/>
        </a:p>
      </dsp:txBody>
      <dsp:txXfrm>
        <a:off x="6761010" y="827241"/>
        <a:ext cx="1975942" cy="42821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D661733E-F9E5-4D8F-A6F6-31BE27F3F1AC}" type="datetimeFigureOut">
              <a:rPr lang="en-US"/>
              <a:pPr>
                <a:defRPr/>
              </a:pPr>
              <a:t>8/26/2015</a:t>
            </a:fld>
            <a:endParaRPr lang="en-US"/>
          </a:p>
        </p:txBody>
      </p:sp>
      <p:sp>
        <p:nvSpPr>
          <p:cNvPr id="4" name="Footer Placeholder 3"/>
          <p:cNvSpPr>
            <a:spLocks noGrp="1"/>
          </p:cNvSpPr>
          <p:nvPr>
            <p:ph type="ftr" sz="quarter" idx="2"/>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85932BAD-A3F6-4000-A813-681CD54E02BC}" type="slidenum">
              <a:rPr lang="en-US"/>
              <a:pPr>
                <a:defRPr/>
              </a:pPr>
              <a:t>‹#›</a:t>
            </a:fld>
            <a:endParaRPr lang="en-US"/>
          </a:p>
        </p:txBody>
      </p:sp>
    </p:spTree>
    <p:extLst>
      <p:ext uri="{BB962C8B-B14F-4D97-AF65-F5344CB8AC3E}">
        <p14:creationId xmlns:p14="http://schemas.microsoft.com/office/powerpoint/2010/main" val="531552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781BB20A-1C68-4118-87E6-3A5BAC86D94C}" type="datetimeFigureOut">
              <a:rPr lang="en-US"/>
              <a:pPr>
                <a:defRPr/>
              </a:pPr>
              <a:t>8/26/2015</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AEBCB9D9-FE9E-49AE-8830-179876DBC896}" type="slidenum">
              <a:rPr lang="en-US"/>
              <a:pPr>
                <a:defRPr/>
              </a:pPr>
              <a:t>‹#›</a:t>
            </a:fld>
            <a:endParaRPr lang="en-US"/>
          </a:p>
        </p:txBody>
      </p:sp>
    </p:spTree>
    <p:extLst>
      <p:ext uri="{BB962C8B-B14F-4D97-AF65-F5344CB8AC3E}">
        <p14:creationId xmlns:p14="http://schemas.microsoft.com/office/powerpoint/2010/main" val="3227992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charset="-128"/>
              </a:defRPr>
            </a:lvl1pPr>
            <a:lvl2pPr marL="738723" indent="-284006" eaLnBrk="0" hangingPunct="0">
              <a:spcBef>
                <a:spcPct val="30000"/>
              </a:spcBef>
              <a:defRPr sz="1200">
                <a:solidFill>
                  <a:schemeClr val="tx1"/>
                </a:solidFill>
                <a:latin typeface="Calibri" pitchFamily="34" charset="0"/>
                <a:ea typeface="ＭＳ Ｐゴシック" charset="-128"/>
              </a:defRPr>
            </a:lvl2pPr>
            <a:lvl3pPr marL="1137573" indent="-226583" eaLnBrk="0" hangingPunct="0">
              <a:spcBef>
                <a:spcPct val="30000"/>
              </a:spcBef>
              <a:defRPr sz="1200">
                <a:solidFill>
                  <a:schemeClr val="tx1"/>
                </a:solidFill>
                <a:latin typeface="Calibri" pitchFamily="34" charset="0"/>
                <a:ea typeface="ＭＳ Ｐゴシック" charset="-128"/>
              </a:defRPr>
            </a:lvl3pPr>
            <a:lvl4pPr marL="1593843" indent="-226583" eaLnBrk="0" hangingPunct="0">
              <a:spcBef>
                <a:spcPct val="30000"/>
              </a:spcBef>
              <a:defRPr sz="1200">
                <a:solidFill>
                  <a:schemeClr val="tx1"/>
                </a:solidFill>
                <a:latin typeface="Calibri" pitchFamily="34" charset="0"/>
                <a:ea typeface="ＭＳ Ｐゴシック" charset="-128"/>
              </a:defRPr>
            </a:lvl4pPr>
            <a:lvl5pPr marL="2048561" indent="-226583" eaLnBrk="0" hangingPunct="0">
              <a:spcBef>
                <a:spcPct val="30000"/>
              </a:spcBef>
              <a:defRPr sz="1200">
                <a:solidFill>
                  <a:schemeClr val="tx1"/>
                </a:solidFill>
                <a:latin typeface="Calibri" pitchFamily="34" charset="0"/>
                <a:ea typeface="ＭＳ Ｐゴシック" charset="-128"/>
              </a:defRPr>
            </a:lvl5pPr>
            <a:lvl6pPr marL="2495520"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6pPr>
            <a:lvl7pPr marL="2942478"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7pPr>
            <a:lvl8pPr marL="3389437"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8pPr>
            <a:lvl9pPr marL="3836396" indent="-226583" defTabSz="446959" eaLnBrk="0" fontAlgn="base" hangingPunct="0">
              <a:spcBef>
                <a:spcPct val="30000"/>
              </a:spcBef>
              <a:spcAft>
                <a:spcPct val="0"/>
              </a:spcAft>
              <a:defRPr sz="1200">
                <a:solidFill>
                  <a:schemeClr val="tx1"/>
                </a:solidFill>
                <a:latin typeface="Calibri" pitchFamily="34" charset="0"/>
                <a:ea typeface="ＭＳ Ｐゴシック" charset="-128"/>
              </a:defRPr>
            </a:lvl9pPr>
          </a:lstStyle>
          <a:p>
            <a:pPr eaLnBrk="1" hangingPunct="1">
              <a:spcBef>
                <a:spcPct val="0"/>
              </a:spcBef>
            </a:pPr>
            <a:fld id="{FC53F153-43BD-485F-BB6F-043BB131D597}" type="slidenum">
              <a:rPr lang="en-US" altLang="en-US" smtClean="0">
                <a:solidFill>
                  <a:prstClr val="black"/>
                </a:solidFill>
                <a:latin typeface="Arial" pitchFamily="34" charset="0"/>
              </a:rPr>
              <a:pPr eaLnBrk="1" hangingPunct="1">
                <a:spcBef>
                  <a:spcPct val="0"/>
                </a:spcBef>
              </a:pPr>
              <a:t>1</a:t>
            </a:fld>
            <a:endParaRPr lang="en-US" altLang="en-US" smtClean="0">
              <a:solidFill>
                <a:prstClr val="black"/>
              </a:solidFill>
              <a:latin typeface="Arial" pitchFamily="34" charset="0"/>
            </a:endParaRPr>
          </a:p>
        </p:txBody>
      </p:sp>
    </p:spTree>
    <p:extLst>
      <p:ext uri="{BB962C8B-B14F-4D97-AF65-F5344CB8AC3E}">
        <p14:creationId xmlns:p14="http://schemas.microsoft.com/office/powerpoint/2010/main" val="2663664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Male</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baseline="0" dirty="0" smtClean="0">
                <a:ea typeface="ＭＳ Ｐゴシック" panose="020B0600070205080204" pitchFamily="34" charset="-128"/>
              </a:rPr>
              <a:t>No kindergarten explanations were coded at the Controlled level </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11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000" dirty="0" smtClean="0">
                <a:ea typeface="ＭＳ Ｐゴシック" panose="020B0600070205080204" pitchFamily="34" charset="-128"/>
              </a:rPr>
              <a:t>If we look at the stamina of explanations about a personal routine, we can identify and monitor the successive emergence, development and control of language.</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EL </a:t>
            </a:r>
            <a:r>
              <a:rPr lang="en-US" altLang="en-US" sz="2200" dirty="0" smtClean="0">
                <a:ea typeface="ＭＳ Ｐゴシック" panose="020B0600070205080204" pitchFamily="34" charset="-128"/>
              </a:rPr>
              <a:t>first</a:t>
            </a:r>
          </a:p>
          <a:p>
            <a:pPr marL="0" lvl="1"/>
            <a:r>
              <a:rPr lang="en-US" altLang="en-US" sz="2200" dirty="0" smtClean="0">
                <a:ea typeface="ＭＳ Ｐゴシック" panose="020B0600070205080204" pitchFamily="34" charset="-128"/>
              </a:rPr>
              <a:t>3</a:t>
            </a:r>
            <a:r>
              <a:rPr lang="en-US" altLang="en-US" sz="2200" baseline="30000" dirty="0" smtClean="0">
                <a:ea typeface="ＭＳ Ｐゴシック" panose="020B0600070205080204" pitchFamily="34" charset="-128"/>
              </a:rPr>
              <a:t>rd</a:t>
            </a:r>
            <a:r>
              <a:rPr lang="en-US" altLang="en-US" sz="2200" dirty="0" smtClean="0">
                <a:ea typeface="ＭＳ Ｐゴシック" panose="020B0600070205080204" pitchFamily="34" charset="-128"/>
              </a:rPr>
              <a:t> grade EO/P </a:t>
            </a:r>
            <a:r>
              <a:rPr lang="en-US" altLang="en-US" sz="2200" dirty="0" smtClean="0">
                <a:ea typeface="ＭＳ Ｐゴシック" panose="020B0600070205080204" pitchFamily="34" charset="-128"/>
              </a:rPr>
              <a:t>second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Male</a:t>
            </a:r>
            <a:endParaRPr lang="en-US" dirty="0" smtClean="0"/>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Female</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a:t>
            </a:r>
            <a:r>
              <a:rPr lang="en-US" altLang="en-US" baseline="0" dirty="0" smtClean="0">
                <a:ea typeface="ＭＳ Ｐゴシック" panose="020B0600070205080204" pitchFamily="34" charset="-128"/>
              </a:rPr>
              <a:t>Female</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 Female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 Female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16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ea typeface="ＭＳ Ｐゴシック" panose="020B0600070205080204" pitchFamily="34" charset="-128"/>
              </a:rPr>
              <a:t>If we look at the stamina of explanations about an</a:t>
            </a:r>
            <a:r>
              <a:rPr lang="en-US" altLang="en-US" sz="2400" baseline="0" dirty="0" smtClean="0">
                <a:ea typeface="ＭＳ Ｐゴシック" panose="020B0600070205080204" pitchFamily="34" charset="-128"/>
              </a:rPr>
              <a:t> academic task</a:t>
            </a:r>
            <a:r>
              <a:rPr lang="en-US" altLang="en-US" sz="2400" dirty="0" smtClean="0">
                <a:ea typeface="ＭＳ Ｐゴシック" panose="020B0600070205080204" pitchFamily="34" charset="-128"/>
              </a:rPr>
              <a:t>, we can identify and monitor the successive emergence, development and control of language.</a:t>
            </a:r>
          </a:p>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a:t>
            </a:r>
            <a:r>
              <a:rPr lang="en-US" altLang="en-US" dirty="0" smtClean="0">
                <a:ea typeface="ＭＳ Ｐゴシック" panose="020B0600070205080204" pitchFamily="34" charset="-128"/>
              </a:rPr>
              <a:t>EO/P</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a:t>
            </a:r>
            <a:r>
              <a:rPr lang="en-US" altLang="en-US" dirty="0" smtClean="0">
                <a:ea typeface="ＭＳ Ｐゴシック" panose="020B0600070205080204" pitchFamily="34" charset="-128"/>
              </a:rPr>
              <a:t>EL</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a:t>
            </a:r>
            <a:r>
              <a:rPr lang="en-US" altLang="en-US" baseline="0"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EO/P explanations were coded at the Not Evident level</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a:t>
            </a:r>
            <a:r>
              <a:rPr lang="en-US" altLang="en-US" baseline="0"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EL explanations were coded at the Controlled level </a:t>
            </a: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17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No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EO/P explanations were coded at the Not Evident level </a:t>
            </a:r>
          </a:p>
          <a:p>
            <a:r>
              <a:rPr lang="en-US" altLang="en-US" baseline="0" dirty="0" smtClean="0">
                <a:ea typeface="ＭＳ Ｐゴシック" panose="020B0600070205080204" pitchFamily="34" charset="-128"/>
              </a:rPr>
              <a:t>EL: Female</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18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Female </a:t>
            </a: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19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400" dirty="0" smtClean="0">
                <a:ea typeface="ＭＳ Ｐゴシック" panose="020B0600070205080204" pitchFamily="34" charset="-128"/>
              </a:rPr>
              <a:t>If we look at the stamina of explanations about a personal routine, we can identify and monitor the successive emergence, development and control of language.</a:t>
            </a:r>
          </a:p>
          <a:p>
            <a:pPr marL="0" lvl="1"/>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Kindergarten English</a:t>
            </a:r>
            <a:r>
              <a:rPr lang="en-US" altLang="en-US" sz="2200" baseline="0" dirty="0" smtClean="0">
                <a:ea typeface="ＭＳ Ｐゴシック" panose="020B0600070205080204" pitchFamily="34" charset="-128"/>
              </a:rPr>
              <a:t> learner students (</a:t>
            </a:r>
            <a:r>
              <a:rPr lang="en-US" altLang="en-US" sz="2200" dirty="0" smtClean="0">
                <a:ea typeface="ＭＳ Ｐゴシック" panose="020B0600070205080204" pitchFamily="34" charset="-128"/>
              </a:rPr>
              <a:t>EL) </a:t>
            </a:r>
            <a:r>
              <a:rPr lang="en-US" altLang="en-US" sz="2200" dirty="0" smtClean="0">
                <a:ea typeface="ＭＳ Ｐゴシック" panose="020B0600070205080204" pitchFamily="34" charset="-128"/>
              </a:rPr>
              <a:t>are</a:t>
            </a:r>
            <a:r>
              <a:rPr lang="en-US" altLang="en-US" sz="2200" baseline="0" dirty="0" smtClean="0">
                <a:ea typeface="ＭＳ Ｐゴシック" panose="020B0600070205080204" pitchFamily="34" charset="-128"/>
              </a:rPr>
              <a:t> displayed </a:t>
            </a:r>
            <a:r>
              <a:rPr lang="en-US" altLang="en-US" sz="2200" dirty="0" smtClean="0">
                <a:ea typeface="ＭＳ Ｐゴシック" panose="020B0600070205080204" pitchFamily="34" charset="-128"/>
              </a:rPr>
              <a:t>first</a:t>
            </a:r>
          </a:p>
          <a:p>
            <a:pPr marL="0" lvl="1"/>
            <a:r>
              <a:rPr lang="en-US" altLang="en-US" sz="2200" dirty="0" smtClean="0">
                <a:ea typeface="ＭＳ Ｐゴシック" panose="020B0600070205080204" pitchFamily="34" charset="-128"/>
              </a:rPr>
              <a:t>Kindergarten English</a:t>
            </a:r>
            <a:r>
              <a:rPr lang="en-US" altLang="en-US" sz="2200" baseline="0" dirty="0" smtClean="0">
                <a:ea typeface="ＭＳ Ｐゴシック" panose="020B0600070205080204" pitchFamily="34" charset="-128"/>
              </a:rPr>
              <a:t> Only/Proficient students (</a:t>
            </a:r>
            <a:r>
              <a:rPr lang="en-US" altLang="en-US" sz="2200" dirty="0" smtClean="0">
                <a:ea typeface="ＭＳ Ｐゴシック" panose="020B0600070205080204" pitchFamily="34" charset="-128"/>
              </a:rPr>
              <a:t>EO/P) </a:t>
            </a:r>
            <a:r>
              <a:rPr lang="en-US" altLang="en-US" sz="2200" dirty="0" smtClean="0">
                <a:ea typeface="ＭＳ Ｐゴシック" panose="020B0600070205080204" pitchFamily="34" charset="-128"/>
              </a:rPr>
              <a:t>are displayed second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baseline="0" dirty="0" smtClean="0">
                <a:ea typeface="ＭＳ Ｐゴシック" panose="020B0600070205080204" pitchFamily="34" charset="-128"/>
              </a:rPr>
              <a:t>No kindergarten </a:t>
            </a:r>
            <a:r>
              <a:rPr lang="en-US" altLang="en-US" sz="2400" baseline="0" dirty="0" smtClean="0">
                <a:ea typeface="ＭＳ Ｐゴシック" panose="020B0600070205080204" pitchFamily="34" charset="-128"/>
              </a:rPr>
              <a:t>EL explanations </a:t>
            </a:r>
            <a:r>
              <a:rPr lang="en-US" altLang="en-US" sz="2400" baseline="0" dirty="0" smtClean="0">
                <a:ea typeface="ＭＳ Ｐゴシック" panose="020B0600070205080204" pitchFamily="34" charset="-128"/>
              </a:rPr>
              <a:t>were coded at the Controlled level. </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Female </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3</a:t>
            </a:r>
            <a:r>
              <a:rPr lang="en-US" altLang="en-US" baseline="30000" dirty="0" smtClean="0">
                <a:ea typeface="ＭＳ Ｐゴシック" panose="020B0600070205080204" pitchFamily="34" charset="-128"/>
              </a:rPr>
              <a:t>rd</a:t>
            </a:r>
            <a:r>
              <a:rPr lang="en-US" altLang="en-US" dirty="0" smtClean="0">
                <a:ea typeface="ＭＳ Ｐゴシック" panose="020B0600070205080204" pitchFamily="34" charset="-128"/>
              </a:rPr>
              <a:t> </a:t>
            </a:r>
            <a:r>
              <a:rPr lang="en-US" altLang="en-US" dirty="0" smtClean="0">
                <a:ea typeface="ＭＳ Ｐゴシック" panose="020B0600070205080204" pitchFamily="34" charset="-128"/>
              </a:rPr>
              <a:t>Grade</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Male </a:t>
            </a:r>
          </a:p>
          <a:p>
            <a:r>
              <a:rPr lang="en-US" altLang="en-US" baseline="0" dirty="0" smtClean="0">
                <a:ea typeface="ＭＳ Ｐゴシック" panose="020B0600070205080204" pitchFamily="34" charset="-128"/>
              </a:rPr>
              <a:t>EL: 3</a:t>
            </a:r>
            <a:r>
              <a:rPr lang="en-US" altLang="en-US" baseline="30000" dirty="0" smtClean="0">
                <a:ea typeface="ＭＳ Ｐゴシック" panose="020B0600070205080204" pitchFamily="34" charset="-128"/>
              </a:rPr>
              <a:t>rd</a:t>
            </a:r>
            <a:r>
              <a:rPr lang="en-US" altLang="en-US" baseline="0" dirty="0" smtClean="0">
                <a:ea typeface="ＭＳ Ｐゴシック" panose="020B0600070205080204" pitchFamily="34" charset="-128"/>
              </a:rPr>
              <a:t> grade EL explanations were coded at the Controlled level </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21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ea typeface="ＭＳ Ｐゴシック" panose="020B0600070205080204" pitchFamily="34" charset="-128"/>
              </a:rPr>
              <a:t>If we look at the stamina of explanations about a</a:t>
            </a:r>
            <a:r>
              <a:rPr lang="en-US" altLang="en-US" sz="2400" baseline="0" dirty="0" smtClean="0">
                <a:ea typeface="ＭＳ Ｐゴシック" panose="020B0600070205080204" pitchFamily="34" charset="-128"/>
              </a:rPr>
              <a:t> personal routine</a:t>
            </a:r>
            <a:r>
              <a:rPr lang="en-US" altLang="en-US" sz="2400" dirty="0" smtClean="0">
                <a:ea typeface="ＭＳ Ｐゴシック" panose="020B0600070205080204" pitchFamily="34" charset="-128"/>
              </a:rPr>
              <a:t>, we can identify and monitor the successive emergence, development and control of language.</a:t>
            </a: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ELs</a:t>
            </a:r>
            <a:endParaRPr lang="en-US" altLang="en-US" sz="220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5</a:t>
            </a:r>
            <a:r>
              <a:rPr lang="en-US" altLang="en-US" sz="2200" baseline="30000" dirty="0" smtClean="0">
                <a:ea typeface="ＭＳ Ｐゴシック" panose="020B0600070205080204" pitchFamily="34" charset="-128"/>
              </a:rPr>
              <a:t>th</a:t>
            </a:r>
            <a:r>
              <a:rPr lang="en-US" altLang="en-US" sz="2200" dirty="0" smtClean="0">
                <a:ea typeface="ＭＳ Ｐゴシック" panose="020B0600070205080204" pitchFamily="34" charset="-128"/>
              </a:rPr>
              <a:t> grade EO/Ps</a:t>
            </a:r>
            <a:endParaRPr lang="en-US" altLang="en-US" sz="22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a:t>
            </a:r>
          </a:p>
          <a:p>
            <a:r>
              <a:rPr lang="en-US" altLang="en-US" dirty="0" smtClean="0">
                <a:ea typeface="ＭＳ Ｐゴシック" panose="020B0600070205080204" pitchFamily="34" charset="-128"/>
              </a:rPr>
              <a:t>EO/P: Male</a:t>
            </a:r>
            <a:endParaRPr lang="en-US" dirty="0" smtClean="0"/>
          </a:p>
          <a:p>
            <a:r>
              <a:rPr lang="en-US" altLang="en-US" dirty="0" smtClean="0">
                <a:ea typeface="ＭＳ Ｐゴシック" panose="020B0600070205080204" pitchFamily="34" charset="-128"/>
              </a:rPr>
              <a:t>EL: </a:t>
            </a:r>
            <a:r>
              <a:rPr lang="en-US" altLang="en-US" sz="1200" b="0" i="0" u="none" strike="noStrike" kern="1200" dirty="0" smtClean="0">
                <a:solidFill>
                  <a:schemeClr val="tx1"/>
                </a:solidFill>
                <a:effectLst/>
                <a:latin typeface="+mn-lt"/>
                <a:ea typeface="+mn-ea"/>
                <a:cs typeface="+mn-cs"/>
              </a:rPr>
              <a:t>Female</a:t>
            </a:r>
            <a:r>
              <a:rPr lang="en-US" sz="1200" b="0" i="0" u="none" strike="noStrike" kern="1200" baseline="0" dirty="0" smtClean="0">
                <a:solidFill>
                  <a:schemeClr val="tx1"/>
                </a:solidFill>
                <a:effectLst/>
                <a:latin typeface="+mn-lt"/>
                <a:ea typeface="+mn-ea"/>
                <a:cs typeface="+mn-cs"/>
              </a:rPr>
              <a:t> </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Female </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Female</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Male</a:t>
            </a:r>
          </a:p>
          <a:p>
            <a:r>
              <a:rPr lang="en-US" altLang="en-US" dirty="0" smtClean="0">
                <a:ea typeface="ＭＳ Ｐゴシック" panose="020B0600070205080204" pitchFamily="34" charset="-128"/>
              </a:rPr>
              <a:t>EL: Male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26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2400" dirty="0" smtClean="0">
                <a:ea typeface="ＭＳ Ｐゴシック" panose="020B0600070205080204" pitchFamily="34" charset="-128"/>
              </a:rPr>
              <a:t>If we look at the stamina of explanations about an</a:t>
            </a:r>
            <a:r>
              <a:rPr lang="en-US" altLang="en-US" sz="2400" baseline="0" dirty="0" smtClean="0">
                <a:ea typeface="ＭＳ Ｐゴシック" panose="020B0600070205080204" pitchFamily="34" charset="-128"/>
              </a:rPr>
              <a:t> academic task</a:t>
            </a:r>
            <a:r>
              <a:rPr lang="en-US" altLang="en-US" sz="2400" dirty="0" smtClean="0">
                <a:ea typeface="ＭＳ Ｐゴシック" panose="020B0600070205080204" pitchFamily="34" charset="-128"/>
              </a:rPr>
              <a:t>, we can identify and monitor the successive emergence, development and control of language.</a:t>
            </a:r>
          </a:p>
          <a:p>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ELs</a:t>
            </a:r>
          </a:p>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 EO/Ps</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a:t>
            </a:r>
            <a:r>
              <a:rPr lang="en-US" altLang="en-US" baseline="0"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EO/P explanations were coded at the Not Evident level </a:t>
            </a: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27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No 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 EO/P explanations were coded at the Not Evident level </a:t>
            </a:r>
          </a:p>
          <a:p>
            <a:r>
              <a:rPr lang="en-US" altLang="en-US" baseline="0" dirty="0" smtClean="0">
                <a:ea typeface="ＭＳ Ｐゴシック" panose="020B0600070205080204" pitchFamily="34" charset="-128"/>
              </a:rPr>
              <a:t>EL: Male</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28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baseline="0" dirty="0" smtClean="0">
                <a:ea typeface="ＭＳ Ｐゴシック" panose="020B0600070205080204" pitchFamily="34" charset="-128"/>
              </a:rPr>
              <a:t> Grade</a:t>
            </a:r>
            <a:endParaRPr lang="en-US" altLang="en-US" dirty="0" smtClean="0">
              <a:ea typeface="ＭＳ Ｐゴシック" panose="020B0600070205080204" pitchFamily="34" charset="-128"/>
            </a:endParaRP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Female</a:t>
            </a: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29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 </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a:t>
            </a:r>
            <a:r>
              <a:rPr lang="en-US" sz="1200" b="0" i="0" u="none" strike="noStrike" kern="1200" dirty="0" smtClean="0">
                <a:solidFill>
                  <a:schemeClr val="tx1"/>
                </a:solidFill>
                <a:effectLst/>
                <a:latin typeface="+mn-lt"/>
                <a:ea typeface="+mn-ea"/>
                <a:cs typeface="+mn-cs"/>
              </a:rPr>
              <a:t>Male</a:t>
            </a:r>
            <a:endParaRPr lang="en-US" dirty="0" smtClean="0"/>
          </a:p>
          <a:p>
            <a:r>
              <a:rPr lang="en-US" altLang="en-US" dirty="0" smtClean="0">
                <a:ea typeface="ＭＳ Ｐゴシック" panose="020B0600070205080204" pitchFamily="34" charset="-128"/>
              </a:rPr>
              <a:t>EL: </a:t>
            </a:r>
            <a:r>
              <a:rPr lang="en-US" sz="1200" b="0" i="0" u="none" strike="noStrike" kern="1200" dirty="0" smtClean="0">
                <a:solidFill>
                  <a:schemeClr val="tx1"/>
                </a:solidFill>
                <a:effectLst/>
                <a:latin typeface="+mn-lt"/>
                <a:ea typeface="+mn-ea"/>
                <a:cs typeface="+mn-cs"/>
              </a:rPr>
              <a:t>Male</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3</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a:t>
            </a:r>
          </a:p>
          <a:p>
            <a:r>
              <a:rPr lang="en-US" altLang="en-US" dirty="0" smtClean="0">
                <a:ea typeface="ＭＳ Ｐゴシック" panose="020B0600070205080204" pitchFamily="34" charset="-128"/>
              </a:rPr>
              <a:t>EL:</a:t>
            </a:r>
            <a:r>
              <a:rPr lang="en-US" altLang="en-US" baseline="0" dirty="0" smtClean="0">
                <a:ea typeface="ＭＳ Ｐゴシック" panose="020B0600070205080204" pitchFamily="34" charset="-128"/>
              </a:rPr>
              <a:t> Female </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30</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5</a:t>
            </a:r>
            <a:r>
              <a:rPr lang="en-US" altLang="en-US" baseline="30000" dirty="0" smtClean="0">
                <a:ea typeface="ＭＳ Ｐゴシック" panose="020B0600070205080204" pitchFamily="34" charset="-128"/>
              </a:rPr>
              <a:t>th</a:t>
            </a:r>
            <a:r>
              <a:rPr lang="en-US" altLang="en-US" dirty="0" smtClean="0">
                <a:ea typeface="ＭＳ Ｐゴシック" panose="020B0600070205080204" pitchFamily="34" charset="-128"/>
              </a:rPr>
              <a:t> Grade</a:t>
            </a:r>
          </a:p>
          <a:p>
            <a:r>
              <a:rPr lang="en-US" altLang="en-US" dirty="0" smtClean="0">
                <a:ea typeface="ＭＳ Ｐゴシック" panose="020B0600070205080204" pitchFamily="34" charset="-128"/>
              </a:rPr>
              <a:t>EO/P: Female </a:t>
            </a:r>
          </a:p>
          <a:p>
            <a:r>
              <a:rPr lang="en-US" altLang="en-US" dirty="0" smtClean="0">
                <a:ea typeface="ＭＳ Ｐゴシック" panose="020B0600070205080204" pitchFamily="34" charset="-128"/>
              </a:rPr>
              <a:t>EL: Female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31</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 </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Male</a:t>
            </a:r>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4</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 Male</a:t>
            </a:r>
          </a:p>
          <a:p>
            <a:r>
              <a:rPr lang="en-US" altLang="en-US" dirty="0" smtClean="0">
                <a:ea typeface="ＭＳ Ｐゴシック" panose="020B0600070205080204" pitchFamily="34" charset="-128"/>
              </a:rPr>
              <a:t>EL: Female</a:t>
            </a:r>
            <a:r>
              <a:rPr lang="en-US" altLang="en-US" baseline="0" dirty="0" smtClean="0">
                <a:ea typeface="ＭＳ Ｐゴシック" panose="020B0600070205080204" pitchFamily="34" charset="-128"/>
              </a:rPr>
              <a:t> </a:t>
            </a:r>
            <a:endParaRPr lang="en-US" altLang="en-US" dirty="0"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BDC2BFB-6840-423C-983E-BAC0D9FBFAEF}" type="slidenum">
              <a:rPr lang="en-US" altLang="en-US">
                <a:solidFill>
                  <a:prstClr val="black"/>
                </a:solidFill>
                <a:latin typeface="Arial" panose="020B0604020202020204" pitchFamily="34" charset="0"/>
              </a:rPr>
              <a:pPr eaLnBrk="1" hangingPunct="1">
                <a:spcBef>
                  <a:spcPct val="0"/>
                </a:spcBef>
              </a:pPr>
              <a:t>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51540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r>
              <a:rPr lang="en-US" altLang="en-US" baseline="0" dirty="0" smtClean="0">
                <a:ea typeface="ＭＳ Ｐゴシック" panose="020B0600070205080204" pitchFamily="34" charset="-128"/>
              </a:rPr>
              <a:t> </a:t>
            </a:r>
          </a:p>
          <a:p>
            <a:r>
              <a:rPr lang="en-US" altLang="en-US" baseline="0" dirty="0" smtClean="0">
                <a:ea typeface="ＭＳ Ｐゴシック" panose="020B0600070205080204" pitchFamily="34" charset="-128"/>
              </a:rPr>
              <a:t>EO/P: </a:t>
            </a:r>
            <a:r>
              <a:rPr lang="en-US" altLang="en-US" baseline="0" dirty="0" smtClean="0">
                <a:ea typeface="ＭＳ Ｐゴシック" panose="020B0600070205080204" pitchFamily="34" charset="-128"/>
              </a:rPr>
              <a:t>Female</a:t>
            </a:r>
          </a:p>
          <a:p>
            <a:endParaRPr lang="en-US" altLang="en-US" baseline="0" dirty="0" smtClean="0">
              <a:ea typeface="ＭＳ Ｐゴシック" panose="020B0600070205080204" pitchFamily="34" charset="-128"/>
            </a:endParaRPr>
          </a:p>
          <a:p>
            <a:r>
              <a:rPr lang="en-US" altLang="en-US" baseline="0" dirty="0" smtClean="0">
                <a:ea typeface="ＭＳ Ｐゴシック" panose="020B0600070205080204" pitchFamily="34" charset="-128"/>
              </a:rPr>
              <a:t>No </a:t>
            </a:r>
            <a:r>
              <a:rPr lang="en-US" altLang="en-US" baseline="0" dirty="0" smtClean="0">
                <a:ea typeface="ＭＳ Ｐゴシック" panose="020B0600070205080204" pitchFamily="34" charset="-128"/>
              </a:rPr>
              <a:t>kindergarten EL explanations were coded at the Controlled level. </a:t>
            </a:r>
            <a:endParaRPr lang="en-US" altLang="en-US" dirty="0"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40F73AE-CFBE-478A-85F7-DB9670FFAE57}" type="slidenum">
              <a:rPr lang="en-US" altLang="en-US">
                <a:solidFill>
                  <a:prstClr val="black"/>
                </a:solidFill>
                <a:latin typeface="Arial" panose="020B0604020202020204" pitchFamily="34" charset="0"/>
              </a:rPr>
              <a:pPr eaLnBrk="1" hangingPunct="1">
                <a:spcBef>
                  <a:spcPct val="0"/>
                </a:spcBef>
              </a:pPr>
              <a:t>6</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3260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2400" dirty="0" smtClean="0">
                <a:ea typeface="ＭＳ Ｐゴシック" panose="020B0600070205080204" pitchFamily="34" charset="-128"/>
              </a:rPr>
              <a:t>If we look at the stamina of explanations about an</a:t>
            </a:r>
            <a:r>
              <a:rPr lang="en-US" altLang="en-US" sz="2400" baseline="0" dirty="0" smtClean="0">
                <a:ea typeface="ＭＳ Ｐゴシック" panose="020B0600070205080204" pitchFamily="34" charset="-128"/>
              </a:rPr>
              <a:t> academic task</a:t>
            </a:r>
            <a:r>
              <a:rPr lang="en-US" altLang="en-US" sz="2400" dirty="0" smtClean="0">
                <a:ea typeface="ＭＳ Ｐゴシック" panose="020B0600070205080204" pitchFamily="34" charset="-128"/>
              </a:rPr>
              <a:t>, we can identify and monitor the successive emergence, development and control of language.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ea typeface="ＭＳ Ｐゴシック" panose="020B0600070205080204" pitchFamily="34" charset="-128"/>
            </a:endParaRPr>
          </a:p>
          <a:p>
            <a:pPr marL="0" lvl="1"/>
            <a:r>
              <a:rPr lang="en-US" altLang="en-US" sz="2200" dirty="0" smtClean="0">
                <a:ea typeface="ＭＳ Ｐゴシック" panose="020B0600070205080204" pitchFamily="34" charset="-128"/>
              </a:rPr>
              <a:t>Kindergarten ELs</a:t>
            </a:r>
          </a:p>
          <a:p>
            <a:pPr marL="0" lvl="1"/>
            <a:r>
              <a:rPr lang="en-US" altLang="en-US" sz="2200" dirty="0" smtClean="0">
                <a:ea typeface="ＭＳ Ｐゴシック" panose="020B0600070205080204" pitchFamily="34" charset="-128"/>
              </a:rPr>
              <a:t>Kindergarten EO/Ps</a:t>
            </a:r>
          </a:p>
          <a:p>
            <a:pPr marL="0" lvl="1"/>
            <a:r>
              <a:rPr lang="en-US" altLang="en-US" sz="2200" dirty="0" smtClean="0">
                <a:ea typeface="ＭＳ Ｐゴシック" panose="020B0600070205080204" pitchFamily="34" charset="-128"/>
              </a:rPr>
              <a:t> </a:t>
            </a:r>
            <a:endParaRPr lang="en-US" altLang="en-US" baseline="0" dirty="0" smtClean="0">
              <a:ea typeface="ＭＳ Ｐゴシック"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ea typeface="ＭＳ Ｐゴシック" panose="020B0600070205080204" pitchFamily="34" charset="-128"/>
              </a:rPr>
              <a:t>No </a:t>
            </a:r>
            <a:r>
              <a:rPr lang="en-US" altLang="en-US" baseline="0" dirty="0" smtClean="0">
                <a:ea typeface="ＭＳ Ｐゴシック" panose="020B0600070205080204" pitchFamily="34" charset="-128"/>
              </a:rPr>
              <a:t>kindergarten explanations were coded at the Controlled level. </a:t>
            </a:r>
            <a:endParaRPr lang="en-US" altLang="en-US"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D701B9B-6262-4351-BC56-A5F07C2B4C5D}" type="slidenum">
              <a:rPr lang="en-US" altLang="en-US">
                <a:solidFill>
                  <a:prstClr val="black"/>
                </a:solidFill>
                <a:latin typeface="Arial" panose="020B0604020202020204" pitchFamily="34" charset="0"/>
              </a:rPr>
              <a:pPr eaLnBrk="1" hangingPunct="1">
                <a:spcBef>
                  <a:spcPct val="0"/>
                </a:spcBef>
              </a:pPr>
              <a:t>7</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32243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 </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Male</a:t>
            </a:r>
          </a:p>
          <a:p>
            <a:r>
              <a:rPr lang="en-US" altLang="en-US" baseline="0" dirty="0" smtClean="0">
                <a:ea typeface="ＭＳ Ｐゴシック" panose="020B0600070205080204" pitchFamily="34" charset="-128"/>
              </a:rPr>
              <a:t>EL: Female </a:t>
            </a:r>
            <a:endParaRPr lang="en-US" altLang="en-US" dirty="0" smtClean="0">
              <a:ea typeface="ＭＳ Ｐゴシック" panose="020B0600070205080204"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1117D99-9F14-41B1-84D3-B9553CDA8FB7}" type="slidenum">
              <a:rPr lang="en-US" altLang="en-US">
                <a:solidFill>
                  <a:prstClr val="black"/>
                </a:solidFill>
                <a:latin typeface="Arial" panose="020B0604020202020204" pitchFamily="34" charset="0"/>
              </a:rPr>
              <a:pPr eaLnBrk="1" hangingPunct="1">
                <a:spcBef>
                  <a:spcPct val="0"/>
                </a:spcBef>
              </a:pPr>
              <a:t>8</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64127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anose="020B0600070205080204" pitchFamily="34" charset="-128"/>
              </a:rPr>
              <a:t>Kindergarten:</a:t>
            </a:r>
          </a:p>
          <a:p>
            <a:r>
              <a:rPr lang="en-US" altLang="en-US" dirty="0" smtClean="0">
                <a:ea typeface="ＭＳ Ｐゴシック" panose="020B0600070205080204" pitchFamily="34" charset="-128"/>
              </a:rPr>
              <a:t>EO/P:</a:t>
            </a:r>
            <a:r>
              <a:rPr lang="en-US" altLang="en-US" baseline="0" dirty="0" smtClean="0">
                <a:ea typeface="ＭＳ Ｐゴシック" panose="020B0600070205080204" pitchFamily="34" charset="-128"/>
              </a:rPr>
              <a:t> Female</a:t>
            </a:r>
          </a:p>
          <a:p>
            <a:r>
              <a:rPr lang="en-US" altLang="en-US" baseline="0" dirty="0" smtClean="0">
                <a:ea typeface="ＭＳ Ｐゴシック" panose="020B0600070205080204" pitchFamily="34" charset="-128"/>
              </a:rPr>
              <a:t>EL: Male</a:t>
            </a:r>
          </a:p>
          <a:p>
            <a:endParaRPr lang="en-US" altLang="en-US" dirty="0" smtClean="0">
              <a:ea typeface="ＭＳ Ｐゴシック" panose="020B0600070205080204"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41" indent="-28574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2985"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180"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373" indent="-228597"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567"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761"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8955"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150" indent="-228597" defTabSz="457194"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6265E41-49ED-4829-8BA1-D6821576FE80}" type="slidenum">
              <a:rPr lang="en-US" altLang="en-US">
                <a:solidFill>
                  <a:prstClr val="black"/>
                </a:solidFill>
                <a:latin typeface="Arial" panose="020B0604020202020204" pitchFamily="34" charset="0"/>
              </a:rPr>
              <a:pPr eaLnBrk="1" hangingPunct="1">
                <a:spcBef>
                  <a:spcPct val="0"/>
                </a:spcBef>
              </a:pPr>
              <a:t>9</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108138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3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8031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68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1421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1"/>
          <p:cNvSpPr/>
          <p:nvPr userDrawn="1"/>
        </p:nvSpPr>
        <p:spPr>
          <a:xfrm>
            <a:off x="0" y="6307138"/>
            <a:ext cx="9144000"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0"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315325" y="6332538"/>
            <a:ext cx="550863" cy="5254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4012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65909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355424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49212" y="6273800"/>
            <a:ext cx="9271001" cy="584200"/>
          </a:xfrm>
          <a:prstGeom prst="rect">
            <a:avLst/>
          </a:prstGeom>
          <a:solidFill>
            <a:srgbClr val="D145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3" name="Straight Connector 2"/>
          <p:cNvCxnSpPr/>
          <p:nvPr userDrawn="1"/>
        </p:nvCxnSpPr>
        <p:spPr>
          <a:xfrm>
            <a:off x="342901" y="927100"/>
            <a:ext cx="8486775" cy="0"/>
          </a:xfrm>
          <a:prstGeom prst="line">
            <a:avLst/>
          </a:prstGeom>
          <a:ln>
            <a:solidFill>
              <a:srgbClr val="D1452B"/>
            </a:solidFill>
          </a:ln>
          <a:effectLst/>
        </p:spPr>
        <p:style>
          <a:lnRef idx="2">
            <a:schemeClr val="accent1"/>
          </a:lnRef>
          <a:fillRef idx="0">
            <a:schemeClr val="accent1"/>
          </a:fillRef>
          <a:effectRef idx="1">
            <a:schemeClr val="accent1"/>
          </a:effectRef>
          <a:fontRef idx="minor">
            <a:schemeClr val="tx1"/>
          </a:fontRef>
        </p:style>
      </p:cxnSp>
      <p:grpSp>
        <p:nvGrpSpPr>
          <p:cNvPr id="4" name="Group 6"/>
          <p:cNvGrpSpPr>
            <a:grpSpLocks/>
          </p:cNvGrpSpPr>
          <p:nvPr userDrawn="1"/>
        </p:nvGrpSpPr>
        <p:grpSpPr bwMode="auto">
          <a:xfrm>
            <a:off x="8286750" y="6332538"/>
            <a:ext cx="579438" cy="500062"/>
            <a:chOff x="3173480" y="658091"/>
            <a:chExt cx="2412493" cy="2412493"/>
          </a:xfrm>
        </p:grpSpPr>
        <p:sp>
          <p:nvSpPr>
            <p:cNvPr id="5" name="Oval 4"/>
            <p:cNvSpPr/>
            <p:nvPr/>
          </p:nvSpPr>
          <p:spPr>
            <a:xfrm>
              <a:off x="3173480" y="658091"/>
              <a:ext cx="2412493" cy="24124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 descr="dllp_ppt_sketch_v1-0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2320" y="914503"/>
              <a:ext cx="1573860" cy="1706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 name="TextBox 6"/>
          <p:cNvSpPr txBox="1"/>
          <p:nvPr userDrawn="1"/>
        </p:nvSpPr>
        <p:spPr>
          <a:xfrm>
            <a:off x="5745573" y="6506931"/>
            <a:ext cx="2512800" cy="215444"/>
          </a:xfrm>
          <a:prstGeom prst="rect">
            <a:avLst/>
          </a:prstGeom>
          <a:noFill/>
        </p:spPr>
        <p:txBody>
          <a:bodyPr wrap="square" rtlCol="0">
            <a:spAutoFit/>
          </a:bodyPr>
          <a:lstStyle/>
          <a:p>
            <a:r>
              <a:rPr lang="en-US" sz="800" kern="1200" dirty="0" smtClean="0">
                <a:solidFill>
                  <a:schemeClr val="bg1"/>
                </a:solidFill>
                <a:effectLst/>
                <a:latin typeface="Arial" pitchFamily="34" charset="0"/>
                <a:ea typeface="+mn-ea"/>
                <a:cs typeface="+mn-cs"/>
              </a:rPr>
              <a:t>© 2015 The Regents of the University of California</a:t>
            </a:r>
            <a:endParaRPr lang="en-US" sz="800" kern="1200" dirty="0">
              <a:solidFill>
                <a:schemeClr val="bg1"/>
              </a:solidFill>
              <a:effectLst/>
              <a:latin typeface="Arial" pitchFamily="34" charset="0"/>
              <a:ea typeface="+mn-ea"/>
              <a:cs typeface="+mn-cs"/>
            </a:endParaRPr>
          </a:p>
        </p:txBody>
      </p:sp>
    </p:spTree>
    <p:extLst>
      <p:ext uri="{BB962C8B-B14F-4D97-AF65-F5344CB8AC3E}">
        <p14:creationId xmlns:p14="http://schemas.microsoft.com/office/powerpoint/2010/main" val="26117906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B3925"/>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636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80898261"/>
              </p:ext>
            </p:extLst>
          </p:nvPr>
        </p:nvGraphicFramePr>
        <p:xfrm>
          <a:off x="237506" y="1040739"/>
          <a:ext cx="8740239" cy="514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5227" y="6416005"/>
            <a:ext cx="6944344" cy="369332"/>
          </a:xfrm>
          <a:prstGeom prst="rect">
            <a:avLst/>
          </a:prstGeom>
          <a:noFill/>
        </p:spPr>
        <p:txBody>
          <a:bodyPr wrap="square" rtlCol="0">
            <a:spAutoFit/>
          </a:bodyPr>
          <a:lstStyle/>
          <a:p>
            <a:r>
              <a:rPr lang="en-US" dirty="0" smtClean="0">
                <a:solidFill>
                  <a:prstClr val="white"/>
                </a:solidFill>
                <a:ea typeface="ＭＳ Ｐゴシック" charset="-128"/>
              </a:rPr>
              <a:t>Content Guide, pp. </a:t>
            </a:r>
            <a:r>
              <a:rPr lang="en-US" dirty="0" smtClean="0">
                <a:solidFill>
                  <a:prstClr val="white"/>
                </a:solidFill>
                <a:ea typeface="ＭＳ Ｐゴシック" charset="-128"/>
              </a:rPr>
              <a:t>65-67</a:t>
            </a:r>
            <a:endParaRPr lang="en-US" dirty="0">
              <a:solidFill>
                <a:prstClr val="white"/>
              </a:solidFill>
              <a:ea typeface="ＭＳ Ｐゴシック" charset="-128"/>
            </a:endParaRPr>
          </a:p>
        </p:txBody>
      </p:sp>
      <p:sp>
        <p:nvSpPr>
          <p:cNvPr id="5"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Tree>
    <p:extLst>
      <p:ext uri="{BB962C8B-B14F-4D97-AF65-F5344CB8AC3E}">
        <p14:creationId xmlns:p14="http://schemas.microsoft.com/office/powerpoint/2010/main" val="22744959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E2451735-DBD8-4154-AB69-F371E92FE9E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3F535299-1E67-445B-9625-19C1866775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DD836702-A47A-47A7-B6B2-0A22E49999A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71CDB0B2-593F-49CA-8621-7255EED0557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C324C624-7C13-4D8E-8008-D2BA8D56E5D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13AA5A82-9F36-4272-9D5F-F2FB66ACB3F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0B2AD7F6-8453-42CC-B7D5-2C9B5475335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D0037327-1FBF-4921-9BC9-7DE5832048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50955" y="1094309"/>
            <a:ext cx="6120772" cy="3715242"/>
          </a:xfrm>
          <a:prstGeom prst="wedgeRoundRectCallout">
            <a:avLst>
              <a:gd name="adj1" fmla="val -6397"/>
              <a:gd name="adj2" fmla="val 6551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Stamina (</a:t>
            </a:r>
            <a:r>
              <a:rPr lang="en-US" altLang="en-US" sz="2000" u="sng" dirty="0">
                <a:solidFill>
                  <a:prstClr val="black"/>
                </a:solidFill>
                <a:latin typeface="Calibri" pitchFamily="34" charset="0"/>
              </a:rPr>
              <a:t>EL)</a:t>
            </a:r>
            <a:r>
              <a:rPr lang="en-US" altLang="en-US" sz="2000" dirty="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600" i="1" dirty="0">
                <a:latin typeface="+mn-lt"/>
              </a:rPr>
              <a:t>You need you need to use the cubes to put them in line and then count them before you you put them in line. And then you you put them in line and then you start piling them more and more and more until you find out.                                        </a:t>
            </a:r>
            <a:r>
              <a:rPr lang="en-US" sz="1600" i="1" dirty="0" smtClean="0">
                <a:latin typeface="+mn-lt"/>
              </a:rPr>
              <a:t> </a:t>
            </a:r>
          </a:p>
          <a:p>
            <a:pPr eaLnBrk="1" hangingPunct="1">
              <a:defRPr/>
            </a:pPr>
            <a:r>
              <a:rPr lang="en-US" sz="1600" dirty="0" smtClean="0">
                <a:latin typeface="+mn-lt"/>
              </a:rPr>
              <a:t>[Tell </a:t>
            </a:r>
            <a:r>
              <a:rPr lang="en-US" sz="1600" dirty="0">
                <a:latin typeface="+mn-lt"/>
              </a:rPr>
              <a:t>him why using the cubes this way helps </a:t>
            </a:r>
            <a:r>
              <a:rPr lang="en-US" sz="1600" dirty="0" smtClean="0">
                <a:latin typeface="+mn-lt"/>
              </a:rPr>
              <a:t>him.] </a:t>
            </a:r>
            <a:r>
              <a:rPr lang="en-US" sz="1600" i="1" dirty="0">
                <a:latin typeface="+mn-lt"/>
              </a:rPr>
              <a:t/>
            </a:r>
            <a:br>
              <a:rPr lang="en-US" sz="1600" i="1" dirty="0">
                <a:latin typeface="+mn-lt"/>
              </a:rPr>
            </a:br>
            <a:r>
              <a:rPr lang="en-US" sz="1600" i="1" dirty="0">
                <a:latin typeface="+mn-lt"/>
              </a:rPr>
              <a:t>Because um you will learn and know already what is like three plus three or if you put them in line, you already know that there are six in all. </a:t>
            </a:r>
            <a:endParaRPr lang="en-US" sz="1600" i="1" dirty="0" smtClean="0">
              <a:latin typeface="+mn-lt"/>
            </a:endParaRPr>
          </a:p>
          <a:p>
            <a:pPr eaLnBrk="1" hangingPunct="1">
              <a:defRPr/>
            </a:pPr>
            <a:endParaRPr lang="en-US" altLang="en-US" sz="1600" i="1" dirty="0" smtClean="0">
              <a:solidFill>
                <a:prstClr val="black"/>
              </a:solidFill>
              <a:latin typeface="+mn-lt"/>
            </a:endParaRPr>
          </a:p>
          <a:p>
            <a:pPr marL="285750" indent="-285750" eaLnBrk="1" hangingPunct="1">
              <a:buFont typeface="Arial"/>
              <a:buChar char="•"/>
              <a:defRPr/>
            </a:pPr>
            <a:r>
              <a:rPr lang="en-US" sz="1600" dirty="0" smtClean="0">
                <a:latin typeface="+mn-lt"/>
              </a:rPr>
              <a:t>Mental schema is </a:t>
            </a:r>
            <a:r>
              <a:rPr lang="en-US" sz="1600" dirty="0" smtClean="0">
                <a:latin typeface="+mn-lt"/>
                <a:cs typeface="Calibri"/>
              </a:rPr>
              <a:t>more evident but not completely clear </a:t>
            </a:r>
            <a:r>
              <a:rPr lang="en-US" sz="1600" dirty="0" smtClean="0">
                <a:latin typeface="+mn-lt"/>
              </a:rPr>
              <a:t>  </a:t>
            </a:r>
            <a:endParaRPr lang="en-US" altLang="en-US" sz="1600" dirty="0">
              <a:solidFill>
                <a:prstClr val="black"/>
              </a:solidFill>
              <a:latin typeface="+mn-lt"/>
            </a:endParaRPr>
          </a:p>
        </p:txBody>
      </p:sp>
      <p:sp>
        <p:nvSpPr>
          <p:cNvPr id="16" name="Rounded Rectangular Callout 15"/>
          <p:cNvSpPr>
            <a:spLocks noChangeArrowheads="1"/>
          </p:cNvSpPr>
          <p:nvPr/>
        </p:nvSpPr>
        <p:spPr bwMode="auto">
          <a:xfrm>
            <a:off x="2850955" y="1094309"/>
            <a:ext cx="6120772" cy="3715242"/>
          </a:xfrm>
          <a:prstGeom prst="wedgeRoundRectCallout">
            <a:avLst>
              <a:gd name="adj1" fmla="val -5731"/>
              <a:gd name="adj2" fmla="val 6513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Stamina (</a:t>
            </a:r>
            <a:r>
              <a:rPr lang="en-US" altLang="en-US" sz="2000" u="sng" dirty="0">
                <a:solidFill>
                  <a:prstClr val="black"/>
                </a:solidFill>
                <a:latin typeface="Calibri" pitchFamily="34" charset="0"/>
              </a:rPr>
              <a:t>EO/P)</a:t>
            </a:r>
            <a:r>
              <a:rPr lang="en-US" altLang="en-US" sz="2000" dirty="0" smtClean="0">
                <a:solidFill>
                  <a:prstClr val="black"/>
                </a:solidFill>
                <a:latin typeface="Calibri" pitchFamily="34" charset="0"/>
              </a:rPr>
              <a:t>:</a:t>
            </a:r>
          </a:p>
          <a:p>
            <a:pPr eaLnBrk="1" hangingPunct="1">
              <a:defRPr/>
            </a:pPr>
            <a:endParaRPr lang="en-US" altLang="en-US" sz="1600" i="1" dirty="0" smtClean="0">
              <a:solidFill>
                <a:srgbClr val="FFFFFF"/>
              </a:solidFill>
              <a:latin typeface="+mn-lt"/>
            </a:endParaRPr>
          </a:p>
          <a:p>
            <a:pPr eaLnBrk="1" hangingPunct="1">
              <a:defRPr/>
            </a:pPr>
            <a:r>
              <a:rPr lang="en-US" sz="1800" i="1" dirty="0">
                <a:latin typeface="+mn-lt"/>
              </a:rPr>
              <a:t>Um you lock </a:t>
            </a:r>
            <a:r>
              <a:rPr lang="en-US" sz="1800" i="1" dirty="0" smtClean="0">
                <a:latin typeface="+mn-lt"/>
              </a:rPr>
              <a:t>them </a:t>
            </a:r>
            <a:r>
              <a:rPr lang="en-US" sz="1800" i="1" dirty="0">
                <a:latin typeface="+mn-lt"/>
              </a:rPr>
              <a:t>up. Then count them. So you can so then after that you can start counting </a:t>
            </a:r>
            <a:r>
              <a:rPr lang="en-US" sz="1800" i="1" dirty="0" smtClean="0">
                <a:latin typeface="+mn-lt"/>
              </a:rPr>
              <a:t>them </a:t>
            </a:r>
            <a:r>
              <a:rPr lang="en-US" sz="1800" i="1" dirty="0">
                <a:latin typeface="+mn-lt"/>
              </a:rPr>
              <a:t>with your fingers, and then when you get the answer right, you can say it out loud. </a:t>
            </a:r>
            <a:r>
              <a:rPr lang="en-US" altLang="en-US" sz="1800" dirty="0">
                <a:solidFill>
                  <a:srgbClr val="000000"/>
                </a:solidFill>
                <a:cs typeface="Arial" panose="020B0604020202020204" pitchFamily="34" charset="0"/>
              </a:rPr>
              <a:t> </a:t>
            </a:r>
            <a:endParaRPr lang="en-US" altLang="en-US" sz="1800" i="1" dirty="0" smtClean="0">
              <a:solidFill>
                <a:srgbClr val="000000"/>
              </a:solidFill>
              <a:latin typeface="+mn-lt"/>
              <a:cs typeface="Arial" panose="020B0604020202020204" pitchFamily="34" charset="0"/>
            </a:endParaRPr>
          </a:p>
          <a:p>
            <a:pPr eaLnBrk="1" hangingPunct="1">
              <a:defRPr/>
            </a:pPr>
            <a:r>
              <a:rPr lang="en-US" altLang="en-US" sz="1800" dirty="0" smtClean="0">
                <a:solidFill>
                  <a:srgbClr val="000000"/>
                </a:solidFill>
                <a:latin typeface="+mn-lt"/>
                <a:cs typeface="Arial" panose="020B0604020202020204" pitchFamily="34" charset="0"/>
              </a:rPr>
              <a:t>[</a:t>
            </a:r>
            <a:r>
              <a:rPr lang="en-US" altLang="en-US" sz="1800" dirty="0">
                <a:solidFill>
                  <a:srgbClr val="000000"/>
                </a:solidFill>
                <a:latin typeface="+mn-lt"/>
                <a:cs typeface="Arial" panose="020B0604020202020204" pitchFamily="34" charset="0"/>
              </a:rPr>
              <a:t>Can you tell him why using the cubes that way helps him figure out how many there are?] </a:t>
            </a:r>
            <a:endParaRPr lang="en-US" altLang="en-US" sz="1800" dirty="0" smtClean="0">
              <a:solidFill>
                <a:srgbClr val="000000"/>
              </a:solidFill>
              <a:latin typeface="+mn-lt"/>
            </a:endParaRPr>
          </a:p>
          <a:p>
            <a:pPr eaLnBrk="1" hangingPunct="1">
              <a:defRPr/>
            </a:pPr>
            <a:r>
              <a:rPr lang="en-US" altLang="en-US" sz="1800" i="1" dirty="0" smtClean="0">
                <a:solidFill>
                  <a:srgbClr val="000000"/>
                </a:solidFill>
                <a:latin typeface="+mn-lt"/>
                <a:cs typeface="Arial" panose="020B0604020202020204" pitchFamily="34" charset="0"/>
              </a:rPr>
              <a:t>Because </a:t>
            </a:r>
            <a:r>
              <a:rPr lang="en-US" altLang="en-US" sz="1800" i="1" dirty="0">
                <a:solidFill>
                  <a:srgbClr val="000000"/>
                </a:solidFill>
                <a:latin typeface="+mn-lt"/>
                <a:cs typeface="Arial" panose="020B0604020202020204" pitchFamily="34" charset="0"/>
              </a:rPr>
              <a:t>you </a:t>
            </a:r>
            <a:r>
              <a:rPr lang="en-US" altLang="en-US" sz="1800" i="1" dirty="0" err="1">
                <a:solidFill>
                  <a:srgbClr val="000000"/>
                </a:solidFill>
                <a:latin typeface="+mn-lt"/>
                <a:cs typeface="Arial" panose="020B0604020202020204" pitchFamily="34" charset="0"/>
              </a:rPr>
              <a:t>you</a:t>
            </a:r>
            <a:r>
              <a:rPr lang="en-US" altLang="en-US" sz="1800" i="1" dirty="0">
                <a:solidFill>
                  <a:srgbClr val="000000"/>
                </a:solidFill>
                <a:latin typeface="+mn-lt"/>
                <a:cs typeface="Arial" panose="020B0604020202020204" pitchFamily="34" charset="0"/>
              </a:rPr>
              <a:t> can you can learn </a:t>
            </a:r>
            <a:r>
              <a:rPr lang="en-US" altLang="en-US" sz="1800" i="1" dirty="0" smtClean="0">
                <a:solidFill>
                  <a:srgbClr val="000000"/>
                </a:solidFill>
                <a:latin typeface="+mn-lt"/>
                <a:cs typeface="Arial" panose="020B0604020202020204" pitchFamily="34" charset="0"/>
              </a:rPr>
              <a:t>more.</a:t>
            </a:r>
            <a:endParaRPr lang="en-US" sz="1800" i="1" dirty="0" smtClean="0">
              <a:latin typeface="+mn-lt"/>
            </a:endParaRP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mn-lt"/>
              </a:rPr>
              <a:t>Does not convey all expected content </a:t>
            </a:r>
          </a:p>
          <a:p>
            <a:pPr marL="285750" indent="-285750" eaLnBrk="1" hangingPunct="1">
              <a:buFont typeface="Arial"/>
              <a:buChar char="•"/>
              <a:defRPr/>
            </a:pPr>
            <a:r>
              <a:rPr lang="en-US" sz="1800" dirty="0" smtClean="0">
                <a:latin typeface="+mn-lt"/>
              </a:rPr>
              <a:t>Mental </a:t>
            </a:r>
            <a:r>
              <a:rPr lang="en-US" sz="1800" dirty="0" smtClean="0">
                <a:latin typeface="+mn-lt"/>
              </a:rPr>
              <a:t>schema is </a:t>
            </a:r>
            <a:r>
              <a:rPr lang="en-US" sz="1800" dirty="0" smtClean="0">
                <a:latin typeface="Calibri"/>
                <a:cs typeface="Calibri"/>
              </a:rPr>
              <a:t>more evident but not completely clear </a:t>
            </a:r>
            <a:r>
              <a:rPr lang="en-US" sz="1800" dirty="0" smtClean="0">
                <a:latin typeface="+mn-lt"/>
              </a:rPr>
              <a:t>  </a:t>
            </a:r>
            <a:endParaRPr lang="en-US" altLang="en-US" sz="1800" dirty="0">
              <a:solidFill>
                <a:prstClr val="black"/>
              </a:solidFill>
              <a:latin typeface="+mn-lt"/>
            </a:endParaRPr>
          </a:p>
        </p:txBody>
      </p:sp>
      <p:sp>
        <p:nvSpPr>
          <p:cNvPr id="15"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pic>
        <p:nvPicPr>
          <p:cNvPr id="10" name="Stamina_K_Math_de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66158" y="5897460"/>
            <a:ext cx="370467" cy="370467"/>
          </a:xfrm>
          <a:prstGeom prst="rect">
            <a:avLst/>
          </a:prstGeom>
        </p:spPr>
      </p:pic>
    </p:spTree>
    <p:extLst>
      <p:ext uri="{BB962C8B-B14F-4D97-AF65-F5344CB8AC3E}">
        <p14:creationId xmlns:p14="http://schemas.microsoft.com/office/powerpoint/2010/main" val="42152594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md type="call" cmd="stop">
                                      <p:cBhvr>
                                        <p:cTn id="11" dur="1">
                                          <p:stCondLst>
                                            <p:cond delay="499"/>
                                          </p:stCondLst>
                                        </p:cTn>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6168"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8" name="Right Arrow 17"/>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0" name="Rounded Rectangular Callout 9"/>
          <p:cNvSpPr>
            <a:spLocks noChangeArrowheads="1"/>
          </p:cNvSpPr>
          <p:nvPr/>
        </p:nvSpPr>
        <p:spPr bwMode="auto">
          <a:xfrm>
            <a:off x="2946400" y="1487550"/>
            <a:ext cx="5463821" cy="3358087"/>
          </a:xfrm>
          <a:prstGeom prst="wedgeRoundRectCallout">
            <a:avLst>
              <a:gd name="adj1" fmla="val 26095"/>
              <a:gd name="adj2" fmla="val 65458"/>
              <a:gd name="adj3" fmla="val 16667"/>
            </a:avLst>
          </a:prstGeom>
          <a:solidFill>
            <a:schemeClr val="bg1">
              <a:lumMod val="85000"/>
            </a:schemeClr>
          </a:solidFill>
          <a:ln w="9525">
            <a:solidFill>
              <a:schemeClr val="bg1">
                <a:lumMod val="65000"/>
              </a:schemeClr>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defRPr/>
            </a:pPr>
            <a:endParaRPr lang="en-US" altLang="en-US" sz="4800" dirty="0">
              <a:solidFill>
                <a:prstClr val="black"/>
              </a:solidFill>
              <a:latin typeface="Calibri"/>
            </a:endParaRPr>
          </a:p>
        </p:txBody>
      </p:sp>
      <p:sp>
        <p:nvSpPr>
          <p:cNvPr id="11" name="TextBox 10"/>
          <p:cNvSpPr txBox="1"/>
          <p:nvPr/>
        </p:nvSpPr>
        <p:spPr>
          <a:xfrm>
            <a:off x="4559387" y="2005998"/>
            <a:ext cx="1972129" cy="1754327"/>
          </a:xfrm>
          <a:prstGeom prst="rect">
            <a:avLst/>
          </a:prstGeom>
          <a:noFill/>
        </p:spPr>
        <p:txBody>
          <a:bodyPr wrap="square" rtlCol="0">
            <a:spAutoFit/>
          </a:bodyPr>
          <a:lstStyle/>
          <a:p>
            <a:endParaRPr lang="en-US" dirty="0" smtClean="0"/>
          </a:p>
          <a:p>
            <a:endParaRPr lang="en-US" dirty="0" smtClean="0"/>
          </a:p>
          <a:p>
            <a:pPr algn="r"/>
            <a:r>
              <a:rPr lang="en-US" sz="7200" b="1" dirty="0" smtClean="0">
                <a:solidFill>
                  <a:schemeClr val="bg1">
                    <a:lumMod val="50000"/>
                  </a:schemeClr>
                </a:solidFill>
              </a:rPr>
              <a:t>N/A</a:t>
            </a:r>
            <a:endParaRPr lang="en-US" sz="7200" b="1" dirty="0">
              <a:solidFill>
                <a:schemeClr val="bg1">
                  <a:lumMod val="50000"/>
                </a:schemeClr>
              </a:solidFill>
            </a:endParaRPr>
          </a:p>
        </p:txBody>
      </p:sp>
    </p:spTree>
    <p:extLst>
      <p:ext uri="{BB962C8B-B14F-4D97-AF65-F5344CB8AC3E}">
        <p14:creationId xmlns:p14="http://schemas.microsoft.com/office/powerpoint/2010/main" val="40391296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0" y="2566737"/>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Personal routine </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endParaRPr lang="en-US" altLang="en-US" b="1" dirty="0">
              <a:solidFill>
                <a:schemeClr val="accent2">
                  <a:lumMod val="75000"/>
                </a:schemeClr>
              </a:solidFill>
            </a:endParaRP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a:t>
            </a:r>
            <a:r>
              <a:rPr lang="en-US" altLang="en-US" dirty="0" smtClean="0">
                <a:solidFill>
                  <a:schemeClr val="bg2">
                    <a:lumMod val="25000"/>
                  </a:schemeClr>
                </a:solidFill>
              </a:rPr>
              <a:t>evident      Emerging        Developing       Controlled</a:t>
            </a:r>
            <a:endParaRPr lang="en-US" altLang="en-US" dirty="0">
              <a:solidFill>
                <a:schemeClr val="bg2">
                  <a:lumMod val="25000"/>
                </a:schemeClr>
              </a:solidFill>
            </a:endParaRPr>
          </a:p>
        </p:txBody>
      </p:sp>
      <p:sp>
        <p:nvSpPr>
          <p:cNvPr id="13" name="Rounded Rectangular Callout 12"/>
          <p:cNvSpPr>
            <a:spLocks noChangeArrowheads="1"/>
          </p:cNvSpPr>
          <p:nvPr/>
        </p:nvSpPr>
        <p:spPr bwMode="auto">
          <a:xfrm>
            <a:off x="6367992" y="2761525"/>
            <a:ext cx="1152144" cy="1733690"/>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Controlled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Well you need to get your toothbrush, put some paste and put a little bit of water. And you go up and down with your toothbrush in the teeth. Then right to left. And then you clean your toothbrush and put it um oh you take your tongue out and brush your tongue. Then you put you clean your toothbrush and put it where you put it. Then then you wash your mouth three times and that's how you clean it. Then you you need to clean it because there's some germs after you eat. And those germs um make your teeth ugly and and when you talk to someone, you smell bad. Then you need you need to brush your teeth three times a day: in the morning, and after you eat, and at night. Um that's how how why you need to brush your teeth.</a:t>
            </a:r>
          </a:p>
          <a:p>
            <a:pPr eaLnBrk="1" hangingPunct="1">
              <a:defRPr/>
            </a:pPr>
            <a:endParaRPr lang="en-US" sz="400" dirty="0" smtClean="0">
              <a:latin typeface="+mn-lt"/>
            </a:endParaRPr>
          </a:p>
          <a:p>
            <a:pPr eaLnBrk="1" hangingPunct="1">
              <a:defRPr/>
            </a:pPr>
            <a:r>
              <a:rPr lang="en-US" sz="500" b="1" dirty="0">
                <a:solidFill>
                  <a:prstClr val="black"/>
                </a:solidFill>
              </a:rPr>
              <a:t>· </a:t>
            </a:r>
            <a:r>
              <a:rPr lang="en-US" sz="400" dirty="0" smtClean="0">
                <a:latin typeface="+mn-lt"/>
              </a:rPr>
              <a:t>Explains </a:t>
            </a:r>
            <a:r>
              <a:rPr lang="en-US" sz="400" dirty="0">
                <a:latin typeface="+mn-lt"/>
              </a:rPr>
              <a:t>well content that is expected</a:t>
            </a:r>
          </a:p>
          <a:p>
            <a:pPr eaLnBrk="1" hangingPunct="1">
              <a:defRPr/>
            </a:pPr>
            <a:r>
              <a:rPr lang="en-US" sz="500" b="1" dirty="0">
                <a:solidFill>
                  <a:prstClr val="black"/>
                </a:solidFill>
              </a:rPr>
              <a:t>· </a:t>
            </a:r>
            <a:r>
              <a:rPr lang="en-US" sz="400" dirty="0" smtClean="0">
                <a:latin typeface="+mn-lt"/>
              </a:rPr>
              <a:t>Shows </a:t>
            </a:r>
            <a:r>
              <a:rPr lang="en-US" sz="400" dirty="0">
                <a:latin typeface="+mn-lt"/>
              </a:rPr>
              <a:t>indication of mastery of mental schema</a:t>
            </a:r>
          </a:p>
        </p:txBody>
      </p:sp>
      <p:sp>
        <p:nvSpPr>
          <p:cNvPr id="12" name="Rounded Rectangular Callout 11"/>
          <p:cNvSpPr>
            <a:spLocks noChangeArrowheads="1"/>
          </p:cNvSpPr>
          <p:nvPr/>
        </p:nvSpPr>
        <p:spPr bwMode="auto">
          <a:xfrm>
            <a:off x="4804526" y="3328643"/>
            <a:ext cx="1152144" cy="133612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Um she should do it like um she when she um when she wakes up and or she goes to bed, she has to clean her teeth. First putting the toothpaste on the toothbrush. Then brushing it sideways um circles and top and front and back. And then put a water and spit the um the toothpaste. Um um just spit it.                                </a:t>
            </a:r>
          </a:p>
          <a:p>
            <a:pPr eaLnBrk="1" hangingPunct="1">
              <a:defRPr/>
            </a:pPr>
            <a:r>
              <a:rPr lang="en-US" sz="400" i="1" dirty="0" smtClean="0">
                <a:latin typeface="+mn-lt"/>
              </a:rPr>
              <a:t>[Anything </a:t>
            </a:r>
            <a:r>
              <a:rPr lang="en-US" sz="400" i="1" dirty="0">
                <a:latin typeface="+mn-lt"/>
              </a:rPr>
              <a:t>else</a:t>
            </a:r>
            <a:r>
              <a:rPr lang="en-US" sz="400" i="1" dirty="0" smtClean="0">
                <a:latin typeface="+mn-lt"/>
              </a:rPr>
              <a:t>?]                                                                                                  </a:t>
            </a:r>
            <a:r>
              <a:rPr lang="en-US" sz="400" i="1" dirty="0">
                <a:latin typeface="+mn-lt"/>
              </a:rPr>
              <a:t>That's all. </a:t>
            </a:r>
            <a:endParaRPr lang="en-US" sz="400" i="1" dirty="0" smtClean="0">
              <a:latin typeface="+mn-lt"/>
            </a:endParaRPr>
          </a:p>
          <a:p>
            <a:pPr eaLnBrk="1" hangingPunct="1">
              <a:defRPr/>
            </a:pPr>
            <a:r>
              <a:rPr lang="en-US" sz="400" i="1" dirty="0" smtClean="0">
                <a:latin typeface="+mn-lt"/>
              </a:rPr>
              <a:t>[Okay</a:t>
            </a:r>
            <a:r>
              <a:rPr lang="en-US" sz="400" i="1" dirty="0">
                <a:latin typeface="+mn-lt"/>
              </a:rPr>
              <a:t>. Oh! Did you tell her why she should do it</a:t>
            </a:r>
            <a:r>
              <a:rPr lang="en-US" sz="400" i="1" dirty="0" smtClean="0">
                <a:latin typeface="+mn-lt"/>
              </a:rPr>
              <a:t>?]</a:t>
            </a:r>
            <a:endParaRPr lang="en-US" sz="400" i="1" dirty="0">
              <a:latin typeface="+mn-lt"/>
            </a:endParaRPr>
          </a:p>
          <a:p>
            <a:pPr eaLnBrk="1" hangingPunct="1">
              <a:defRPr/>
            </a:pPr>
            <a:r>
              <a:rPr lang="en-US" sz="400" i="1" dirty="0">
                <a:latin typeface="+mn-lt"/>
              </a:rPr>
              <a:t>Oh. She she should do it because um </a:t>
            </a:r>
            <a:r>
              <a:rPr lang="en-US" sz="400" i="1" dirty="0" err="1">
                <a:latin typeface="+mn-lt"/>
              </a:rPr>
              <a:t>sh</a:t>
            </a:r>
            <a:r>
              <a:rPr lang="en-US" sz="400" i="1" dirty="0">
                <a:latin typeface="+mn-lt"/>
              </a:rPr>
              <a:t>-when it's picture day, she she'll have a nice um smile. </a:t>
            </a:r>
          </a:p>
          <a:p>
            <a:pPr eaLnBrk="1" hangingPunct="1">
              <a:defRPr/>
            </a:pPr>
            <a:endParaRPr lang="en-US" altLang="en-US" sz="400" dirty="0" smtClean="0">
              <a:solidFill>
                <a:prstClr val="black"/>
              </a:solidFill>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Contains </a:t>
            </a:r>
            <a:r>
              <a:rPr lang="en-US" altLang="en-US" sz="400" dirty="0">
                <a:solidFill>
                  <a:prstClr val="black"/>
                </a:solidFill>
                <a:latin typeface="+mn-lt"/>
              </a:rPr>
              <a:t>a couple of </a:t>
            </a:r>
            <a:r>
              <a:rPr lang="en-US" altLang="en-US" sz="400" dirty="0" err="1">
                <a:solidFill>
                  <a:prstClr val="black"/>
                </a:solidFill>
                <a:latin typeface="+mn-lt"/>
              </a:rPr>
              <a:t>retracings</a:t>
            </a:r>
            <a:r>
              <a:rPr lang="en-US" altLang="en-US" sz="400" dirty="0">
                <a:solidFill>
                  <a:prstClr val="black"/>
                </a:solidFill>
                <a:latin typeface="+mn-lt"/>
              </a:rPr>
              <a:t> </a:t>
            </a:r>
          </a:p>
          <a:p>
            <a:pPr eaLnBrk="1" hangingPunct="1">
              <a:defRPr/>
            </a:pPr>
            <a:r>
              <a:rPr lang="en-US" sz="500" b="1" dirty="0">
                <a:solidFill>
                  <a:prstClr val="black"/>
                </a:solidFill>
              </a:rPr>
              <a:t>· </a:t>
            </a:r>
            <a:r>
              <a:rPr lang="en-US" altLang="en-US" sz="400" dirty="0" smtClean="0">
                <a:solidFill>
                  <a:prstClr val="black"/>
                </a:solidFill>
                <a:latin typeface="+mn-lt"/>
              </a:rPr>
              <a:t>Contains </a:t>
            </a:r>
            <a:r>
              <a:rPr lang="en-US" altLang="en-US" sz="400" dirty="0">
                <a:solidFill>
                  <a:prstClr val="black"/>
                </a:solidFill>
                <a:latin typeface="+mn-lt"/>
              </a:rPr>
              <a:t>enough details for comprehension </a:t>
            </a:r>
          </a:p>
        </p:txBody>
      </p:sp>
      <p:sp>
        <p:nvSpPr>
          <p:cNvPr id="10" name="Rounded Rectangular Callout 9"/>
          <p:cNvSpPr>
            <a:spLocks noChangeArrowheads="1"/>
          </p:cNvSpPr>
          <p:nvPr/>
        </p:nvSpPr>
        <p:spPr bwMode="auto">
          <a:xfrm>
            <a:off x="3253796" y="3919993"/>
            <a:ext cx="1152144" cy="959983"/>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He should do it because everybody needs to brush his their their teeth to stay healthy. And also so cause they're clean. And we do it because it's healthy for us and when we we eat, we don't we also need to brush again and in the night too.</a:t>
            </a:r>
          </a:p>
          <a:p>
            <a:pPr eaLnBrk="1" hangingPunct="1">
              <a:defRPr/>
            </a:pPr>
            <a:endParaRPr lang="en-US" altLang="en-US" sz="400" dirty="0" smtClean="0">
              <a:latin typeface="+mn-lt"/>
            </a:endParaRPr>
          </a:p>
          <a:p>
            <a:pPr eaLnBrk="1" hangingPunct="1">
              <a:defRPr/>
            </a:pPr>
            <a:r>
              <a:rPr lang="en-US" sz="500" b="1" dirty="0">
                <a:solidFill>
                  <a:prstClr val="black"/>
                </a:solidFill>
              </a:rPr>
              <a:t>· </a:t>
            </a:r>
            <a:r>
              <a:rPr lang="en-US" altLang="en-US" sz="400" dirty="0" smtClean="0">
                <a:latin typeface="+mn-lt"/>
              </a:rPr>
              <a:t>Provides </a:t>
            </a:r>
            <a:r>
              <a:rPr lang="en-US" altLang="en-US" sz="400" dirty="0">
                <a:latin typeface="+mn-lt"/>
              </a:rPr>
              <a:t>little detail of the process involved in brushing your teeth </a:t>
            </a:r>
            <a:endParaRPr lang="en-US" altLang="en-US" sz="400" i="1" dirty="0">
              <a:solidFill>
                <a:prstClr val="black"/>
              </a:solidFill>
              <a:latin typeface="+mn-lt"/>
            </a:endParaRPr>
          </a:p>
        </p:txBody>
      </p:sp>
      <p:sp>
        <p:nvSpPr>
          <p:cNvPr id="14" name="Rounded Rectangular Callout 13"/>
          <p:cNvSpPr>
            <a:spLocks noChangeArrowheads="1"/>
          </p:cNvSpPr>
          <p:nvPr/>
        </p:nvSpPr>
        <p:spPr bwMode="auto">
          <a:xfrm>
            <a:off x="1754983" y="4130193"/>
            <a:ext cx="1194396" cy="1162644"/>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(EL):</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Because she needs to clean them so they could be clean and clean her mouth when she's done.                                                                                                                               (pause)</a:t>
            </a:r>
            <a:br>
              <a:rPr lang="en-US" sz="400" i="1" dirty="0">
                <a:latin typeface="+mn-lt"/>
              </a:rPr>
            </a:br>
            <a:r>
              <a:rPr lang="en-US" sz="400" i="1" dirty="0">
                <a:latin typeface="+mn-lt"/>
              </a:rPr>
              <a:t>That's all. </a:t>
            </a:r>
            <a:br>
              <a:rPr lang="en-US" sz="400" i="1" dirty="0">
                <a:latin typeface="+mn-lt"/>
              </a:rPr>
            </a:br>
            <a:r>
              <a:rPr lang="en-US" sz="400" i="1" dirty="0">
                <a:latin typeface="+mn-lt"/>
              </a:rPr>
              <a:t>Researcher: Uh. Now can you tell your friend um how to do it? How to brush her teeth? </a:t>
            </a:r>
            <a:br>
              <a:rPr lang="en-US" sz="400" i="1" dirty="0">
                <a:latin typeface="+mn-lt"/>
              </a:rPr>
            </a:br>
            <a:r>
              <a:rPr lang="en-US" sz="400" i="1" dirty="0">
                <a:latin typeface="+mn-lt"/>
              </a:rPr>
              <a:t>She needs to brush here, here, here, here, everything, to get her brush. And when she she split it, she needs to get some water and put it on her mouth and split it. And that's all</a:t>
            </a:r>
            <a:r>
              <a:rPr lang="en-US" sz="400" i="1" dirty="0" smtClean="0">
                <a:latin typeface="+mn-lt"/>
              </a:rPr>
              <a:t>.</a:t>
            </a:r>
          </a:p>
          <a:p>
            <a:pPr eaLnBrk="1" hangingPunct="1">
              <a:defRPr/>
            </a:pPr>
            <a:endParaRPr lang="en-US" sz="400" i="1" dirty="0">
              <a:latin typeface="+mn-lt"/>
            </a:endParaRPr>
          </a:p>
          <a:p>
            <a:pPr eaLnBrk="1" hangingPunct="1">
              <a:defRPr/>
            </a:pPr>
            <a:r>
              <a:rPr lang="en-US" sz="500" b="1" dirty="0">
                <a:solidFill>
                  <a:prstClr val="black"/>
                </a:solidFill>
              </a:rPr>
              <a:t>· </a:t>
            </a:r>
            <a:r>
              <a:rPr lang="en-US" sz="400" dirty="0" smtClean="0">
                <a:latin typeface="+mn-lt"/>
              </a:rPr>
              <a:t>No </a:t>
            </a:r>
            <a:r>
              <a:rPr lang="en-US" sz="400" dirty="0">
                <a:latin typeface="+mn-lt"/>
              </a:rPr>
              <a:t>indication of mental schema </a:t>
            </a:r>
            <a:r>
              <a:rPr lang="en-US" sz="400" i="1" dirty="0">
                <a:latin typeface="+mn-lt"/>
              </a:rPr>
              <a:t> </a:t>
            </a:r>
            <a:endParaRPr lang="en-US" altLang="en-US" sz="400" i="1" dirty="0">
              <a:solidFill>
                <a:prstClr val="black"/>
              </a:solidFill>
              <a:latin typeface="+mn-lt"/>
              <a:cs typeface="Arial" pitchFamily="34" charset="0"/>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C0C0C0"/>
                  </a:outerShdw>
                </a:effectLst>
                <a:latin typeface="Helvetica" pitchFamily="1" charset="0"/>
              </a:rPr>
              <a:t>Stamina</a:t>
            </a:r>
            <a:endParaRPr lang="en-US" altLang="en-US" sz="3600" b="1" dirty="0">
              <a:solidFill>
                <a:srgbClr val="404040"/>
              </a:solidFill>
              <a:effectLst>
                <a:outerShdw blurRad="38100" dist="38100" dir="2700000" algn="tl">
                  <a:srgbClr val="C0C0C0"/>
                </a:outerShdw>
              </a:effectLst>
              <a:latin typeface="Helvetica" pitchFamily="1" charset="0"/>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5" name="Rounded Rectangular Callout 14"/>
          <p:cNvSpPr>
            <a:spLocks noChangeArrowheads="1"/>
          </p:cNvSpPr>
          <p:nvPr/>
        </p:nvSpPr>
        <p:spPr bwMode="auto">
          <a:xfrm>
            <a:off x="4939596" y="3610833"/>
            <a:ext cx="1152144" cy="123311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(EO/P):</a:t>
            </a:r>
          </a:p>
          <a:p>
            <a:pPr eaLnBrk="1" hangingPunct="1">
              <a:defRPr/>
            </a:pPr>
            <a:endParaRPr lang="en-US" altLang="en-US" sz="400" dirty="0">
              <a:solidFill>
                <a:prstClr val="black"/>
              </a:solidFill>
              <a:latin typeface="+mn-lt"/>
            </a:endParaRPr>
          </a:p>
          <a:p>
            <a:pPr eaLnBrk="1" hangingPunct="1">
              <a:defRPr/>
            </a:pPr>
            <a:r>
              <a:rPr lang="en-US" sz="400" i="1" dirty="0">
                <a:latin typeface="+mn-lt"/>
              </a:rPr>
              <a:t>So first I should tell, We should get a toothbrush and we should get toothpaste and spread it on the brush. And then you scrub it back and forth in your molars and your front teeth. Yeah, that's how.                                                                            </a:t>
            </a:r>
            <a:r>
              <a:rPr lang="en-US" sz="400" i="1" dirty="0" smtClean="0">
                <a:latin typeface="+mn-lt"/>
              </a:rPr>
              <a:t>[And </a:t>
            </a:r>
            <a:r>
              <a:rPr lang="en-US" sz="400" i="1" dirty="0">
                <a:latin typeface="+mn-lt"/>
              </a:rPr>
              <a:t>can you tell her why she should do it</a:t>
            </a:r>
            <a:r>
              <a:rPr lang="en-US" sz="400" i="1" dirty="0" smtClean="0">
                <a:latin typeface="+mn-lt"/>
              </a:rPr>
              <a:t>?]</a:t>
            </a:r>
            <a:r>
              <a:rPr lang="en-US" sz="400" i="1" dirty="0">
                <a:latin typeface="+mn-lt"/>
              </a:rPr>
              <a:t/>
            </a:r>
            <a:br>
              <a:rPr lang="en-US" sz="400" i="1" dirty="0">
                <a:latin typeface="+mn-lt"/>
              </a:rPr>
            </a:br>
            <a:r>
              <a:rPr lang="en-US" sz="400" i="1" dirty="0">
                <a:latin typeface="+mn-lt"/>
              </a:rPr>
              <a:t>Oh, she should do it because she so she won't have to go to the dentist and get cavities if her teeth turn yellow and get all dirty. </a:t>
            </a:r>
            <a:br>
              <a:rPr lang="en-US" sz="400" i="1" dirty="0">
                <a:latin typeface="+mn-lt"/>
              </a:rPr>
            </a:br>
            <a:r>
              <a:rPr lang="en-US" sz="400" i="1" dirty="0" smtClean="0">
                <a:latin typeface="+mn-lt"/>
              </a:rPr>
              <a:t>[Anything </a:t>
            </a:r>
            <a:r>
              <a:rPr lang="en-US" sz="400" i="1" dirty="0">
                <a:latin typeface="+mn-lt"/>
              </a:rPr>
              <a:t>else</a:t>
            </a:r>
            <a:r>
              <a:rPr lang="en-US" sz="400" i="1" dirty="0" smtClean="0">
                <a:latin typeface="+mn-lt"/>
              </a:rPr>
              <a:t>?]</a:t>
            </a:r>
            <a:r>
              <a:rPr lang="en-US" sz="400" i="1" dirty="0">
                <a:latin typeface="+mn-lt"/>
              </a:rPr>
              <a:t/>
            </a:r>
            <a:br>
              <a:rPr lang="en-US" sz="400" i="1" dirty="0">
                <a:latin typeface="+mn-lt"/>
              </a:rPr>
            </a:br>
            <a:r>
              <a:rPr lang="en-US" sz="400" i="1" dirty="0">
                <a:latin typeface="+mn-lt"/>
              </a:rPr>
              <a:t>No.</a:t>
            </a:r>
          </a:p>
          <a:p>
            <a:pPr eaLnBrk="1" hangingPunct="1">
              <a:defRPr/>
            </a:pPr>
            <a:endParaRPr lang="en-US" sz="400" dirty="0" smtClean="0">
              <a:solidFill>
                <a:srgbClr val="000000"/>
              </a:solidFill>
              <a:latin typeface="+mn-lt"/>
            </a:endParaRPr>
          </a:p>
          <a:p>
            <a:pPr eaLnBrk="1" hangingPunct="1">
              <a:defRPr/>
            </a:pPr>
            <a:r>
              <a:rPr lang="en-US" sz="500" b="1" dirty="0">
                <a:solidFill>
                  <a:prstClr val="black"/>
                </a:solidFill>
              </a:rPr>
              <a:t>· </a:t>
            </a:r>
            <a:r>
              <a:rPr lang="en-US" sz="400" dirty="0" smtClean="0">
                <a:solidFill>
                  <a:srgbClr val="000000"/>
                </a:solidFill>
                <a:latin typeface="+mn-lt"/>
              </a:rPr>
              <a:t>Lacks </a:t>
            </a:r>
            <a:r>
              <a:rPr lang="en-US" sz="400" dirty="0">
                <a:solidFill>
                  <a:srgbClr val="000000"/>
                </a:solidFill>
                <a:latin typeface="+mn-lt"/>
              </a:rPr>
              <a:t>some detail, however mental schema is comprehensible</a:t>
            </a:r>
          </a:p>
        </p:txBody>
      </p:sp>
      <p:sp>
        <p:nvSpPr>
          <p:cNvPr id="16" name="Rounded Rectangular Callout 15"/>
          <p:cNvSpPr>
            <a:spLocks noChangeArrowheads="1"/>
          </p:cNvSpPr>
          <p:nvPr/>
        </p:nvSpPr>
        <p:spPr bwMode="auto">
          <a:xfrm>
            <a:off x="6494270" y="3186009"/>
            <a:ext cx="1152144" cy="146796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smtClean="0">
                <a:solidFill>
                  <a:prstClr val="black"/>
                </a:solidFill>
                <a:latin typeface="+mn-lt"/>
              </a:rPr>
              <a:t>Controlled Stamina </a:t>
            </a:r>
            <a:r>
              <a:rPr lang="en-US" altLang="en-US" sz="400" u="sng" dirty="0">
                <a:solidFill>
                  <a:prstClr val="black"/>
                </a:solidFill>
                <a:latin typeface="+mn-lt"/>
              </a:rPr>
              <a:t>(EO/P):</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OK. So you should put...you should get a toothbrush and get toothpaste. You take off the cap of the toothpaste and squeeze some toothpaste out of the tube onto your toothbrush. Then you turn on the sink and put a little bit of water on your toothbrush. And then you put the bristles in your mouth. And you move your hand back and forth so that you get the toothpaste all over your mouth. And then once you've done that for about two minutes, you spit the toothpaste out. And you get some water, rinse your mouth out and clean your toothbrush. And you should do that so that whenever you go to the dentist, you don't have cavities, and so that your teeth stay healthy. </a:t>
            </a:r>
          </a:p>
          <a:p>
            <a:pPr eaLnBrk="1" hangingPunct="1">
              <a:defRPr/>
            </a:pPr>
            <a:endParaRPr lang="en-US" altLang="en-US" sz="400" dirty="0" smtClean="0">
              <a:solidFill>
                <a:srgbClr val="000000"/>
              </a:solidFill>
              <a:latin typeface="+mn-lt"/>
            </a:endParaRPr>
          </a:p>
          <a:p>
            <a:pPr eaLnBrk="1" hangingPunct="1">
              <a:defRPr/>
            </a:pPr>
            <a:r>
              <a:rPr lang="en-US" sz="500" b="1" dirty="0">
                <a:solidFill>
                  <a:prstClr val="black"/>
                </a:solidFill>
              </a:rPr>
              <a:t>· </a:t>
            </a:r>
            <a:r>
              <a:rPr lang="en-US" altLang="en-US" sz="400" dirty="0" smtClean="0">
                <a:solidFill>
                  <a:srgbClr val="000000"/>
                </a:solidFill>
                <a:latin typeface="+mn-lt"/>
              </a:rPr>
              <a:t>Elaborates </a:t>
            </a:r>
            <a:r>
              <a:rPr lang="en-US" altLang="en-US" sz="400" dirty="0">
                <a:solidFill>
                  <a:srgbClr val="000000"/>
                </a:solidFill>
                <a:latin typeface="+mn-lt"/>
              </a:rPr>
              <a:t>details </a:t>
            </a:r>
          </a:p>
          <a:p>
            <a:pPr eaLnBrk="1" hangingPunct="1">
              <a:defRPr/>
            </a:pPr>
            <a:r>
              <a:rPr lang="en-US" sz="500" b="1" dirty="0">
                <a:solidFill>
                  <a:prstClr val="black"/>
                </a:solidFill>
              </a:rPr>
              <a:t>· </a:t>
            </a:r>
            <a:r>
              <a:rPr lang="en-US" altLang="en-US" sz="400" dirty="0" smtClean="0">
                <a:solidFill>
                  <a:srgbClr val="000000"/>
                </a:solidFill>
                <a:latin typeface="+mn-lt"/>
              </a:rPr>
              <a:t>Very </a:t>
            </a:r>
            <a:r>
              <a:rPr lang="en-US" altLang="en-US" sz="400" dirty="0">
                <a:solidFill>
                  <a:srgbClr val="000000"/>
                </a:solidFill>
                <a:latin typeface="+mn-lt"/>
              </a:rPr>
              <a:t>clear mental schema</a:t>
            </a:r>
          </a:p>
        </p:txBody>
      </p:sp>
      <p:sp>
        <p:nvSpPr>
          <p:cNvPr id="17" name="Rounded Rectangular Callout 16"/>
          <p:cNvSpPr>
            <a:spLocks noChangeArrowheads="1"/>
          </p:cNvSpPr>
          <p:nvPr/>
        </p:nvSpPr>
        <p:spPr bwMode="auto">
          <a:xfrm>
            <a:off x="1882199" y="4397377"/>
            <a:ext cx="1152144" cy="96560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(EO/P):</a:t>
            </a:r>
            <a:endParaRPr lang="en-US" altLang="en-US" sz="400" i="1" u="sng" dirty="0">
              <a:solidFill>
                <a:prstClr val="black"/>
              </a:solidFill>
              <a:latin typeface="+mn-lt"/>
            </a:endParaRPr>
          </a:p>
          <a:p>
            <a:pPr eaLnBrk="1" hangingPunct="1">
              <a:defRPr/>
            </a:pPr>
            <a:r>
              <a:rPr lang="en-US" sz="400" i="1" dirty="0">
                <a:latin typeface="+mn-lt"/>
              </a:rPr>
              <a:t>He should, because then whatever he eats, other people beside him, I don't think they'll want to sit next to him. And whenever he talks, the other people will faint. Maybe not faint, but like.                                                                                             </a:t>
            </a:r>
            <a:r>
              <a:rPr lang="en-US" sz="400" i="1" dirty="0" smtClean="0">
                <a:latin typeface="+mn-lt"/>
              </a:rPr>
              <a:t>[And </a:t>
            </a:r>
            <a:r>
              <a:rPr lang="en-US" sz="400" i="1" dirty="0">
                <a:latin typeface="+mn-lt"/>
              </a:rPr>
              <a:t>can you explain how he has to clean his teeth</a:t>
            </a:r>
            <a:r>
              <a:rPr lang="en-US" sz="400" i="1" dirty="0" smtClean="0">
                <a:latin typeface="+mn-lt"/>
              </a:rPr>
              <a:t>?]</a:t>
            </a:r>
            <a:r>
              <a:rPr lang="en-US" sz="400" i="1" dirty="0">
                <a:latin typeface="+mn-lt"/>
              </a:rPr>
              <a:t/>
            </a:r>
            <a:br>
              <a:rPr lang="en-US" sz="400" i="1" dirty="0">
                <a:latin typeface="+mn-lt"/>
              </a:rPr>
            </a:br>
            <a:r>
              <a:rPr lang="en-US" sz="400" i="1" dirty="0">
                <a:latin typeface="+mn-lt"/>
              </a:rPr>
              <a:t>With a toothbrush and clean his teeth. </a:t>
            </a:r>
            <a:br>
              <a:rPr lang="en-US" sz="400" i="1" dirty="0">
                <a:latin typeface="+mn-lt"/>
              </a:rPr>
            </a:br>
            <a:r>
              <a:rPr lang="en-US" sz="400" i="1" dirty="0" smtClean="0">
                <a:latin typeface="+mn-lt"/>
              </a:rPr>
              <a:t>[Anything </a:t>
            </a:r>
            <a:r>
              <a:rPr lang="en-US" sz="400" i="1" dirty="0">
                <a:latin typeface="+mn-lt"/>
              </a:rPr>
              <a:t>else</a:t>
            </a:r>
            <a:r>
              <a:rPr lang="en-US" sz="400" i="1" dirty="0" smtClean="0">
                <a:latin typeface="+mn-lt"/>
              </a:rPr>
              <a:t>?]</a:t>
            </a:r>
            <a:r>
              <a:rPr lang="en-US" sz="400" i="1" dirty="0">
                <a:latin typeface="+mn-lt"/>
              </a:rPr>
              <a:t/>
            </a:r>
            <a:br>
              <a:rPr lang="en-US" sz="400" i="1" dirty="0">
                <a:latin typeface="+mn-lt"/>
              </a:rPr>
            </a:br>
            <a:r>
              <a:rPr lang="en-US" sz="400" i="1" dirty="0">
                <a:latin typeface="+mn-lt"/>
              </a:rPr>
              <a:t>No. </a:t>
            </a:r>
            <a:endParaRPr lang="en-US" sz="400" i="1" dirty="0" smtClean="0">
              <a:latin typeface="+mn-lt"/>
            </a:endParaRPr>
          </a:p>
          <a:p>
            <a:pPr eaLnBrk="1" hangingPunct="1">
              <a:defRPr/>
            </a:pPr>
            <a:endParaRPr lang="en-US" sz="400" i="1" dirty="0">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Missing </a:t>
            </a:r>
            <a:r>
              <a:rPr lang="en-US" altLang="en-US" sz="400" dirty="0">
                <a:solidFill>
                  <a:prstClr val="black"/>
                </a:solidFill>
                <a:latin typeface="+mn-lt"/>
              </a:rPr>
              <a:t>steps for comprehension of mental schema</a:t>
            </a:r>
          </a:p>
        </p:txBody>
      </p:sp>
      <p:sp>
        <p:nvSpPr>
          <p:cNvPr id="18" name="Rounded Rectangular Callout 17"/>
          <p:cNvSpPr>
            <a:spLocks noChangeArrowheads="1"/>
          </p:cNvSpPr>
          <p:nvPr/>
        </p:nvSpPr>
        <p:spPr bwMode="auto">
          <a:xfrm>
            <a:off x="3380708" y="4200340"/>
            <a:ext cx="1160302" cy="84873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I'd tell her she should do it so she doesn't get cavities or silver teeth. And how you do it is just buy a toothbrush, and put toothpaste on it. And scrub your teeth. </a:t>
            </a:r>
          </a:p>
          <a:p>
            <a:pPr eaLnBrk="1" hangingPunct="1">
              <a:defRPr/>
            </a:pPr>
            <a:endParaRPr lang="en-US" altLang="en-US" sz="400" i="1" dirty="0">
              <a:solidFill>
                <a:prstClr val="black"/>
              </a:solidFill>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No </a:t>
            </a:r>
            <a:r>
              <a:rPr lang="en-US" altLang="en-US" sz="400" dirty="0">
                <a:solidFill>
                  <a:prstClr val="black"/>
                </a:solidFill>
                <a:latin typeface="+mn-lt"/>
              </a:rPr>
              <a:t>complete clear mental schema of the process of brushing your teeth </a:t>
            </a:r>
          </a:p>
        </p:txBody>
      </p:sp>
      <p:sp>
        <p:nvSpPr>
          <p:cNvPr id="19" name="TextBox 18"/>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Tree>
    <p:extLst>
      <p:ext uri="{BB962C8B-B14F-4D97-AF65-F5344CB8AC3E}">
        <p14:creationId xmlns:p14="http://schemas.microsoft.com/office/powerpoint/2010/main" val="98609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Effect transition="in" filter="fade">
                                      <p:cBhvr>
                                        <p:cTn id="13" dur="500"/>
                                        <p:tgtEl>
                                          <p:spTgt spid="1946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460">
                                            <p:txEl>
                                              <p:pRg st="2" end="2"/>
                                            </p:txEl>
                                          </p:spTgt>
                                        </p:tgtEl>
                                        <p:attrNameLst>
                                          <p:attrName>style.visibility</p:attrName>
                                        </p:attrNameLst>
                                      </p:cBhvr>
                                      <p:to>
                                        <p:strVal val="visible"/>
                                      </p:to>
                                    </p:set>
                                    <p:animEffect transition="in" filter="fade">
                                      <p:cBhvr>
                                        <p:cTn id="18" dur="300"/>
                                        <p:tgtEl>
                                          <p:spTgt spid="19460">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3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3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3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460">
                                            <p:txEl>
                                              <p:pRg st="3" end="3"/>
                                            </p:txEl>
                                          </p:spTgt>
                                        </p:tgtEl>
                                        <p:attrNameLst>
                                          <p:attrName>style.visibility</p:attrName>
                                        </p:attrNameLst>
                                      </p:cBhvr>
                                      <p:to>
                                        <p:strVal val="visible"/>
                                      </p:to>
                                    </p:set>
                                    <p:animEffect transition="in" filter="fade">
                                      <p:cBhvr>
                                        <p:cTn id="41" dur="300"/>
                                        <p:tgtEl>
                                          <p:spTgt spid="19460">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3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3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3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animBg="1"/>
      <p:bldP spid="14" grpId="0" animBg="1"/>
      <p:bldP spid="5"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1"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826634" y="1097279"/>
            <a:ext cx="6037000" cy="3611245"/>
          </a:xfrm>
          <a:prstGeom prst="wedgeRoundRectCallout">
            <a:avLst>
              <a:gd name="adj1" fmla="val -54981"/>
              <a:gd name="adj2" fmla="val 6858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Stamina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800" i="1" dirty="0">
              <a:solidFill>
                <a:prstClr val="black"/>
              </a:solidFill>
              <a:latin typeface="Calibri" pitchFamily="34" charset="0"/>
            </a:endParaRPr>
          </a:p>
          <a:p>
            <a:pPr eaLnBrk="1" hangingPunct="1">
              <a:defRPr/>
            </a:pPr>
            <a:r>
              <a:rPr lang="en-US" sz="1600" i="1" dirty="0">
                <a:latin typeface="+mn-lt"/>
              </a:rPr>
              <a:t>Because she needs to clean them so they could be clean and clean her mouth when she's done</a:t>
            </a:r>
            <a:r>
              <a:rPr lang="en-US" sz="1600" i="1" dirty="0" smtClean="0">
                <a:latin typeface="+mn-lt"/>
              </a:rPr>
              <a:t>...That's </a:t>
            </a:r>
            <a:r>
              <a:rPr lang="en-US" sz="1600" i="1" dirty="0">
                <a:latin typeface="+mn-lt"/>
              </a:rPr>
              <a:t>all</a:t>
            </a:r>
            <a:r>
              <a:rPr lang="en-US" sz="1600" i="1" dirty="0" smtClean="0">
                <a:latin typeface="+mn-lt"/>
              </a:rPr>
              <a:t>.</a:t>
            </a:r>
            <a:r>
              <a:rPr lang="en-US" sz="1600" dirty="0">
                <a:latin typeface="+mn-lt"/>
              </a:rPr>
              <a:t/>
            </a:r>
            <a:br>
              <a:rPr lang="en-US" sz="1600" dirty="0">
                <a:latin typeface="+mn-lt"/>
              </a:rPr>
            </a:br>
            <a:r>
              <a:rPr lang="en-US" sz="1600" dirty="0" smtClean="0">
                <a:latin typeface="+mn-lt"/>
              </a:rPr>
              <a:t>[Now </a:t>
            </a:r>
            <a:r>
              <a:rPr lang="en-US" sz="1600" dirty="0">
                <a:latin typeface="+mn-lt"/>
              </a:rPr>
              <a:t>can you tell your friend</a:t>
            </a:r>
            <a:r>
              <a:rPr lang="en-US" sz="1600" dirty="0" smtClean="0">
                <a:latin typeface="+mn-lt"/>
              </a:rPr>
              <a:t> how </a:t>
            </a:r>
            <a:r>
              <a:rPr lang="en-US" sz="1600" dirty="0">
                <a:latin typeface="+mn-lt"/>
              </a:rPr>
              <a:t>to do it? How to brush her teeth</a:t>
            </a:r>
            <a:r>
              <a:rPr lang="en-US" sz="1600" dirty="0" smtClean="0">
                <a:latin typeface="+mn-lt"/>
              </a:rPr>
              <a:t>?]</a:t>
            </a:r>
            <a:r>
              <a:rPr lang="en-US" sz="1600" dirty="0">
                <a:latin typeface="+mn-lt"/>
              </a:rPr>
              <a:t/>
            </a:r>
            <a:br>
              <a:rPr lang="en-US" sz="1600" dirty="0">
                <a:latin typeface="+mn-lt"/>
              </a:rPr>
            </a:br>
            <a:r>
              <a:rPr lang="en-US" sz="1600" i="1" dirty="0">
                <a:latin typeface="+mn-lt"/>
              </a:rPr>
              <a:t>She needs to brush here, here, here, here, everything, to get her brush. And when she she split it, she needs to get some water and put it on her mouth and split it. And that's all</a:t>
            </a:r>
            <a:r>
              <a:rPr lang="en-US" sz="1600" i="1" dirty="0" smtClean="0">
                <a:latin typeface="+mn-lt"/>
              </a:rPr>
              <a:t>.</a:t>
            </a:r>
          </a:p>
          <a:p>
            <a:pPr marL="285750" indent="-285750" eaLnBrk="1" hangingPunct="1">
              <a:buFont typeface="Arial"/>
              <a:buChar char="•"/>
              <a:defRPr/>
            </a:pPr>
            <a:endParaRPr lang="en-US" sz="1600" dirty="0" smtClean="0">
              <a:latin typeface="Calibri"/>
              <a:cs typeface="Calibri"/>
            </a:endParaRPr>
          </a:p>
          <a:p>
            <a:pPr marL="342900" indent="-342900" eaLnBrk="1" hangingPunct="1">
              <a:buFont typeface="Arial"/>
              <a:buChar char="•"/>
              <a:defRPr/>
            </a:pPr>
            <a:r>
              <a:rPr lang="en-US" sz="1600" dirty="0" smtClean="0">
                <a:latin typeface="Calibri"/>
                <a:cs typeface="Calibri"/>
              </a:rPr>
              <a:t>Lacking in expected steps and detail</a:t>
            </a:r>
          </a:p>
          <a:p>
            <a:pPr marL="342900" indent="-342900" eaLnBrk="1" hangingPunct="1">
              <a:buFont typeface="Arial"/>
              <a:buChar char="•"/>
              <a:defRPr/>
            </a:pPr>
            <a:r>
              <a:rPr lang="en-US" sz="1600" dirty="0" smtClean="0">
                <a:latin typeface="Calibri"/>
                <a:cs typeface="Calibri"/>
              </a:rPr>
              <a:t>Does not exhibit complete mental schema </a:t>
            </a:r>
          </a:p>
        </p:txBody>
      </p:sp>
      <p:sp>
        <p:nvSpPr>
          <p:cNvPr id="10" name="Rounded Rectangular Callout 9"/>
          <p:cNvSpPr>
            <a:spLocks noChangeArrowheads="1"/>
          </p:cNvSpPr>
          <p:nvPr/>
        </p:nvSpPr>
        <p:spPr bwMode="auto">
          <a:xfrm>
            <a:off x="2882370" y="1097280"/>
            <a:ext cx="5981264" cy="3611244"/>
          </a:xfrm>
          <a:prstGeom prst="wedgeRoundRectCallout">
            <a:avLst>
              <a:gd name="adj1" fmla="val -57090"/>
              <a:gd name="adj2" fmla="val 68764"/>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No Evidence of Stamina (</a:t>
            </a:r>
            <a:r>
              <a:rPr lang="en-US" altLang="en-US" sz="1800" u="sng" dirty="0">
                <a:solidFill>
                  <a:prstClr val="black"/>
                </a:solidFill>
                <a:latin typeface="Calibri"/>
                <a:cs typeface="Calibri"/>
              </a:rPr>
              <a:t>EO/P</a:t>
            </a:r>
            <a:r>
              <a:rPr lang="en-US" altLang="en-US" sz="1800" u="sng" dirty="0" smtClean="0">
                <a:solidFill>
                  <a:prstClr val="black"/>
                </a:solidFill>
                <a:latin typeface="Calibri"/>
                <a:cs typeface="Calibri"/>
              </a:rPr>
              <a:t>):</a:t>
            </a:r>
            <a:endParaRPr lang="en-US" altLang="en-US" sz="1800" i="1" u="sng" dirty="0" smtClean="0">
              <a:solidFill>
                <a:prstClr val="black"/>
              </a:solidFill>
              <a:latin typeface="Calibri"/>
              <a:cs typeface="Calibri"/>
            </a:endParaRPr>
          </a:p>
          <a:p>
            <a:pPr eaLnBrk="1" hangingPunct="1">
              <a:defRPr/>
            </a:pPr>
            <a:endParaRPr lang="en-US" sz="1600" i="1" dirty="0" smtClean="0">
              <a:latin typeface="Calibri"/>
              <a:cs typeface="Calibri"/>
            </a:endParaRPr>
          </a:p>
          <a:p>
            <a:pPr eaLnBrk="1" hangingPunct="1">
              <a:defRPr/>
            </a:pPr>
            <a:r>
              <a:rPr lang="en-US" sz="1600" i="1" dirty="0" smtClean="0">
                <a:latin typeface="Calibri"/>
                <a:cs typeface="Calibri"/>
              </a:rPr>
              <a:t>He </a:t>
            </a:r>
            <a:r>
              <a:rPr lang="en-US" sz="1600" i="1" dirty="0">
                <a:latin typeface="Calibri"/>
                <a:cs typeface="Calibri"/>
              </a:rPr>
              <a:t>should, because then whatever he eats, other people beside him, I don't think they'll want to sit next to him. And whenever he talks, the other people will faint. Maybe not faint, but </a:t>
            </a:r>
            <a:r>
              <a:rPr lang="en-US" sz="1600" i="1" dirty="0" smtClean="0">
                <a:latin typeface="Calibri"/>
                <a:cs typeface="Calibri"/>
              </a:rPr>
              <a:t>like…</a:t>
            </a:r>
          </a:p>
          <a:p>
            <a:pPr eaLnBrk="1" hangingPunct="1">
              <a:defRPr/>
            </a:pPr>
            <a:r>
              <a:rPr lang="en-US" sz="1600" dirty="0" smtClean="0">
                <a:latin typeface="Calibri"/>
                <a:cs typeface="Calibri"/>
              </a:rPr>
              <a:t>[And </a:t>
            </a:r>
            <a:r>
              <a:rPr lang="en-US" sz="1600" dirty="0">
                <a:latin typeface="Calibri"/>
                <a:cs typeface="Calibri"/>
              </a:rPr>
              <a:t>can you explain how he has to clean his teeth</a:t>
            </a:r>
            <a:r>
              <a:rPr lang="en-US" sz="1600" dirty="0" smtClean="0">
                <a:latin typeface="Calibri"/>
                <a:cs typeface="Calibri"/>
              </a:rPr>
              <a:t>?]</a:t>
            </a:r>
            <a:r>
              <a:rPr lang="en-US" sz="1600" dirty="0">
                <a:latin typeface="Calibri"/>
                <a:cs typeface="Calibri"/>
              </a:rPr>
              <a:t/>
            </a:r>
            <a:br>
              <a:rPr lang="en-US" sz="1600" dirty="0">
                <a:latin typeface="Calibri"/>
                <a:cs typeface="Calibri"/>
              </a:rPr>
            </a:br>
            <a:r>
              <a:rPr lang="en-US" sz="1600" i="1" dirty="0">
                <a:latin typeface="Calibri"/>
                <a:cs typeface="Calibri"/>
              </a:rPr>
              <a:t>With a toothbrush and clean his teeth. </a:t>
            </a:r>
            <a:br>
              <a:rPr lang="en-US" sz="1600" i="1" dirty="0">
                <a:latin typeface="Calibri"/>
                <a:cs typeface="Calibri"/>
              </a:rPr>
            </a:br>
            <a:r>
              <a:rPr lang="en-US" sz="1600" dirty="0" smtClean="0">
                <a:latin typeface="Calibri"/>
                <a:cs typeface="Calibri"/>
              </a:rPr>
              <a:t>[Anything </a:t>
            </a:r>
            <a:r>
              <a:rPr lang="en-US" sz="1600" dirty="0">
                <a:latin typeface="Calibri"/>
                <a:cs typeface="Calibri"/>
              </a:rPr>
              <a:t>else</a:t>
            </a:r>
            <a:r>
              <a:rPr lang="en-US" sz="1600" dirty="0" smtClean="0">
                <a:latin typeface="Calibri"/>
                <a:cs typeface="Calibri"/>
              </a:rPr>
              <a:t>?]</a:t>
            </a:r>
          </a:p>
          <a:p>
            <a:pPr eaLnBrk="1" hangingPunct="1">
              <a:defRPr/>
            </a:pPr>
            <a:r>
              <a:rPr lang="en-US" sz="1600" i="1" dirty="0" smtClean="0">
                <a:latin typeface="Calibri"/>
                <a:cs typeface="Calibri"/>
              </a:rPr>
              <a:t>No</a:t>
            </a:r>
            <a:r>
              <a:rPr lang="en-US" sz="1600" i="1" dirty="0">
                <a:latin typeface="Calibri"/>
                <a:cs typeface="Calibri"/>
              </a:rPr>
              <a:t>.</a:t>
            </a:r>
            <a:r>
              <a:rPr lang="en-US" sz="1600" i="1" dirty="0" smtClean="0">
                <a:latin typeface="Calibri"/>
                <a:cs typeface="Calibri"/>
              </a:rPr>
              <a:t> </a:t>
            </a:r>
          </a:p>
          <a:p>
            <a:pPr eaLnBrk="1" hangingPunct="1">
              <a:defRPr/>
            </a:pPr>
            <a:endParaRPr lang="en-US" sz="1600" i="1" dirty="0" smtClean="0">
              <a:latin typeface="Calibri"/>
              <a:cs typeface="Calibri"/>
            </a:endParaRPr>
          </a:p>
          <a:p>
            <a:pPr eaLnBrk="1" hangingPunct="1">
              <a:buFont typeface="Arial"/>
              <a:buChar char="•"/>
              <a:defRPr/>
            </a:pPr>
            <a:r>
              <a:rPr lang="en-US" sz="1600" dirty="0" smtClean="0">
                <a:latin typeface="Calibri"/>
                <a:cs typeface="Calibri"/>
              </a:rPr>
              <a:t>  Lacking in expected steps and detail</a:t>
            </a:r>
          </a:p>
          <a:p>
            <a:pPr eaLnBrk="1" hangingPunct="1">
              <a:buFont typeface="Arial"/>
              <a:buChar char="•"/>
              <a:defRPr/>
            </a:pPr>
            <a:r>
              <a:rPr lang="en-US" sz="1600" dirty="0" smtClean="0">
                <a:latin typeface="Calibri"/>
                <a:cs typeface="Calibri"/>
              </a:rPr>
              <a:t>  Does not exhibit complete mental schema </a:t>
            </a: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294602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92250" y="1134838"/>
            <a:ext cx="5564615" cy="3581947"/>
          </a:xfrm>
          <a:prstGeom prst="wedgeRoundRectCallout">
            <a:avLst>
              <a:gd name="adj1" fmla="val -27968"/>
              <a:gd name="adj2" fmla="val 684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Stamina (</a:t>
            </a:r>
            <a:r>
              <a:rPr lang="en-US" altLang="en-US" sz="2000" u="sng" dirty="0">
                <a:solidFill>
                  <a:prstClr val="black"/>
                </a:solidFill>
                <a:latin typeface="Calibri"/>
              </a:rPr>
              <a:t>EL)</a:t>
            </a:r>
            <a:r>
              <a:rPr lang="en-US" altLang="en-US" sz="2000" dirty="0" smtClean="0">
                <a:solidFill>
                  <a:prstClr val="black"/>
                </a:solidFill>
                <a:latin typeface="Calibri"/>
              </a:rPr>
              <a:t>:</a:t>
            </a:r>
          </a:p>
          <a:p>
            <a:pPr eaLnBrk="1" hangingPunct="1">
              <a:defRPr/>
            </a:pPr>
            <a:endParaRPr lang="en-US" altLang="en-US" sz="1800" i="1" dirty="0">
              <a:solidFill>
                <a:prstClr val="black"/>
              </a:solidFill>
              <a:latin typeface="+mn-lt"/>
            </a:endParaRPr>
          </a:p>
          <a:p>
            <a:r>
              <a:rPr lang="en-US" sz="1800" i="1" dirty="0">
                <a:latin typeface="+mn-lt"/>
              </a:rPr>
              <a:t>Because it's important if it stays yellow and it could be very germy. And some students or kids will tease you that it's nasty. That you need to clean your teeth because it's important. </a:t>
            </a:r>
          </a:p>
          <a:p>
            <a:r>
              <a:rPr lang="en-US" sz="1800" dirty="0" smtClean="0">
                <a:latin typeface="+mn-lt"/>
              </a:rPr>
              <a:t>[And </a:t>
            </a:r>
            <a:r>
              <a:rPr lang="en-US" sz="1800" dirty="0">
                <a:latin typeface="+mn-lt"/>
              </a:rPr>
              <a:t>can you tell her how to do </a:t>
            </a:r>
            <a:r>
              <a:rPr lang="en-US" sz="1800" dirty="0" smtClean="0">
                <a:latin typeface="+mn-lt"/>
              </a:rPr>
              <a:t>it, because </a:t>
            </a:r>
            <a:r>
              <a:rPr lang="en-US" sz="1800" dirty="0">
                <a:latin typeface="+mn-lt"/>
              </a:rPr>
              <a:t>she doesn't know </a:t>
            </a:r>
            <a:r>
              <a:rPr lang="en-US" sz="1800" dirty="0" smtClean="0">
                <a:latin typeface="+mn-lt"/>
              </a:rPr>
              <a:t>how?]</a:t>
            </a:r>
            <a:r>
              <a:rPr lang="en-US" sz="1800" dirty="0">
                <a:latin typeface="+mn-lt"/>
              </a:rPr>
              <a:t> </a:t>
            </a:r>
          </a:p>
          <a:p>
            <a:r>
              <a:rPr lang="en-US" sz="1800" i="1" dirty="0" smtClean="0">
                <a:latin typeface="+mn-lt"/>
              </a:rPr>
              <a:t>Get </a:t>
            </a:r>
            <a:r>
              <a:rPr lang="en-US" sz="1800" i="1" dirty="0">
                <a:latin typeface="+mn-lt"/>
              </a:rPr>
              <a:t>a paste and a toothbrush. And that's all.</a:t>
            </a:r>
          </a:p>
          <a:p>
            <a:pPr eaLnBrk="1" hangingPunct="1">
              <a:defRPr/>
            </a:pPr>
            <a:endParaRPr lang="en-US" altLang="en-US" sz="1800" dirty="0" smtClean="0">
              <a:latin typeface="+mn-lt"/>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altLang="en-US" sz="1800" dirty="0" smtClean="0">
                <a:solidFill>
                  <a:prstClr val="black"/>
                </a:solidFill>
                <a:latin typeface="Calibri"/>
                <a:cs typeface="Calibri"/>
              </a:rPr>
              <a:t>Lacking detail</a:t>
            </a:r>
            <a:endParaRPr lang="en-US" altLang="en-US" sz="1800" dirty="0" smtClean="0">
              <a:solidFill>
                <a:prstClr val="black"/>
              </a:solidFill>
              <a:latin typeface="Calibri"/>
              <a:cs typeface="Calibri"/>
            </a:endParaRPr>
          </a:p>
        </p:txBody>
      </p:sp>
      <p:sp>
        <p:nvSpPr>
          <p:cNvPr id="10" name="Rounded Rectangular Callout 9"/>
          <p:cNvSpPr>
            <a:spLocks noChangeArrowheads="1"/>
          </p:cNvSpPr>
          <p:nvPr/>
        </p:nvSpPr>
        <p:spPr bwMode="auto">
          <a:xfrm>
            <a:off x="2892251" y="1134838"/>
            <a:ext cx="5564614" cy="3581947"/>
          </a:xfrm>
          <a:prstGeom prst="wedgeRoundRectCallout">
            <a:avLst>
              <a:gd name="adj1" fmla="val -27116"/>
              <a:gd name="adj2" fmla="val 68469"/>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Stamina (EO/P)</a:t>
            </a:r>
            <a:r>
              <a:rPr lang="en-US" altLang="en-US" sz="2000" dirty="0" smtClean="0">
                <a:solidFill>
                  <a:prstClr val="black"/>
                </a:solidFill>
                <a:latin typeface="Calibri" pitchFamily="34" charset="0"/>
              </a:rPr>
              <a:t>:</a:t>
            </a:r>
          </a:p>
          <a:p>
            <a:pPr eaLnBrk="1" hangingPunct="1">
              <a:defRPr/>
            </a:pPr>
            <a:endParaRPr lang="en-US" altLang="en-US" sz="2200" dirty="0" smtClean="0">
              <a:solidFill>
                <a:prstClr val="black"/>
              </a:solidFill>
              <a:latin typeface="Calibri" pitchFamily="34" charset="0"/>
            </a:endParaRPr>
          </a:p>
          <a:p>
            <a:pPr eaLnBrk="1" hangingPunct="1">
              <a:defRPr/>
            </a:pPr>
            <a:r>
              <a:rPr lang="en-US" sz="1900" i="1" dirty="0">
                <a:latin typeface="+mn-lt"/>
              </a:rPr>
              <a:t>I'd tell her she should do it so she doesn't get cavities or silver teeth. And how you do it is just buy a toothbrush, and put toothpaste on it. And scrub your teeth. </a:t>
            </a:r>
            <a:endParaRPr lang="en-US" sz="1900" i="1" dirty="0" smtClean="0">
              <a:latin typeface="+mn-lt"/>
            </a:endParaRPr>
          </a:p>
          <a:p>
            <a:pPr eaLnBrk="1" hangingPunct="1">
              <a:defRPr/>
            </a:pPr>
            <a:endParaRPr lang="en-US" altLang="en-US" sz="1900" i="1" dirty="0" smtClean="0">
              <a:solidFill>
                <a:prstClr val="black"/>
              </a:solidFill>
              <a:latin typeface="+mn-lt"/>
            </a:endParaRPr>
          </a:p>
          <a:p>
            <a:pPr marL="285750" indent="-285750" eaLnBrk="1" hangingPunct="1">
              <a:buFont typeface="Arial"/>
              <a:buChar char="•"/>
              <a:defRPr/>
            </a:pPr>
            <a:r>
              <a:rPr lang="en-US" sz="1900" dirty="0" smtClean="0">
                <a:latin typeface="Calibri"/>
                <a:cs typeface="Calibri"/>
              </a:rPr>
              <a:t>Includes some basic aspects of expected content</a:t>
            </a:r>
          </a:p>
          <a:p>
            <a:pPr marL="285750" indent="-285750" eaLnBrk="1" hangingPunct="1">
              <a:buFont typeface="Arial"/>
              <a:buChar char="•"/>
              <a:defRPr/>
            </a:pPr>
            <a:r>
              <a:rPr lang="en-US" altLang="en-US" sz="1900" dirty="0" smtClean="0">
                <a:solidFill>
                  <a:prstClr val="black"/>
                </a:solidFill>
                <a:latin typeface="Calibri"/>
                <a:cs typeface="Calibri"/>
              </a:rPr>
              <a:t>Lacking detail</a:t>
            </a:r>
          </a:p>
        </p:txBody>
      </p:sp>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461916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(yet) evident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16979" y="1120139"/>
            <a:ext cx="5950795" cy="3973121"/>
          </a:xfrm>
          <a:prstGeom prst="wedgeRoundRectCallout">
            <a:avLst>
              <a:gd name="adj1" fmla="val -6032"/>
              <a:gd name="adj2" fmla="val 57659"/>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Controlled Stamina (</a:t>
            </a:r>
            <a:r>
              <a:rPr lang="en-US" altLang="en-US" sz="1600" u="sng" dirty="0">
                <a:solidFill>
                  <a:prstClr val="black"/>
                </a:solidFill>
                <a:latin typeface="Calibri" pitchFamily="34" charset="0"/>
              </a:rPr>
              <a:t>EL)</a:t>
            </a:r>
            <a:r>
              <a:rPr lang="en-US" altLang="en-US" sz="1600" dirty="0" smtClean="0">
                <a:solidFill>
                  <a:prstClr val="black"/>
                </a:solidFill>
                <a:latin typeface="Calibri" pitchFamily="34" charset="0"/>
              </a:rPr>
              <a:t>:</a:t>
            </a:r>
          </a:p>
          <a:p>
            <a:pPr eaLnBrk="1" hangingPunct="1">
              <a:defRPr/>
            </a:pPr>
            <a:endParaRPr lang="en-US" altLang="en-US" sz="1600" dirty="0" smtClean="0">
              <a:solidFill>
                <a:prstClr val="black"/>
              </a:solidFill>
              <a:latin typeface="Calibri" pitchFamily="34" charset="0"/>
            </a:endParaRPr>
          </a:p>
          <a:p>
            <a:pPr eaLnBrk="1" hangingPunct="1">
              <a:defRPr/>
            </a:pPr>
            <a:r>
              <a:rPr lang="en-US" sz="1600" i="1" dirty="0">
                <a:latin typeface="+mn-lt"/>
              </a:rPr>
              <a:t>Um she should do it like um she when she um when she wakes up and or she goes to bed, she has to clean her teeth. First putting the toothpaste on the toothbrush. Then brushing it sideways um circles and top and front and back. And then put a water and spit the um the toothpaste. Um um just spit it.                                </a:t>
            </a:r>
            <a:endParaRPr lang="en-US" sz="1600" i="1" dirty="0" smtClean="0">
              <a:latin typeface="+mn-lt"/>
            </a:endParaRPr>
          </a:p>
          <a:p>
            <a:pPr eaLnBrk="1" hangingPunct="1">
              <a:defRPr/>
            </a:pPr>
            <a:r>
              <a:rPr lang="en-US" sz="1600" dirty="0" smtClean="0">
                <a:latin typeface="+mn-lt"/>
              </a:rPr>
              <a:t>[Anything </a:t>
            </a:r>
            <a:r>
              <a:rPr lang="en-US" sz="1600" dirty="0">
                <a:latin typeface="+mn-lt"/>
              </a:rPr>
              <a:t>else</a:t>
            </a:r>
            <a:r>
              <a:rPr lang="en-US" sz="1600" dirty="0" smtClean="0">
                <a:latin typeface="+mn-lt"/>
              </a:rPr>
              <a:t>?]                                                                                                    </a:t>
            </a:r>
            <a:r>
              <a:rPr lang="en-US" sz="1600" i="1" dirty="0">
                <a:latin typeface="+mn-lt"/>
              </a:rPr>
              <a:t>That's all.                                                                                                                                 </a:t>
            </a:r>
            <a:r>
              <a:rPr lang="en-US" sz="1600" dirty="0" smtClean="0">
                <a:latin typeface="+mn-lt"/>
              </a:rPr>
              <a:t>[Okay</a:t>
            </a:r>
            <a:r>
              <a:rPr lang="en-US" sz="1600" dirty="0">
                <a:latin typeface="+mn-lt"/>
              </a:rPr>
              <a:t>.</a:t>
            </a:r>
            <a:r>
              <a:rPr lang="en-US" sz="1600" dirty="0" smtClean="0">
                <a:latin typeface="+mn-lt"/>
              </a:rPr>
              <a:t> Did </a:t>
            </a:r>
            <a:r>
              <a:rPr lang="en-US" sz="1600" dirty="0">
                <a:latin typeface="+mn-lt"/>
              </a:rPr>
              <a:t>you tell her why she should do it</a:t>
            </a:r>
            <a:r>
              <a:rPr lang="en-US" sz="1600" dirty="0" smtClean="0">
                <a:latin typeface="+mn-lt"/>
              </a:rPr>
              <a:t>?] </a:t>
            </a:r>
          </a:p>
          <a:p>
            <a:pPr eaLnBrk="1" hangingPunct="1">
              <a:defRPr/>
            </a:pPr>
            <a:r>
              <a:rPr lang="en-US" sz="1600" i="1" dirty="0" smtClean="0">
                <a:latin typeface="+mn-lt"/>
              </a:rPr>
              <a:t>Oh</a:t>
            </a:r>
            <a:r>
              <a:rPr lang="en-US" sz="1600" i="1" dirty="0">
                <a:latin typeface="+mn-lt"/>
              </a:rPr>
              <a:t>. She she should do it because um </a:t>
            </a:r>
            <a:r>
              <a:rPr lang="en-US" sz="1600" i="1" dirty="0" err="1">
                <a:latin typeface="+mn-lt"/>
              </a:rPr>
              <a:t>sh</a:t>
            </a:r>
            <a:r>
              <a:rPr lang="en-US" sz="1600" i="1" dirty="0">
                <a:latin typeface="+mn-lt"/>
              </a:rPr>
              <a:t>-when it's picture day, she she'll have a nice um smile</a:t>
            </a:r>
            <a:r>
              <a:rPr lang="en-US" sz="1600" i="1" dirty="0" smtClean="0">
                <a:latin typeface="+mn-lt"/>
              </a:rPr>
              <a:t>.</a:t>
            </a:r>
          </a:p>
          <a:p>
            <a:pPr eaLnBrk="1" hangingPunct="1">
              <a:defRPr/>
            </a:pPr>
            <a:r>
              <a:rPr lang="en-US" sz="1600" i="1" dirty="0" smtClean="0">
                <a:latin typeface="Calibri"/>
                <a:cs typeface="Calibri"/>
              </a:rPr>
              <a:t> </a:t>
            </a:r>
            <a:endParaRPr lang="en-US" sz="1600" dirty="0" smtClean="0">
              <a:latin typeface="Calibri"/>
              <a:cs typeface="Calibri"/>
            </a:endParaRPr>
          </a:p>
          <a:p>
            <a:pPr marL="285750" indent="-285750" eaLnBrk="1" hangingPunct="1">
              <a:buFont typeface="Arial"/>
              <a:buChar char="•"/>
              <a:defRPr/>
            </a:pPr>
            <a:r>
              <a:rPr lang="en-US" sz="1600" dirty="0" smtClean="0">
                <a:latin typeface="Calibri"/>
                <a:cs typeface="Calibri"/>
              </a:rPr>
              <a:t>Lacking some detail</a:t>
            </a:r>
          </a:p>
          <a:p>
            <a:pPr marL="285750" indent="-285750" eaLnBrk="1" hangingPunct="1">
              <a:buFont typeface="Arial"/>
              <a:buChar char="•"/>
              <a:defRPr/>
            </a:pPr>
            <a:r>
              <a:rPr lang="en-US" sz="1600" dirty="0" smtClean="0">
                <a:latin typeface="Calibri"/>
                <a:cs typeface="Calibri"/>
              </a:rPr>
              <a:t>Mental schema is more evident but not completely clear   </a:t>
            </a:r>
            <a:endParaRPr lang="en-US" altLang="en-US" sz="1600" dirty="0" smtClean="0">
              <a:solidFill>
                <a:prstClr val="black"/>
              </a:solidFill>
              <a:latin typeface="Calibri"/>
              <a:cs typeface="Calibri"/>
            </a:endParaRPr>
          </a:p>
          <a:p>
            <a:pPr marL="285750" indent="-285750" eaLnBrk="1" hangingPunct="1">
              <a:buFont typeface="Arial"/>
              <a:buChar char="•"/>
              <a:defRPr/>
            </a:pPr>
            <a:endParaRPr lang="en-US" altLang="en-US" sz="1600" dirty="0">
              <a:solidFill>
                <a:prstClr val="black"/>
              </a:solidFill>
              <a:latin typeface="+mn-lt"/>
            </a:endParaRPr>
          </a:p>
        </p:txBody>
      </p:sp>
      <p:sp>
        <p:nvSpPr>
          <p:cNvPr id="16" name="Rounded Rectangular Callout 15"/>
          <p:cNvSpPr>
            <a:spLocks noChangeArrowheads="1"/>
          </p:cNvSpPr>
          <p:nvPr/>
        </p:nvSpPr>
        <p:spPr bwMode="auto">
          <a:xfrm>
            <a:off x="2916980" y="1120140"/>
            <a:ext cx="5950795" cy="3973120"/>
          </a:xfrm>
          <a:prstGeom prst="wedgeRoundRectCallout">
            <a:avLst>
              <a:gd name="adj1" fmla="val -6294"/>
              <a:gd name="adj2" fmla="val 57296"/>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Controlled Stamina (</a:t>
            </a:r>
            <a:r>
              <a:rPr lang="en-US" altLang="en-US" sz="1800" u="sng" dirty="0">
                <a:solidFill>
                  <a:prstClr val="black"/>
                </a:solidFill>
                <a:latin typeface="Calibri" pitchFamily="34" charset="0"/>
              </a:rPr>
              <a:t>EO/P)</a:t>
            </a:r>
            <a:r>
              <a:rPr lang="en-US" altLang="en-US" sz="1800" u="sng" dirty="0" smtClean="0">
                <a:solidFill>
                  <a:prstClr val="black"/>
                </a:solidFill>
                <a:latin typeface="Calibri" pitchFamily="34" charset="0"/>
              </a:rPr>
              <a:t>:</a:t>
            </a:r>
          </a:p>
          <a:p>
            <a:pPr eaLnBrk="1" hangingPunct="1">
              <a:defRPr/>
            </a:pPr>
            <a:endParaRPr lang="en-US" altLang="en-US" sz="1800" dirty="0">
              <a:solidFill>
                <a:prstClr val="black"/>
              </a:solidFill>
              <a:latin typeface="Calibri" pitchFamily="34" charset="0"/>
            </a:endParaRPr>
          </a:p>
          <a:p>
            <a:pPr eaLnBrk="1" hangingPunct="1">
              <a:defRPr/>
            </a:pPr>
            <a:r>
              <a:rPr lang="en-US" sz="1800" i="1" dirty="0">
                <a:latin typeface="+mn-lt"/>
              </a:rPr>
              <a:t>So first I should tell, </a:t>
            </a:r>
            <a:r>
              <a:rPr lang="en-US" sz="1800" i="1" dirty="0" smtClean="0">
                <a:latin typeface="+mn-lt"/>
              </a:rPr>
              <a:t>we </a:t>
            </a:r>
            <a:r>
              <a:rPr lang="en-US" sz="1800" i="1" dirty="0">
                <a:latin typeface="+mn-lt"/>
              </a:rPr>
              <a:t>should get a toothbrush and we should get toothpaste and spread it on the brush. And then you scrub it back and forth in your molars and your front teeth. Yeah, that's </a:t>
            </a:r>
            <a:r>
              <a:rPr lang="en-US" sz="1800" i="1" dirty="0" smtClean="0">
                <a:latin typeface="+mn-lt"/>
              </a:rPr>
              <a:t>how.</a:t>
            </a:r>
          </a:p>
          <a:p>
            <a:pPr eaLnBrk="1" hangingPunct="1">
              <a:defRPr/>
            </a:pPr>
            <a:r>
              <a:rPr lang="en-US" sz="1800" dirty="0" smtClean="0">
                <a:latin typeface="+mn-lt"/>
              </a:rPr>
              <a:t>[And can you tell her why she should do it?]</a:t>
            </a:r>
            <a:r>
              <a:rPr lang="en-US" sz="1800" i="1" dirty="0" smtClean="0">
                <a:latin typeface="+mn-lt"/>
              </a:rPr>
              <a:t/>
            </a:r>
            <a:br>
              <a:rPr lang="en-US" sz="1800" i="1" dirty="0" smtClean="0">
                <a:latin typeface="+mn-lt"/>
              </a:rPr>
            </a:br>
            <a:r>
              <a:rPr lang="en-US" sz="1800" i="1" dirty="0">
                <a:latin typeface="+mn-lt"/>
              </a:rPr>
              <a:t>Oh, she should do it because she so she won't have to go to the dentist and get cavities if her teeth turn yellow and get all dirty. </a:t>
            </a:r>
            <a:r>
              <a:rPr lang="en-US" sz="1800" i="1" dirty="0" smtClean="0">
                <a:latin typeface="+mn-lt"/>
              </a:rPr>
              <a:t/>
            </a:r>
            <a:br>
              <a:rPr lang="en-US" sz="1800" i="1" dirty="0" smtClean="0">
                <a:latin typeface="+mn-lt"/>
              </a:rPr>
            </a:br>
            <a:r>
              <a:rPr lang="en-US" sz="1800" dirty="0" smtClean="0">
                <a:latin typeface="+mn-lt"/>
              </a:rPr>
              <a:t>[Anything </a:t>
            </a:r>
            <a:r>
              <a:rPr lang="en-US" sz="1800" dirty="0">
                <a:latin typeface="+mn-lt"/>
              </a:rPr>
              <a:t>else</a:t>
            </a:r>
            <a:r>
              <a:rPr lang="en-US" sz="1800" dirty="0" smtClean="0">
                <a:latin typeface="+mn-lt"/>
              </a:rPr>
              <a:t>?]</a:t>
            </a:r>
            <a:br>
              <a:rPr lang="en-US" sz="1800" dirty="0" smtClean="0">
                <a:latin typeface="+mn-lt"/>
              </a:rPr>
            </a:br>
            <a:r>
              <a:rPr lang="en-US" sz="1800" i="1" dirty="0">
                <a:latin typeface="+mn-lt"/>
              </a:rPr>
              <a:t>No</a:t>
            </a:r>
            <a:r>
              <a:rPr lang="en-US" sz="1800" i="1" dirty="0" smtClean="0">
                <a:latin typeface="+mn-lt"/>
              </a:rPr>
              <a:t>.</a:t>
            </a:r>
          </a:p>
          <a:p>
            <a:pPr eaLnBrk="1" hangingPunct="1">
              <a:defRPr/>
            </a:pPr>
            <a:endParaRPr lang="en-US" sz="1600" i="1" dirty="0" smtClean="0">
              <a:latin typeface="Calibri"/>
              <a:cs typeface="Calibri"/>
            </a:endParaRPr>
          </a:p>
          <a:p>
            <a:pPr marL="285750" indent="-285750" eaLnBrk="1" hangingPunct="1">
              <a:buFont typeface="Arial"/>
              <a:buChar char="•"/>
              <a:defRPr/>
            </a:pPr>
            <a:r>
              <a:rPr lang="en-US" sz="1800" dirty="0" smtClean="0">
                <a:latin typeface="Calibri"/>
                <a:cs typeface="Calibri"/>
              </a:rPr>
              <a:t>Lacking some detail</a:t>
            </a: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604730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50954" y="1023322"/>
            <a:ext cx="6016821" cy="4110467"/>
          </a:xfrm>
          <a:prstGeom prst="wedgeRoundRectCallout">
            <a:avLst>
              <a:gd name="adj1" fmla="val 19861"/>
              <a:gd name="adj2" fmla="val 5653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smtClean="0">
                <a:solidFill>
                  <a:prstClr val="black"/>
                </a:solidFill>
                <a:latin typeface="Calibri" pitchFamily="34" charset="0"/>
              </a:rPr>
              <a:t>Controlled Stamina (</a:t>
            </a:r>
            <a:r>
              <a:rPr lang="en-US" altLang="en-US" sz="1500" u="sng" dirty="0">
                <a:solidFill>
                  <a:prstClr val="black"/>
                </a:solidFill>
                <a:latin typeface="Calibri" pitchFamily="34" charset="0"/>
              </a:rPr>
              <a:t>EL)</a:t>
            </a:r>
            <a:r>
              <a:rPr lang="en-US" altLang="en-US" sz="1500" dirty="0" smtClean="0">
                <a:solidFill>
                  <a:prstClr val="black"/>
                </a:solidFill>
                <a:latin typeface="Calibri" pitchFamily="34" charset="0"/>
              </a:rPr>
              <a:t>:</a:t>
            </a:r>
          </a:p>
          <a:p>
            <a:pPr eaLnBrk="1" hangingPunct="1">
              <a:defRPr/>
            </a:pPr>
            <a:endParaRPr lang="en-US" altLang="en-US" sz="1500" dirty="0" smtClean="0">
              <a:solidFill>
                <a:prstClr val="black"/>
              </a:solidFill>
              <a:latin typeface="Calibri" pitchFamily="34" charset="0"/>
            </a:endParaRPr>
          </a:p>
          <a:p>
            <a:pPr eaLnBrk="1" hangingPunct="1">
              <a:defRPr/>
            </a:pPr>
            <a:r>
              <a:rPr lang="en-US" sz="1500" i="1" dirty="0">
                <a:latin typeface="+mn-lt"/>
              </a:rPr>
              <a:t>Well you need to get your toothbrush, put some paste and put a little bit of water. And you go up and down with your toothbrush in the teeth. Then right to left. And then you clean your toothbrush and put it um oh you take your tongue out and brush your tongue. Then you put you clean your toothbrush and put it where you put it. Then then you wash your mouth three times and that's how you clean it. Then you you need to clean it because there's some germs after you eat. And those germs um make your teeth ugly and and when you talk to someone, you smell bad. Then you need you need to brush your teeth three times a day: in the morning, and after you eat, and at night. Um that's how how why you need to brush your teeth</a:t>
            </a:r>
            <a:r>
              <a:rPr lang="en-US" sz="1500" i="1" dirty="0" smtClean="0">
                <a:latin typeface="+mn-lt"/>
              </a:rPr>
              <a:t>.</a:t>
            </a:r>
          </a:p>
          <a:p>
            <a:pPr eaLnBrk="1" hangingPunct="1">
              <a:defRPr/>
            </a:pPr>
            <a:endParaRPr lang="en-US" sz="1500" i="1" dirty="0" smtClean="0">
              <a:latin typeface="+mn-lt"/>
            </a:endParaRPr>
          </a:p>
          <a:p>
            <a:pPr lvl="0">
              <a:buFont typeface="Arial"/>
              <a:buChar char="•"/>
            </a:pPr>
            <a:r>
              <a:rPr lang="en-US" sz="1500" dirty="0" smtClean="0">
                <a:latin typeface="Calibri"/>
                <a:cs typeface="Calibri"/>
              </a:rPr>
              <a:t> Elaboration of expected content and details</a:t>
            </a:r>
          </a:p>
          <a:p>
            <a:pPr lvl="0">
              <a:buFont typeface="Arial"/>
              <a:buChar char="•"/>
            </a:pPr>
            <a:r>
              <a:rPr lang="en-US" sz="1500" dirty="0" smtClean="0">
                <a:latin typeface="Calibri"/>
                <a:cs typeface="Calibri"/>
              </a:rPr>
              <a:t> Clear mental schema</a:t>
            </a: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850954" y="1023322"/>
            <a:ext cx="6016821" cy="4110467"/>
          </a:xfrm>
          <a:prstGeom prst="wedgeRoundRectCallout">
            <a:avLst>
              <a:gd name="adj1" fmla="val 20346"/>
              <a:gd name="adj2" fmla="val 5642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Controlled Stamina (</a:t>
            </a:r>
            <a:r>
              <a:rPr lang="en-US" altLang="en-US" sz="1600" u="sng" dirty="0">
                <a:solidFill>
                  <a:prstClr val="black"/>
                </a:solidFill>
                <a:latin typeface="Calibri" pitchFamily="34" charset="0"/>
              </a:rPr>
              <a:t>EO/P)</a:t>
            </a:r>
            <a:r>
              <a:rPr lang="en-US" altLang="en-US" sz="1600" u="sng" dirty="0" smtClean="0">
                <a:solidFill>
                  <a:prstClr val="black"/>
                </a:solidFill>
                <a:latin typeface="Calibri" pitchFamily="34" charset="0"/>
              </a:rPr>
              <a:t>:</a:t>
            </a:r>
          </a:p>
          <a:p>
            <a:pPr eaLnBrk="1" hangingPunct="1">
              <a:defRPr/>
            </a:pPr>
            <a:endParaRPr lang="en-US" altLang="en-US" sz="1600" u="sng" dirty="0" smtClean="0">
              <a:solidFill>
                <a:prstClr val="black"/>
              </a:solidFill>
              <a:latin typeface="Calibri" pitchFamily="34" charset="0"/>
            </a:endParaRPr>
          </a:p>
          <a:p>
            <a:pPr eaLnBrk="1" hangingPunct="1">
              <a:defRPr/>
            </a:pPr>
            <a:r>
              <a:rPr lang="en-US" sz="1600" i="1" dirty="0">
                <a:latin typeface="+mn-lt"/>
              </a:rPr>
              <a:t>OK. So you should </a:t>
            </a:r>
            <a:r>
              <a:rPr lang="en-US" sz="1600" i="1" dirty="0" smtClean="0">
                <a:latin typeface="+mn-lt"/>
              </a:rPr>
              <a:t>put, you </a:t>
            </a:r>
            <a:r>
              <a:rPr lang="en-US" sz="1600" i="1" dirty="0">
                <a:latin typeface="+mn-lt"/>
              </a:rPr>
              <a:t>should get a toothbrush and get toothpaste. You take off the cap of the toothpaste and squeeze some toothpaste out of the tube onto your toothbrush. Then you turn on the sink and put a little bit of water on your toothbrush. And then you put the bristles in your mouth. And you move your hand back and forth so that you get the toothpaste all over your mouth. And then once you've done that for about two minutes, you spit the toothpaste out. And you get some water, rinse your mouth out and clean your toothbrush. And you should do that so that whenever you go to the dentist, you don't have cavities, and so that your teeth stay healthy. </a:t>
            </a:r>
            <a:endParaRPr lang="en-US" sz="1600" i="1" dirty="0" smtClean="0">
              <a:latin typeface="+mn-lt"/>
            </a:endParaRPr>
          </a:p>
          <a:p>
            <a:pPr eaLnBrk="1" hangingPunct="1">
              <a:defRPr/>
            </a:pPr>
            <a:endParaRPr lang="en-US" sz="1600" i="1" dirty="0" smtClean="0">
              <a:latin typeface="+mn-lt"/>
            </a:endParaRPr>
          </a:p>
          <a:p>
            <a:pPr lvl="0">
              <a:buFont typeface="Arial"/>
              <a:buChar char="•"/>
            </a:pPr>
            <a:r>
              <a:rPr lang="en-US" sz="1600" dirty="0" smtClean="0">
                <a:latin typeface="Calibri"/>
                <a:cs typeface="Calibri"/>
              </a:rPr>
              <a:t>  Elaboration of expected content and details</a:t>
            </a:r>
          </a:p>
          <a:p>
            <a:pPr lvl="0">
              <a:buFont typeface="Arial"/>
              <a:buChar char="•"/>
            </a:pPr>
            <a:r>
              <a:rPr lang="en-US" sz="1600" dirty="0" smtClean="0">
                <a:latin typeface="Calibri"/>
                <a:cs typeface="Calibri"/>
              </a:rPr>
              <a:t>  Clear mental schema</a:t>
            </a:r>
            <a:endParaRPr lang="en-US" sz="1600" dirty="0">
              <a:latin typeface="Calibri"/>
              <a:cs typeface="Calibri"/>
            </a:endParaRP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3" name="Stamina_3rd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90730" y="5888726"/>
            <a:ext cx="374904" cy="374904"/>
          </a:xfrm>
          <a:prstGeom prst="rect">
            <a:avLst/>
          </a:prstGeom>
        </p:spPr>
      </p:pic>
    </p:spTree>
    <p:extLst>
      <p:ext uri="{BB962C8B-B14F-4D97-AF65-F5344CB8AC3E}">
        <p14:creationId xmlns:p14="http://schemas.microsoft.com/office/powerpoint/2010/main" val="31873347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3" end="3"/>
                                            </p:txEl>
                                          </p:spTgt>
                                        </p:tgtEl>
                                        <p:attrNameLst>
                                          <p:attrName>style.visibility</p:attrName>
                                        </p:attrNameLst>
                                      </p:cBhvr>
                                      <p:to>
                                        <p:strVal val="visible"/>
                                      </p:to>
                                    </p:set>
                                    <p:animEffect transition="in" filter="fade">
                                      <p:cBhvr>
                                        <p:cTn id="10" dur="500"/>
                                        <p:tgtEl>
                                          <p:spTgt spid="15">
                                            <p:txEl>
                                              <p:pRg st="3" end="3"/>
                                            </p:txEl>
                                          </p:spTgt>
                                        </p:tgtEl>
                                      </p:cBhvr>
                                    </p:animEffect>
                                  </p:childTnLst>
                                </p:cTn>
                              </p:par>
                              <p:par>
                                <p:cTn id="11" presetID="10" presetClass="exit" presetSubtype="0" fill="hold"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md type="call" cmd="stop">
                                      <p:cBhvr>
                                        <p:cTn id="14" dur="1">
                                          <p:stCondLst>
                                            <p:cond delay="499"/>
                                          </p:stCondLst>
                                        </p:cTn>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latin typeface="+mn-lt"/>
              <a:ea typeface="ＭＳ Ｐゴシック" charset="-128"/>
            </a:endParaRPr>
          </a:p>
          <a:p>
            <a:pPr eaLnBrk="1" hangingPunct="1">
              <a:defRPr/>
            </a:pPr>
            <a:r>
              <a:rPr lang="en-US" altLang="en-US" b="1" dirty="0" smtClean="0">
                <a:solidFill>
                  <a:prstClr val="black">
                    <a:lumMod val="65000"/>
                    <a:lumOff val="35000"/>
                  </a:prstClr>
                </a:solidFill>
                <a:latin typeface="+mn-lt"/>
                <a:ea typeface="ＭＳ Ｐゴシック" charset="-128"/>
              </a:rPr>
              <a:t>Academic task</a:t>
            </a:r>
          </a:p>
          <a:p>
            <a:pPr eaLnBrk="1" hangingPunct="1">
              <a:defRPr/>
            </a:pPr>
            <a:r>
              <a:rPr lang="en-US" altLang="en-US" b="1" dirty="0" smtClean="0">
                <a:solidFill>
                  <a:srgbClr val="FAC294"/>
                </a:solidFill>
                <a:latin typeface="+mn-lt"/>
                <a:ea typeface="ＭＳ Ｐゴシック" charset="-128"/>
              </a:rPr>
              <a:t>EL</a:t>
            </a:r>
          </a:p>
          <a:p>
            <a:pPr eaLnBrk="1" hangingPunct="1">
              <a:defRPr/>
            </a:pPr>
            <a:r>
              <a:rPr lang="en-US" altLang="en-US" b="1" dirty="0" smtClean="0">
                <a:solidFill>
                  <a:srgbClr val="C0504D">
                    <a:lumMod val="75000"/>
                  </a:srgbClr>
                </a:solidFill>
                <a:latin typeface="+mn-lt"/>
                <a:ea typeface="ＭＳ Ｐゴシック" charset="-128"/>
              </a:rPr>
              <a:t>EO/P</a:t>
            </a:r>
            <a:endParaRPr lang="en-US" altLang="en-US" b="1" dirty="0">
              <a:solidFill>
                <a:srgbClr val="C0504D">
                  <a:lumMod val="75000"/>
                </a:srgbClr>
              </a:solidFill>
              <a:latin typeface="+mn-lt"/>
              <a:ea typeface="ＭＳ Ｐゴシック" charset="-128"/>
            </a:endParaRPr>
          </a:p>
          <a:p>
            <a:pPr eaLnBrk="1" hangingPunct="1">
              <a:defRPr/>
            </a:pPr>
            <a:endParaRPr lang="en-US" altLang="en-US" b="1" dirty="0" smtClean="0">
              <a:solidFill>
                <a:prstClr val="black"/>
              </a:solidFill>
              <a:latin typeface="+mn-lt"/>
              <a:ea typeface="ＭＳ Ｐゴシック" charset="-128"/>
            </a:endParaRPr>
          </a:p>
          <a:p>
            <a:pPr eaLnBrk="1" hangingPunct="1">
              <a:defRPr/>
            </a:pPr>
            <a:endParaRPr lang="en-US" altLang="en-US" b="1" dirty="0">
              <a:solidFill>
                <a:prstClr val="black"/>
              </a:solidFill>
              <a:latin typeface="+mn-lt"/>
              <a:ea typeface="ＭＳ Ｐゴシック" charset="-128"/>
            </a:endParaRPr>
          </a:p>
          <a:p>
            <a:pPr eaLnBrk="1" hangingPunct="1">
              <a:defRPr/>
            </a:pPr>
            <a:endParaRPr lang="en-US" altLang="en-US" b="1" dirty="0" smtClean="0">
              <a:solidFill>
                <a:prstClr val="black"/>
              </a:solidFill>
              <a:latin typeface="+mn-lt"/>
              <a:ea typeface="ＭＳ Ｐゴシック" charset="-128"/>
            </a:endParaRPr>
          </a:p>
          <a:p>
            <a:pPr eaLnBrk="1" hangingPunct="1">
              <a:defRPr/>
            </a:pPr>
            <a:endParaRPr lang="en-US" altLang="en-US" b="1" dirty="0">
              <a:solidFill>
                <a:prstClr val="black"/>
              </a:solidFill>
              <a:latin typeface="+mn-lt"/>
              <a:ea typeface="ＭＳ Ｐゴシック" charset="-128"/>
            </a:endParaRPr>
          </a:p>
          <a:p>
            <a:pPr eaLnBrk="1" hangingPunct="1">
              <a:defRPr/>
            </a:pPr>
            <a:endParaRPr lang="en-US" altLang="en-US" b="1" dirty="0">
              <a:solidFill>
                <a:prstClr val="black"/>
              </a:solidFill>
              <a:latin typeface="+mn-lt"/>
              <a:ea typeface="ＭＳ Ｐゴシック" charset="-128"/>
            </a:endParaRPr>
          </a:p>
          <a:p>
            <a:pPr eaLnBrk="1" hangingPunct="1">
              <a:defRPr/>
            </a:pPr>
            <a:endParaRPr lang="en-US" altLang="en-US" b="1" dirty="0">
              <a:solidFill>
                <a:prstClr val="black"/>
              </a:solidFill>
              <a:latin typeface="+mn-lt"/>
              <a:ea typeface="ＭＳ Ｐゴシック" charset="-128"/>
            </a:endParaRPr>
          </a:p>
          <a:p>
            <a:pPr eaLnBrk="1" hangingPunct="1">
              <a:defRPr/>
            </a:pPr>
            <a:endParaRPr lang="en-US" altLang="en-US" b="1" dirty="0">
              <a:solidFill>
                <a:prstClr val="black"/>
              </a:solidFill>
              <a:latin typeface="+mn-lt"/>
              <a:ea typeface="ＭＳ Ｐゴシック" charset="-128"/>
            </a:endParaRPr>
          </a:p>
          <a:p>
            <a:pPr eaLnBrk="1" hangingPunct="1">
              <a:defRPr/>
            </a:pPr>
            <a:r>
              <a:rPr lang="en-US" altLang="en-US" dirty="0">
                <a:solidFill>
                  <a:prstClr val="black"/>
                </a:solidFill>
                <a:latin typeface="+mn-lt"/>
                <a:ea typeface="ＭＳ Ｐゴシック" charset="-128"/>
              </a:rPr>
              <a:t>    </a:t>
            </a:r>
            <a:r>
              <a:rPr lang="en-US" altLang="en-US" dirty="0" smtClean="0">
                <a:solidFill>
                  <a:prstClr val="black"/>
                </a:solidFill>
                <a:latin typeface="+mn-lt"/>
                <a:ea typeface="ＭＳ Ｐゴシック" charset="-128"/>
              </a:rPr>
              <a:t>	</a:t>
            </a:r>
            <a:r>
              <a:rPr lang="en-US" altLang="en-US" dirty="0" smtClean="0">
                <a:solidFill>
                  <a:srgbClr val="EEECE1">
                    <a:lumMod val="25000"/>
                  </a:srgbClr>
                </a:solidFill>
                <a:latin typeface="+mn-lt"/>
                <a:ea typeface="ＭＳ Ｐゴシック" charset="-128"/>
              </a:rPr>
              <a:t>Not </a:t>
            </a:r>
            <a:r>
              <a:rPr lang="en-US" altLang="en-US" dirty="0">
                <a:solidFill>
                  <a:srgbClr val="EEECE1">
                    <a:lumMod val="25000"/>
                  </a:srgbClr>
                </a:solidFill>
                <a:latin typeface="+mn-lt"/>
                <a:ea typeface="ＭＳ Ｐゴシック" charset="-128"/>
              </a:rPr>
              <a:t>(yet) </a:t>
            </a:r>
            <a:r>
              <a:rPr lang="en-US" altLang="en-US" dirty="0" smtClean="0">
                <a:solidFill>
                  <a:srgbClr val="EEECE1">
                    <a:lumMod val="25000"/>
                  </a:srgbClr>
                </a:solidFill>
                <a:latin typeface="+mn-lt"/>
                <a:ea typeface="ＭＳ Ｐゴシック" charset="-128"/>
              </a:rPr>
              <a:t>evident      Emerging        Developing       Controlled</a:t>
            </a:r>
            <a:endParaRPr lang="en-US" altLang="en-US" dirty="0">
              <a:solidFill>
                <a:srgbClr val="EEECE1">
                  <a:lumMod val="25000"/>
                </a:srgbClr>
              </a:solidFill>
              <a:latin typeface="+mn-lt"/>
              <a:ea typeface="ＭＳ Ｐゴシック" charset="-128"/>
            </a:endParaRPr>
          </a:p>
        </p:txBody>
      </p:sp>
      <p:sp>
        <p:nvSpPr>
          <p:cNvPr id="14" name="Rounded Rectangular Callout 13"/>
          <p:cNvSpPr>
            <a:spLocks noChangeArrowheads="1"/>
          </p:cNvSpPr>
          <p:nvPr/>
        </p:nvSpPr>
        <p:spPr bwMode="auto">
          <a:xfrm>
            <a:off x="1606508" y="4320311"/>
            <a:ext cx="1152144" cy="878499"/>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(EL):</a:t>
            </a:r>
          </a:p>
          <a:p>
            <a:pPr eaLnBrk="1" hangingPunct="1">
              <a:defRPr/>
            </a:pPr>
            <a:endParaRPr lang="en-US" altLang="en-US" sz="400" i="1" dirty="0">
              <a:solidFill>
                <a:prstClr val="black"/>
              </a:solidFill>
              <a:latin typeface="+mn-lt"/>
            </a:endParaRPr>
          </a:p>
          <a:p>
            <a:r>
              <a:rPr lang="en-US" sz="400" i="1" dirty="0">
                <a:solidFill>
                  <a:srgbClr val="000000"/>
                </a:solidFill>
                <a:latin typeface="+mn-lt"/>
                <a:ea typeface="Cambria"/>
                <a:cs typeface="Cambria"/>
              </a:rPr>
              <a:t>I could show her. </a:t>
            </a:r>
          </a:p>
          <a:p>
            <a:r>
              <a:rPr lang="en-US" sz="400" dirty="0">
                <a:solidFill>
                  <a:srgbClr val="000000"/>
                </a:solidFill>
                <a:latin typeface="+mn-lt"/>
                <a:ea typeface="Cambria"/>
                <a:cs typeface="Cambria"/>
              </a:rPr>
              <a:t> </a:t>
            </a:r>
            <a:r>
              <a:rPr lang="en-US" sz="400" dirty="0" smtClean="0">
                <a:solidFill>
                  <a:srgbClr val="000000"/>
                </a:solidFill>
                <a:latin typeface="+mn-lt"/>
                <a:ea typeface="Cambria"/>
                <a:cs typeface="Cambria"/>
              </a:rPr>
              <a:t>[What </a:t>
            </a:r>
            <a:r>
              <a:rPr lang="en-US" sz="400" dirty="0">
                <a:solidFill>
                  <a:srgbClr val="000000"/>
                </a:solidFill>
                <a:latin typeface="+mn-lt"/>
                <a:ea typeface="Cambria"/>
                <a:cs typeface="Cambria"/>
              </a:rPr>
              <a:t>would you tell her? Tell her how to do it? </a:t>
            </a:r>
            <a:r>
              <a:rPr lang="en-US" sz="400" dirty="0" smtClean="0">
                <a:solidFill>
                  <a:srgbClr val="000000"/>
                </a:solidFill>
                <a:latin typeface="+mn-lt"/>
                <a:ea typeface="Cambria"/>
                <a:cs typeface="Cambria"/>
              </a:rPr>
              <a:t>]</a:t>
            </a:r>
            <a:endParaRPr lang="en-US" sz="400" dirty="0">
              <a:solidFill>
                <a:srgbClr val="000000"/>
              </a:solidFill>
              <a:latin typeface="+mn-lt"/>
              <a:ea typeface="Cambria"/>
              <a:cs typeface="Cambria"/>
            </a:endParaRPr>
          </a:p>
          <a:p>
            <a:r>
              <a:rPr lang="en-US" sz="400" i="1" dirty="0" smtClean="0">
                <a:solidFill>
                  <a:srgbClr val="000000"/>
                </a:solidFill>
                <a:latin typeface="+mn-lt"/>
                <a:ea typeface="Cambria"/>
                <a:cs typeface="Cambria"/>
              </a:rPr>
              <a:t>Counting.</a:t>
            </a:r>
            <a:endParaRPr lang="en-US" sz="400" i="1" dirty="0">
              <a:solidFill>
                <a:srgbClr val="000000"/>
              </a:solidFill>
              <a:latin typeface="+mn-lt"/>
              <a:ea typeface="Cambria"/>
              <a:cs typeface="Cambria"/>
            </a:endParaRPr>
          </a:p>
          <a:p>
            <a:r>
              <a:rPr lang="en-US" sz="400" dirty="0" smtClean="0">
                <a:solidFill>
                  <a:srgbClr val="000000"/>
                </a:solidFill>
                <a:latin typeface="+mn-lt"/>
                <a:ea typeface="Cambria"/>
                <a:cs typeface="Cambria"/>
              </a:rPr>
              <a:t>[Why </a:t>
            </a:r>
            <a:r>
              <a:rPr lang="en-US" sz="400" dirty="0">
                <a:solidFill>
                  <a:srgbClr val="000000"/>
                </a:solidFill>
                <a:latin typeface="+mn-lt"/>
                <a:ea typeface="Cambria"/>
                <a:cs typeface="Cambria"/>
              </a:rPr>
              <a:t>does using the cubes this way g. </a:t>
            </a:r>
            <a:r>
              <a:rPr lang="en-US" sz="400" dirty="0" smtClean="0">
                <a:solidFill>
                  <a:srgbClr val="000000"/>
                </a:solidFill>
                <a:latin typeface="+mn-lt"/>
                <a:ea typeface="Cambria"/>
                <a:cs typeface="Cambria"/>
              </a:rPr>
              <a:t>help </a:t>
            </a:r>
            <a:r>
              <a:rPr lang="en-US" sz="400" dirty="0">
                <a:solidFill>
                  <a:srgbClr val="000000"/>
                </a:solidFill>
                <a:latin typeface="+mn-lt"/>
                <a:ea typeface="Cambria"/>
                <a:cs typeface="Cambria"/>
              </a:rPr>
              <a:t>her</a:t>
            </a:r>
            <a:r>
              <a:rPr lang="en-US" sz="400" dirty="0" smtClean="0">
                <a:solidFill>
                  <a:srgbClr val="000000"/>
                </a:solidFill>
                <a:latin typeface="+mn-lt"/>
                <a:ea typeface="Cambria"/>
                <a:cs typeface="Cambria"/>
              </a:rPr>
              <a:t>?]</a:t>
            </a:r>
            <a:endParaRPr lang="en-US" sz="400" dirty="0">
              <a:solidFill>
                <a:srgbClr val="000000"/>
              </a:solidFill>
              <a:latin typeface="+mn-lt"/>
              <a:ea typeface="Cambria"/>
              <a:cs typeface="Cambria"/>
            </a:endParaRPr>
          </a:p>
          <a:p>
            <a:r>
              <a:rPr lang="en-US" sz="400" i="1" dirty="0">
                <a:solidFill>
                  <a:srgbClr val="000000"/>
                </a:solidFill>
                <a:latin typeface="+mn-lt"/>
                <a:ea typeface="Cambria"/>
                <a:cs typeface="Cambria"/>
              </a:rPr>
              <a:t>So so you could could learn.</a:t>
            </a:r>
          </a:p>
          <a:p>
            <a:endParaRPr lang="en-US" altLang="en-US" sz="400" i="1" dirty="0">
              <a:solidFill>
                <a:srgbClr val="000000"/>
              </a:solidFill>
              <a:latin typeface="+mn-lt"/>
              <a:ea typeface="Cambria"/>
              <a:cs typeface="Cambria"/>
            </a:endParaRPr>
          </a:p>
          <a:p>
            <a:r>
              <a:rPr lang="en-US" sz="500" b="1" dirty="0">
                <a:solidFill>
                  <a:prstClr val="black"/>
                </a:solidFill>
              </a:rPr>
              <a:t>· </a:t>
            </a:r>
            <a:r>
              <a:rPr lang="en-US" altLang="en-US" sz="400" dirty="0" smtClean="0">
                <a:solidFill>
                  <a:prstClr val="black"/>
                </a:solidFill>
                <a:latin typeface="+mn-lt"/>
                <a:cs typeface="Arial" pitchFamily="34" charset="0"/>
              </a:rPr>
              <a:t>No </a:t>
            </a:r>
            <a:r>
              <a:rPr lang="en-US" altLang="en-US" sz="400" dirty="0">
                <a:solidFill>
                  <a:prstClr val="black"/>
                </a:solidFill>
                <a:latin typeface="+mn-lt"/>
                <a:cs typeface="Arial" pitchFamily="34" charset="0"/>
              </a:rPr>
              <a:t>indication of a mental schema  </a:t>
            </a:r>
          </a:p>
        </p:txBody>
      </p:sp>
      <p:sp>
        <p:nvSpPr>
          <p:cNvPr id="16" name="Rounded Rectangular Callout 15"/>
          <p:cNvSpPr>
            <a:spLocks noChangeArrowheads="1"/>
          </p:cNvSpPr>
          <p:nvPr/>
        </p:nvSpPr>
        <p:spPr bwMode="auto">
          <a:xfrm>
            <a:off x="6082545" y="3045512"/>
            <a:ext cx="1152144" cy="132691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a:solidFill>
                  <a:prstClr val="black"/>
                </a:solidFill>
                <a:latin typeface="+mn-lt"/>
              </a:rPr>
              <a:t>Controlled Stamina (EO/P):</a:t>
            </a:r>
          </a:p>
          <a:p>
            <a:pPr eaLnBrk="1" hangingPunct="1">
              <a:defRPr/>
            </a:pPr>
            <a:endParaRPr lang="en-US" altLang="en-US" sz="400" u="sng" dirty="0">
              <a:solidFill>
                <a:prstClr val="black"/>
              </a:solidFill>
              <a:latin typeface="+mn-lt"/>
            </a:endParaRPr>
          </a:p>
          <a:p>
            <a:r>
              <a:rPr lang="en-US" sz="400" i="1" dirty="0">
                <a:latin typeface="+mn-lt"/>
              </a:rPr>
              <a:t>You use these cubes and put them by twos. It's </a:t>
            </a:r>
            <a:r>
              <a:rPr lang="en-US" sz="400" i="1" dirty="0" err="1">
                <a:latin typeface="+mn-lt"/>
              </a:rPr>
              <a:t>funner</a:t>
            </a:r>
            <a:r>
              <a:rPr lang="en-US" sz="400" i="1" dirty="0">
                <a:latin typeface="+mn-lt"/>
              </a:rPr>
              <a:t> and faster, more efficient than counting by ones. And yeah. </a:t>
            </a:r>
          </a:p>
          <a:p>
            <a:r>
              <a:rPr lang="en-US" sz="400" dirty="0">
                <a:latin typeface="+mn-lt"/>
              </a:rPr>
              <a:t>[Can you tell him how to do it?] </a:t>
            </a:r>
          </a:p>
          <a:p>
            <a:r>
              <a:rPr lang="en-US" sz="400" i="1" dirty="0">
                <a:latin typeface="+mn-lt"/>
              </a:rPr>
              <a:t>You have all the bricks on the </a:t>
            </a:r>
            <a:r>
              <a:rPr lang="en-US" sz="400" i="1" dirty="0" err="1">
                <a:latin typeface="+mn-lt"/>
              </a:rPr>
              <a:t>Unifix</a:t>
            </a:r>
            <a:r>
              <a:rPr lang="en-US" sz="400" i="1" dirty="0">
                <a:latin typeface="+mn-lt"/>
              </a:rPr>
              <a:t> cubes on the right and none on the left. Take two and put them on the left. Do it with another pair until you count two, four, six, eight all the way to all the way to the number that the cubes have, which I counted fifty. </a:t>
            </a:r>
          </a:p>
          <a:p>
            <a:endParaRPr lang="en-US" sz="400" dirty="0">
              <a:latin typeface="+mn-lt"/>
            </a:endParaRPr>
          </a:p>
          <a:p>
            <a:pPr lvl="0">
              <a:buFont typeface="Arial"/>
              <a:buChar char="•"/>
            </a:pPr>
            <a:r>
              <a:rPr lang="en-US" sz="400" dirty="0">
                <a:latin typeface="+mn-lt"/>
                <a:cs typeface="Calibri"/>
              </a:rPr>
              <a:t>  Elaboration of expected content and details</a:t>
            </a:r>
          </a:p>
          <a:p>
            <a:pPr lvl="0">
              <a:buFont typeface="Arial"/>
              <a:buChar char="•"/>
            </a:pPr>
            <a:r>
              <a:rPr lang="en-US" sz="400" dirty="0">
                <a:latin typeface="+mn-lt"/>
                <a:cs typeface="Calibri"/>
              </a:rPr>
              <a:t>  Sense of mental schema</a:t>
            </a:r>
            <a:endParaRPr lang="en-US" sz="400" dirty="0">
              <a:latin typeface="+mn-lt"/>
              <a:cs typeface="Calibri"/>
            </a:endParaRPr>
          </a:p>
        </p:txBody>
      </p:sp>
      <p:sp>
        <p:nvSpPr>
          <p:cNvPr id="12" name="Rounded Rectangular Callout 11"/>
          <p:cNvSpPr>
            <a:spLocks noChangeArrowheads="1"/>
          </p:cNvSpPr>
          <p:nvPr/>
        </p:nvSpPr>
        <p:spPr bwMode="auto">
          <a:xfrm>
            <a:off x="4483159" y="3133787"/>
            <a:ext cx="1152144" cy="147729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She can count she she could count by by by she could count by by by fives 'cause she could learn her fives. And she could know 'cause the number five counting by fives is so easy to count. And she could she could um she could learn how um to count by fives. And she's she's </a:t>
            </a:r>
            <a:r>
              <a:rPr lang="en-US" sz="400" i="1" dirty="0" err="1">
                <a:latin typeface="+mn-lt"/>
              </a:rPr>
              <a:t>gonna</a:t>
            </a:r>
            <a:r>
              <a:rPr lang="en-US" sz="400" i="1" dirty="0">
                <a:latin typeface="+mn-lt"/>
              </a:rPr>
              <a:t> know how many cubes there are to put in five cubes. And she could count ten, five, ten, fifteen, twenty, twenty-five, thirty, thirty-five, forty, forty-five, fifty, fifty-five. And she could count more and more. And she could found she could find how many cubes there are in all. So she could learn to count by fives and she could find the sum, how many cubes there are. </a:t>
            </a:r>
          </a:p>
          <a:p>
            <a:pPr eaLnBrk="1" hangingPunct="1">
              <a:defRPr/>
            </a:pPr>
            <a:endParaRPr lang="en-US" altLang="en-US" sz="400" dirty="0" smtClean="0">
              <a:solidFill>
                <a:prstClr val="black"/>
              </a:solidFill>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Contains </a:t>
            </a:r>
            <a:r>
              <a:rPr lang="en-US" altLang="en-US" sz="400" dirty="0">
                <a:solidFill>
                  <a:prstClr val="black"/>
                </a:solidFill>
                <a:latin typeface="+mn-lt"/>
              </a:rPr>
              <a:t>some instances of </a:t>
            </a:r>
            <a:r>
              <a:rPr lang="en-US" altLang="en-US" sz="400" dirty="0" err="1">
                <a:solidFill>
                  <a:prstClr val="black"/>
                </a:solidFill>
                <a:latin typeface="+mn-lt"/>
              </a:rPr>
              <a:t>retracings</a:t>
            </a:r>
            <a:r>
              <a:rPr lang="en-US" altLang="en-US" sz="400" dirty="0">
                <a:solidFill>
                  <a:prstClr val="black"/>
                </a:solidFill>
                <a:latin typeface="+mn-lt"/>
              </a:rPr>
              <a:t> </a:t>
            </a:r>
          </a:p>
          <a:p>
            <a:pPr eaLnBrk="1" hangingPunct="1">
              <a:defRPr/>
            </a:pPr>
            <a:r>
              <a:rPr lang="en-US" sz="500" b="1" dirty="0">
                <a:solidFill>
                  <a:prstClr val="black"/>
                </a:solidFill>
              </a:rPr>
              <a:t>· </a:t>
            </a:r>
            <a:r>
              <a:rPr lang="en-US" altLang="en-US" sz="400" dirty="0" smtClean="0">
                <a:solidFill>
                  <a:prstClr val="black"/>
                </a:solidFill>
                <a:latin typeface="+mn-lt"/>
              </a:rPr>
              <a:t>Comprehension </a:t>
            </a:r>
            <a:r>
              <a:rPr lang="en-US" altLang="en-US" sz="400" dirty="0">
                <a:solidFill>
                  <a:prstClr val="black"/>
                </a:solidFill>
                <a:latin typeface="+mn-lt"/>
              </a:rPr>
              <a:t>is not entirely affected </a:t>
            </a:r>
          </a:p>
        </p:txBody>
      </p:sp>
      <p:sp>
        <p:nvSpPr>
          <p:cNvPr id="10" name="Rounded Rectangular Callout 9"/>
          <p:cNvSpPr>
            <a:spLocks noChangeArrowheads="1"/>
          </p:cNvSpPr>
          <p:nvPr/>
        </p:nvSpPr>
        <p:spPr bwMode="auto">
          <a:xfrm>
            <a:off x="3032801" y="3670638"/>
            <a:ext cx="1151837" cy="1348701"/>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Because sometimes if you have like already five and there's one more, you could add it with it. And and then and then you then you figure out your problem.                                              </a:t>
            </a:r>
          </a:p>
          <a:p>
            <a:pPr eaLnBrk="1" hangingPunct="1">
              <a:defRPr/>
            </a:pPr>
            <a:r>
              <a:rPr lang="en-US" sz="400" i="1" dirty="0" smtClean="0">
                <a:latin typeface="+mn-lt"/>
              </a:rPr>
              <a:t>[</a:t>
            </a:r>
            <a:r>
              <a:rPr lang="en-US" sz="400" dirty="0" smtClean="0">
                <a:latin typeface="+mn-lt"/>
              </a:rPr>
              <a:t>And </a:t>
            </a:r>
            <a:r>
              <a:rPr lang="en-US" sz="400" dirty="0">
                <a:latin typeface="+mn-lt"/>
              </a:rPr>
              <a:t>can you tell her how to do it</a:t>
            </a:r>
            <a:r>
              <a:rPr lang="en-US" sz="400" dirty="0" smtClean="0">
                <a:latin typeface="+mn-lt"/>
              </a:rPr>
              <a:t>?]</a:t>
            </a:r>
            <a:r>
              <a:rPr lang="en-US" sz="400" i="1" dirty="0">
                <a:latin typeface="+mn-lt"/>
              </a:rPr>
              <a:t/>
            </a:r>
            <a:br>
              <a:rPr lang="en-US" sz="400" i="1" dirty="0">
                <a:latin typeface="+mn-lt"/>
              </a:rPr>
            </a:br>
            <a:r>
              <a:rPr lang="en-US" sz="400" i="1" dirty="0">
                <a:latin typeface="+mn-lt"/>
              </a:rPr>
              <a:t>So if I tell her how to do it, I'll tell her, so first you need to uh add with your favorite number, or by fives or by tens. But even numbers but not odd. And then if she could add them and there's a lot like a lot left, and there's like not five, she could add them. </a:t>
            </a:r>
            <a:endParaRPr lang="en-US" sz="400" i="1" dirty="0" smtClean="0">
              <a:latin typeface="+mn-lt"/>
            </a:endParaRPr>
          </a:p>
          <a:p>
            <a:pPr eaLnBrk="1" hangingPunct="1">
              <a:defRPr/>
            </a:pPr>
            <a:endParaRPr lang="en-US" sz="400" i="1" dirty="0">
              <a:latin typeface="+mn-lt"/>
            </a:endParaRPr>
          </a:p>
          <a:p>
            <a:pPr eaLnBrk="1" hangingPunct="1">
              <a:defRPr/>
            </a:pPr>
            <a:r>
              <a:rPr lang="en-US" sz="500" b="1" dirty="0">
                <a:solidFill>
                  <a:prstClr val="black"/>
                </a:solidFill>
              </a:rPr>
              <a:t>· </a:t>
            </a:r>
            <a:r>
              <a:rPr lang="en-US" sz="400" dirty="0" smtClean="0">
                <a:solidFill>
                  <a:prstClr val="black"/>
                </a:solidFill>
                <a:latin typeface="+mn-lt"/>
              </a:rPr>
              <a:t>Not </a:t>
            </a:r>
            <a:r>
              <a:rPr lang="en-US" sz="400" dirty="0">
                <a:solidFill>
                  <a:prstClr val="black"/>
                </a:solidFill>
                <a:latin typeface="+mn-lt"/>
              </a:rPr>
              <a:t>a very clear comprehension on the process of counting the cubes </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TextBox 12"/>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
        <p:nvSpPr>
          <p:cNvPr id="18" name="Rounded Rectangular Callout 17"/>
          <p:cNvSpPr>
            <a:spLocks noChangeArrowheads="1"/>
          </p:cNvSpPr>
          <p:nvPr/>
        </p:nvSpPr>
        <p:spPr bwMode="auto">
          <a:xfrm>
            <a:off x="3149955" y="4103011"/>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(EO/P):</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Well eh you're going well a good strategy is just to start at fives and then do twos. That way you can count how many fives you have. And then count the twos. </a:t>
            </a:r>
            <a:r>
              <a:rPr lang="en-US" sz="400" i="1" dirty="0" smtClean="0">
                <a:latin typeface="+mn-lt"/>
              </a:rPr>
              <a:t>[</a:t>
            </a:r>
            <a:r>
              <a:rPr lang="en-US" sz="400" dirty="0" smtClean="0">
                <a:latin typeface="+mn-lt"/>
              </a:rPr>
              <a:t>Researcher</a:t>
            </a:r>
            <a:r>
              <a:rPr lang="en-US" sz="400" dirty="0">
                <a:latin typeface="+mn-lt"/>
              </a:rPr>
              <a:t>: And can you tell her why this way helps</a:t>
            </a:r>
            <a:r>
              <a:rPr lang="en-US" sz="400" dirty="0" smtClean="0">
                <a:latin typeface="+mn-lt"/>
              </a:rPr>
              <a:t>?]</a:t>
            </a:r>
            <a:r>
              <a:rPr lang="en-US" sz="400" i="1" dirty="0">
                <a:latin typeface="+mn-lt"/>
              </a:rPr>
              <a:t/>
            </a:r>
            <a:br>
              <a:rPr lang="en-US" sz="400" i="1" dirty="0">
                <a:latin typeface="+mn-lt"/>
              </a:rPr>
            </a:br>
            <a:r>
              <a:rPr lang="en-US" sz="400" i="1" dirty="0">
                <a:latin typeface="+mn-lt"/>
              </a:rPr>
              <a:t>Um I think I think it will really help because um it's very easy to count by twos and fives.</a:t>
            </a:r>
          </a:p>
          <a:p>
            <a:pPr eaLnBrk="1" hangingPunct="1">
              <a:defRPr/>
            </a:pPr>
            <a:endParaRPr lang="en-US" sz="400" dirty="0" smtClean="0">
              <a:latin typeface="+mn-lt"/>
            </a:endParaRPr>
          </a:p>
          <a:p>
            <a:pPr eaLnBrk="1" hangingPunct="1">
              <a:defRPr/>
            </a:pPr>
            <a:r>
              <a:rPr lang="en-US" sz="500" b="1" dirty="0">
                <a:solidFill>
                  <a:prstClr val="black"/>
                </a:solidFill>
              </a:rPr>
              <a:t>· </a:t>
            </a:r>
            <a:r>
              <a:rPr lang="en-US" sz="400" dirty="0" smtClean="0">
                <a:latin typeface="+mn-lt"/>
              </a:rPr>
              <a:t>Not </a:t>
            </a:r>
            <a:r>
              <a:rPr lang="en-US" sz="400" dirty="0">
                <a:latin typeface="+mn-lt"/>
              </a:rPr>
              <a:t>a clear mental schema</a:t>
            </a:r>
            <a:r>
              <a:rPr lang="en-US" sz="400" i="1" dirty="0">
                <a:latin typeface="+mn-lt"/>
              </a:rPr>
              <a:t> </a:t>
            </a:r>
          </a:p>
          <a:p>
            <a:pPr eaLnBrk="1" hangingPunct="1">
              <a:defRPr/>
            </a:pPr>
            <a:r>
              <a:rPr lang="en-US" sz="500" b="1" dirty="0">
                <a:solidFill>
                  <a:prstClr val="black"/>
                </a:solidFill>
              </a:rPr>
              <a:t>· </a:t>
            </a:r>
            <a:r>
              <a:rPr lang="en-US" sz="400" dirty="0" smtClean="0">
                <a:solidFill>
                  <a:prstClr val="black"/>
                </a:solidFill>
                <a:latin typeface="+mn-lt"/>
              </a:rPr>
              <a:t>More </a:t>
            </a:r>
            <a:r>
              <a:rPr lang="en-US" sz="400" dirty="0">
                <a:solidFill>
                  <a:prstClr val="black"/>
                </a:solidFill>
                <a:latin typeface="+mn-lt"/>
              </a:rPr>
              <a:t>details are needed </a:t>
            </a:r>
          </a:p>
        </p:txBody>
      </p:sp>
      <p:sp>
        <p:nvSpPr>
          <p:cNvPr id="15" name="Rounded Rectangular Callout 14"/>
          <p:cNvSpPr>
            <a:spLocks noChangeArrowheads="1"/>
          </p:cNvSpPr>
          <p:nvPr/>
        </p:nvSpPr>
        <p:spPr bwMode="auto">
          <a:xfrm>
            <a:off x="4616250" y="3558484"/>
            <a:ext cx="1152144" cy="1222431"/>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(EO/P</a:t>
            </a:r>
            <a:r>
              <a:rPr lang="en-US" altLang="en-US" sz="400" u="sng" dirty="0" smtClean="0">
                <a:solidFill>
                  <a:prstClr val="black"/>
                </a:solidFill>
                <a:latin typeface="+mn-lt"/>
              </a:rPr>
              <a:t>):</a:t>
            </a:r>
          </a:p>
          <a:p>
            <a:pPr eaLnBrk="1" hangingPunct="1">
              <a:defRPr/>
            </a:pPr>
            <a:endParaRPr lang="en-US" altLang="en-US" sz="400" i="1" dirty="0">
              <a:solidFill>
                <a:srgbClr val="FFFFFF"/>
              </a:solidFill>
              <a:latin typeface="+mn-lt"/>
            </a:endParaRPr>
          </a:p>
          <a:p>
            <a:pPr eaLnBrk="1" hangingPunct="1">
              <a:defRPr/>
            </a:pPr>
            <a:r>
              <a:rPr lang="en-US" sz="400" i="1" dirty="0">
                <a:latin typeface="+mn-lt"/>
              </a:rPr>
              <a:t>Um so you like put put the cubes in in a group of by their color. And then when they're all in the groups, you can count how many they're in in all. Like, for example, they're all then or just count them all up together. </a:t>
            </a:r>
            <a:endParaRPr lang="en-US" sz="400" i="1" dirty="0" smtClean="0">
              <a:latin typeface="+mn-lt"/>
            </a:endParaRPr>
          </a:p>
          <a:p>
            <a:pPr eaLnBrk="1" hangingPunct="1">
              <a:defRPr/>
            </a:pPr>
            <a:r>
              <a:rPr lang="en-US" sz="400" i="1" dirty="0" smtClean="0">
                <a:latin typeface="+mn-lt"/>
              </a:rPr>
              <a:t>[</a:t>
            </a:r>
            <a:r>
              <a:rPr lang="en-US" sz="400" dirty="0" smtClean="0">
                <a:latin typeface="+mn-lt"/>
              </a:rPr>
              <a:t>Can </a:t>
            </a:r>
            <a:r>
              <a:rPr lang="en-US" sz="400" dirty="0">
                <a:latin typeface="+mn-lt"/>
              </a:rPr>
              <a:t>you tell her why this way helps</a:t>
            </a:r>
            <a:r>
              <a:rPr lang="en-US" sz="400" dirty="0" smtClean="0">
                <a:latin typeface="+mn-lt"/>
              </a:rPr>
              <a:t>?]</a:t>
            </a:r>
            <a:endParaRPr lang="en-US" sz="400" i="1" dirty="0">
              <a:latin typeface="+mn-lt"/>
            </a:endParaRPr>
          </a:p>
          <a:p>
            <a:pPr eaLnBrk="1" hangingPunct="1">
              <a:defRPr/>
            </a:pPr>
            <a:r>
              <a:rPr lang="en-US" sz="400" i="1" dirty="0" smtClean="0">
                <a:latin typeface="+mn-lt"/>
              </a:rPr>
              <a:t>It </a:t>
            </a:r>
            <a:r>
              <a:rPr lang="en-US" sz="400" i="1" dirty="0">
                <a:latin typeface="+mn-lt"/>
              </a:rPr>
              <a:t>helps this way because it's more organized or so you can you can concentrate this way better. And like you would know what group this thing goes in if you lose one and then you put it back in its place.</a:t>
            </a:r>
          </a:p>
          <a:p>
            <a:pPr eaLnBrk="1" hangingPunct="1">
              <a:defRPr/>
            </a:pPr>
            <a:endParaRPr lang="en-US" sz="400" dirty="0" smtClean="0">
              <a:latin typeface="+mn-lt"/>
            </a:endParaRPr>
          </a:p>
          <a:p>
            <a:pPr eaLnBrk="1" hangingPunct="1">
              <a:defRPr/>
            </a:pPr>
            <a:r>
              <a:rPr lang="en-US" sz="500" b="1" dirty="0">
                <a:solidFill>
                  <a:prstClr val="black"/>
                </a:solidFill>
              </a:rPr>
              <a:t>· </a:t>
            </a:r>
            <a:r>
              <a:rPr lang="en-US" sz="400" dirty="0" smtClean="0">
                <a:latin typeface="+mn-lt"/>
              </a:rPr>
              <a:t>Lacks </a:t>
            </a:r>
            <a:r>
              <a:rPr lang="en-US" sz="400" dirty="0">
                <a:latin typeface="+mn-lt"/>
              </a:rPr>
              <a:t>certain details of the mental schema </a:t>
            </a:r>
            <a:r>
              <a:rPr lang="en-US" sz="400" i="1" dirty="0">
                <a:latin typeface="+mn-lt"/>
              </a:rPr>
              <a:t> </a:t>
            </a:r>
            <a:endParaRPr lang="en-US" altLang="en-US" sz="400" i="1" dirty="0">
              <a:solidFill>
                <a:prstClr val="black"/>
              </a:solidFill>
              <a:latin typeface="+mn-lt"/>
            </a:endParaRPr>
          </a:p>
        </p:txBody>
      </p:sp>
    </p:spTree>
    <p:extLst>
      <p:ext uri="{BB962C8B-B14F-4D97-AF65-F5344CB8AC3E}">
        <p14:creationId xmlns:p14="http://schemas.microsoft.com/office/powerpoint/2010/main" val="263407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1" end="11"/>
                                            </p:txEl>
                                          </p:spTgt>
                                        </p:tgtEl>
                                        <p:attrNameLst>
                                          <p:attrName>style.visibility</p:attrName>
                                        </p:attrNameLst>
                                      </p:cBhvr>
                                      <p:to>
                                        <p:strVal val="visible"/>
                                      </p:to>
                                    </p:set>
                                    <p:animEffect transition="in" filter="fade">
                                      <p:cBhvr>
                                        <p:cTn id="13" dur="500"/>
                                        <p:tgtEl>
                                          <p:spTgt spid="19460">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3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3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2" grpId="0" animBg="1"/>
      <p:bldP spid="10" grpId="0" animBg="1"/>
      <p:bldP spid="18"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71101"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b="1" dirty="0">
                <a:solidFill>
                  <a:prstClr val="black"/>
                </a:solidFill>
                <a:ea typeface="ＭＳ Ｐゴシック" charset="-128"/>
              </a:rPr>
              <a:t>   </a:t>
            </a:r>
            <a:r>
              <a:rPr lang="en-US" altLang="en-US" b="1"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810420" y="1097279"/>
            <a:ext cx="5539772" cy="3454083"/>
          </a:xfrm>
          <a:prstGeom prst="wedgeRoundRectCallout">
            <a:avLst>
              <a:gd name="adj1" fmla="val -58556"/>
              <a:gd name="adj2" fmla="val 7458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Stamina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800" i="1" dirty="0">
              <a:solidFill>
                <a:prstClr val="black"/>
              </a:solidFill>
              <a:latin typeface="Calibri" pitchFamily="34" charset="0"/>
            </a:endParaRPr>
          </a:p>
          <a:p>
            <a:r>
              <a:rPr lang="en-US" sz="1800" i="1" dirty="0">
                <a:solidFill>
                  <a:srgbClr val="000000"/>
                </a:solidFill>
                <a:latin typeface="+mn-lt"/>
                <a:ea typeface="Cambria"/>
                <a:cs typeface="Cambria"/>
              </a:rPr>
              <a:t>I could show her. </a:t>
            </a:r>
          </a:p>
          <a:p>
            <a:r>
              <a:rPr lang="en-US" sz="1800" dirty="0" smtClean="0">
                <a:solidFill>
                  <a:srgbClr val="000000"/>
                </a:solidFill>
                <a:latin typeface="+mn-lt"/>
                <a:ea typeface="Cambria"/>
                <a:cs typeface="Cambria"/>
              </a:rPr>
              <a:t>[What </a:t>
            </a:r>
            <a:r>
              <a:rPr lang="en-US" sz="1800" dirty="0">
                <a:solidFill>
                  <a:srgbClr val="000000"/>
                </a:solidFill>
                <a:latin typeface="+mn-lt"/>
                <a:ea typeface="Cambria"/>
                <a:cs typeface="Cambria"/>
              </a:rPr>
              <a:t>would you tell her? Tell her how to do </a:t>
            </a:r>
            <a:r>
              <a:rPr lang="en-US" sz="1800" dirty="0" smtClean="0">
                <a:solidFill>
                  <a:srgbClr val="000000"/>
                </a:solidFill>
                <a:latin typeface="+mn-lt"/>
                <a:ea typeface="Cambria"/>
                <a:cs typeface="Cambria"/>
              </a:rPr>
              <a:t>it.]</a:t>
            </a:r>
            <a:r>
              <a:rPr lang="en-US" sz="1800" i="1" dirty="0" smtClean="0">
                <a:solidFill>
                  <a:srgbClr val="000000"/>
                </a:solidFill>
                <a:latin typeface="+mn-lt"/>
                <a:ea typeface="Cambria"/>
                <a:cs typeface="Cambria"/>
              </a:rPr>
              <a:t> </a:t>
            </a:r>
            <a:endParaRPr lang="en-US" sz="1800" i="1" dirty="0">
              <a:solidFill>
                <a:srgbClr val="000000"/>
              </a:solidFill>
              <a:latin typeface="+mn-lt"/>
              <a:ea typeface="Cambria"/>
              <a:cs typeface="Cambria"/>
            </a:endParaRPr>
          </a:p>
          <a:p>
            <a:r>
              <a:rPr lang="en-US" sz="1800" i="1" dirty="0">
                <a:solidFill>
                  <a:srgbClr val="000000"/>
                </a:solidFill>
                <a:latin typeface="+mn-lt"/>
                <a:ea typeface="Cambria"/>
                <a:cs typeface="Cambria"/>
              </a:rPr>
              <a:t>Counting. </a:t>
            </a:r>
          </a:p>
          <a:p>
            <a:r>
              <a:rPr lang="en-US" sz="1800" dirty="0" smtClean="0">
                <a:solidFill>
                  <a:srgbClr val="000000"/>
                </a:solidFill>
                <a:latin typeface="+mn-lt"/>
                <a:ea typeface="Cambria"/>
                <a:cs typeface="Cambria"/>
              </a:rPr>
              <a:t>[Why </a:t>
            </a:r>
            <a:r>
              <a:rPr lang="en-US" sz="1800" dirty="0">
                <a:solidFill>
                  <a:srgbClr val="000000"/>
                </a:solidFill>
                <a:latin typeface="+mn-lt"/>
                <a:ea typeface="Cambria"/>
                <a:cs typeface="Cambria"/>
              </a:rPr>
              <a:t>does using the cubes this way help her</a:t>
            </a:r>
            <a:r>
              <a:rPr lang="en-US" sz="1800" dirty="0" smtClean="0">
                <a:solidFill>
                  <a:srgbClr val="000000"/>
                </a:solidFill>
                <a:latin typeface="+mn-lt"/>
                <a:ea typeface="Cambria"/>
                <a:cs typeface="Cambria"/>
              </a:rPr>
              <a:t>?]</a:t>
            </a:r>
            <a:endParaRPr lang="en-US" sz="1800" dirty="0">
              <a:solidFill>
                <a:srgbClr val="000000"/>
              </a:solidFill>
              <a:latin typeface="+mn-lt"/>
              <a:ea typeface="Cambria"/>
              <a:cs typeface="Cambria"/>
            </a:endParaRPr>
          </a:p>
          <a:p>
            <a:r>
              <a:rPr lang="en-US" sz="1800" i="1" dirty="0">
                <a:solidFill>
                  <a:srgbClr val="000000"/>
                </a:solidFill>
                <a:latin typeface="+mn-lt"/>
                <a:ea typeface="Cambria"/>
                <a:cs typeface="Cambria"/>
              </a:rPr>
              <a:t>So so you could could learn</a:t>
            </a:r>
            <a:r>
              <a:rPr lang="en-US" sz="1800" i="1" dirty="0" smtClean="0">
                <a:solidFill>
                  <a:srgbClr val="000000"/>
                </a:solidFill>
                <a:latin typeface="+mn-lt"/>
                <a:ea typeface="Cambria"/>
                <a:cs typeface="Cambria"/>
              </a:rPr>
              <a:t>.</a:t>
            </a:r>
          </a:p>
          <a:p>
            <a:endParaRPr lang="en-US" altLang="en-US" sz="1800" i="1" dirty="0" smtClean="0">
              <a:solidFill>
                <a:srgbClr val="000000"/>
              </a:solidFill>
              <a:latin typeface="Calibri"/>
              <a:ea typeface="Cambria"/>
              <a:cs typeface="Calibri"/>
            </a:endParaRPr>
          </a:p>
          <a:p>
            <a:pPr marL="342900" indent="-342900" eaLnBrk="1" hangingPunct="1">
              <a:buFont typeface="Arial"/>
              <a:buChar char="•"/>
              <a:defRPr/>
            </a:pPr>
            <a:r>
              <a:rPr lang="en-US" sz="1800" dirty="0" smtClean="0">
                <a:latin typeface="Calibri"/>
                <a:cs typeface="Calibri"/>
              </a:rPr>
              <a:t>Lacking in expected steps and detail</a:t>
            </a:r>
          </a:p>
          <a:p>
            <a:pPr marL="342900" indent="-342900" eaLnBrk="1" hangingPunct="1">
              <a:buFont typeface="Arial"/>
              <a:buChar char="•"/>
              <a:defRPr/>
            </a:pPr>
            <a:r>
              <a:rPr lang="en-US" sz="1800" dirty="0" smtClean="0">
                <a:latin typeface="Calibri"/>
                <a:cs typeface="Calibri"/>
              </a:rPr>
              <a:t>Does not exhibit complete mental schema</a:t>
            </a:r>
          </a:p>
          <a:p>
            <a:pPr marL="342900" indent="-342900" eaLnBrk="1" hangingPunct="1">
              <a:buFont typeface="Arial"/>
              <a:buChar char="•"/>
              <a:defRPr/>
            </a:pPr>
            <a:r>
              <a:rPr lang="en-US" sz="1800" dirty="0" smtClean="0">
                <a:latin typeface="Calibri"/>
                <a:cs typeface="Calibri"/>
              </a:rPr>
              <a:t>Required utterance-by-utterance prompting </a:t>
            </a: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25397151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a:t>
            </a:r>
            <a:r>
              <a:rPr lang="en-US" altLang="en-US" b="1" dirty="0">
                <a:solidFill>
                  <a:srgbClr val="C0504D">
                    <a:lumMod val="75000"/>
                  </a:srgbClr>
                </a:solidFill>
                <a:ea typeface="ＭＳ Ｐゴシック" charset="-128"/>
              </a:rPr>
              <a:t>/P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719637" y="1215899"/>
            <a:ext cx="5495974" cy="3512592"/>
          </a:xfrm>
          <a:prstGeom prst="wedgeRoundRectCallout">
            <a:avLst>
              <a:gd name="adj1" fmla="val -27193"/>
              <a:gd name="adj2" fmla="val 6917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a:rPr>
              <a:t>Emerging Stamina (EL)</a:t>
            </a:r>
            <a:r>
              <a:rPr lang="en-US" altLang="en-US" sz="1600" dirty="0" smtClean="0">
                <a:solidFill>
                  <a:prstClr val="black"/>
                </a:solidFill>
                <a:latin typeface="Calibri"/>
              </a:rPr>
              <a:t>:</a:t>
            </a:r>
            <a:endParaRPr lang="en-US" altLang="en-US" sz="1600" i="1" dirty="0" smtClean="0">
              <a:solidFill>
                <a:prstClr val="black"/>
              </a:solidFill>
              <a:latin typeface="Calibri"/>
            </a:endParaRPr>
          </a:p>
          <a:p>
            <a:pPr eaLnBrk="1" hangingPunct="1">
              <a:defRPr/>
            </a:pPr>
            <a:endParaRPr lang="en-US" sz="1600" i="1" dirty="0" smtClean="0">
              <a:latin typeface="+mn-lt"/>
            </a:endParaRPr>
          </a:p>
          <a:p>
            <a:pPr eaLnBrk="1" hangingPunct="1">
              <a:defRPr/>
            </a:pPr>
            <a:r>
              <a:rPr lang="en-US" sz="1600" i="1" dirty="0" smtClean="0">
                <a:latin typeface="+mn-lt"/>
              </a:rPr>
              <a:t>Because sometimes if you have like already five and there's one more, you could add it with it. And and then and then you then you figure out your problem.                                              </a:t>
            </a:r>
          </a:p>
          <a:p>
            <a:pPr eaLnBrk="1" hangingPunct="1">
              <a:defRPr/>
            </a:pPr>
            <a:r>
              <a:rPr lang="en-US" sz="1600" dirty="0" smtClean="0">
                <a:latin typeface="+mn-lt"/>
              </a:rPr>
              <a:t>[And can you tell her how to do it?]</a:t>
            </a:r>
          </a:p>
          <a:p>
            <a:pPr eaLnBrk="1" hangingPunct="1">
              <a:defRPr/>
            </a:pPr>
            <a:r>
              <a:rPr lang="en-US" sz="1600" i="1" dirty="0" smtClean="0">
                <a:latin typeface="+mn-lt"/>
              </a:rPr>
              <a:t>So if I tell her how to do it, I'll tell her, so first you need to uh add with your favorite number, or by fives or by tens. But even numbers but not odd. And then if she could add them and there's a lot like a lot left, and there's like not five, she could add them. </a:t>
            </a:r>
          </a:p>
          <a:p>
            <a:pPr eaLnBrk="1" hangingPunct="1">
              <a:defRPr/>
            </a:pPr>
            <a:endParaRPr lang="en-US" sz="1600" i="1" dirty="0" smtClean="0">
              <a:latin typeface="+mn-lt"/>
            </a:endParaRPr>
          </a:p>
          <a:p>
            <a:pPr marL="285750" indent="-285750" eaLnBrk="1" hangingPunct="1">
              <a:buFont typeface="Arial"/>
              <a:buChar char="•"/>
              <a:defRPr/>
            </a:pPr>
            <a:r>
              <a:rPr lang="en-US" sz="1600" dirty="0" smtClean="0">
                <a:latin typeface="Calibri"/>
                <a:cs typeface="Calibri"/>
              </a:rPr>
              <a:t>Includes some basic aspects of expected content</a:t>
            </a:r>
          </a:p>
          <a:p>
            <a:pPr marL="285750" indent="-285750" eaLnBrk="1" hangingPunct="1">
              <a:buFont typeface="Arial"/>
              <a:buChar char="•"/>
              <a:defRPr/>
            </a:pPr>
            <a:r>
              <a:rPr lang="en-US" altLang="en-US" sz="1600" dirty="0" smtClean="0">
                <a:solidFill>
                  <a:prstClr val="black"/>
                </a:solidFill>
                <a:latin typeface="Calibri"/>
                <a:cs typeface="Calibri"/>
              </a:rPr>
              <a:t>Not a clear mental schema</a:t>
            </a:r>
          </a:p>
        </p:txBody>
      </p:sp>
      <p:sp>
        <p:nvSpPr>
          <p:cNvPr id="10" name="Rounded Rectangular Callout 9"/>
          <p:cNvSpPr>
            <a:spLocks noChangeArrowheads="1"/>
          </p:cNvSpPr>
          <p:nvPr/>
        </p:nvSpPr>
        <p:spPr bwMode="auto">
          <a:xfrm>
            <a:off x="2719637" y="1215899"/>
            <a:ext cx="5495974" cy="3571730"/>
          </a:xfrm>
          <a:prstGeom prst="wedgeRoundRectCallout">
            <a:avLst>
              <a:gd name="adj1" fmla="val -25593"/>
              <a:gd name="adj2" fmla="val 67122"/>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Stamina (EO/P):</a:t>
            </a:r>
          </a:p>
          <a:p>
            <a:pPr eaLnBrk="1" hangingPunct="1">
              <a:defRPr/>
            </a:pPr>
            <a:endParaRPr lang="en-US" altLang="en-US" sz="1800" i="1" dirty="0" smtClean="0">
              <a:solidFill>
                <a:prstClr val="black"/>
              </a:solidFill>
              <a:latin typeface="Calibri"/>
            </a:endParaRPr>
          </a:p>
          <a:p>
            <a:pPr eaLnBrk="1" hangingPunct="1">
              <a:defRPr/>
            </a:pPr>
            <a:r>
              <a:rPr lang="en-US" sz="1800" i="1" dirty="0">
                <a:latin typeface="+mn-lt"/>
              </a:rPr>
              <a:t>Well eh you're going well a good strategy is just to start at fives and then do twos. That way you can count how many fives you have. And then count the </a:t>
            </a:r>
            <a:r>
              <a:rPr lang="en-US" sz="1800" i="1" dirty="0" smtClean="0">
                <a:latin typeface="+mn-lt"/>
              </a:rPr>
              <a:t>twos.</a:t>
            </a:r>
          </a:p>
          <a:p>
            <a:pPr eaLnBrk="1" hangingPunct="1">
              <a:defRPr/>
            </a:pPr>
            <a:r>
              <a:rPr lang="en-US" sz="1800" dirty="0">
                <a:latin typeface="+mn-lt"/>
              </a:rPr>
              <a:t>[</a:t>
            </a:r>
            <a:r>
              <a:rPr lang="en-US" sz="1800" dirty="0" smtClean="0">
                <a:latin typeface="+mn-lt"/>
              </a:rPr>
              <a:t>And </a:t>
            </a:r>
            <a:r>
              <a:rPr lang="en-US" sz="1800" dirty="0">
                <a:latin typeface="+mn-lt"/>
              </a:rPr>
              <a:t>can you tell her why this way helps</a:t>
            </a:r>
            <a:r>
              <a:rPr lang="en-US" sz="1800" dirty="0" smtClean="0">
                <a:latin typeface="+mn-lt"/>
              </a:rPr>
              <a:t>?]</a:t>
            </a:r>
          </a:p>
          <a:p>
            <a:pPr eaLnBrk="1" hangingPunct="1">
              <a:defRPr/>
            </a:pPr>
            <a:r>
              <a:rPr lang="en-US" sz="1800" i="1" dirty="0" smtClean="0">
                <a:latin typeface="+mn-lt"/>
              </a:rPr>
              <a:t>Um </a:t>
            </a:r>
            <a:r>
              <a:rPr lang="en-US" sz="1800" i="1" dirty="0">
                <a:latin typeface="+mn-lt"/>
              </a:rPr>
              <a:t>I think I think it will really help because um it's very easy to count by twos and fives</a:t>
            </a:r>
            <a:r>
              <a:rPr lang="en-US" sz="1800" i="1" dirty="0" smtClean="0">
                <a:latin typeface="+mn-lt"/>
              </a:rPr>
              <a:t>.</a:t>
            </a: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altLang="en-US" sz="1800" dirty="0" smtClean="0">
                <a:solidFill>
                  <a:prstClr val="black"/>
                </a:solidFill>
                <a:latin typeface="Calibri"/>
                <a:cs typeface="Calibri"/>
              </a:rPr>
              <a:t>Not a clear mental schema</a:t>
            </a: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661827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0" y="2566737"/>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Personal routine </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endParaRPr lang="en-US" altLang="en-US" b="1" dirty="0">
              <a:solidFill>
                <a:schemeClr val="accent2">
                  <a:lumMod val="75000"/>
                </a:schemeClr>
              </a:solidFill>
            </a:endParaRP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evident   </a:t>
            </a:r>
            <a:r>
              <a:rPr lang="en-US" altLang="en-US" dirty="0" smtClean="0">
                <a:solidFill>
                  <a:schemeClr val="bg2">
                    <a:lumMod val="25000"/>
                  </a:schemeClr>
                </a:solidFill>
              </a:rPr>
              <a:t>   Emerging        Developing       Controlled</a:t>
            </a:r>
            <a:endParaRPr lang="en-US" altLang="en-US" dirty="0">
              <a:solidFill>
                <a:schemeClr val="bg2">
                  <a:lumMod val="25000"/>
                </a:schemeClr>
              </a:solidFill>
            </a:endParaRPr>
          </a:p>
        </p:txBody>
      </p:sp>
      <p:sp>
        <p:nvSpPr>
          <p:cNvPr id="12" name="Rounded Rectangular Callout 11"/>
          <p:cNvSpPr>
            <a:spLocks noChangeArrowheads="1"/>
          </p:cNvSpPr>
          <p:nvPr/>
        </p:nvSpPr>
        <p:spPr bwMode="auto">
          <a:xfrm>
            <a:off x="4940247" y="3016738"/>
            <a:ext cx="1152144" cy="1865760"/>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Um I don't know what I said. </a:t>
            </a:r>
            <a:endParaRPr lang="en-US" sz="400" i="1" dirty="0" smtClean="0">
              <a:latin typeface="+mn-lt"/>
            </a:endParaRPr>
          </a:p>
          <a:p>
            <a:pPr eaLnBrk="1" hangingPunct="1">
              <a:defRPr/>
            </a:pPr>
            <a:r>
              <a:rPr lang="en-US" sz="400" i="1" dirty="0">
                <a:latin typeface="+mn-lt"/>
              </a:rPr>
              <a:t>[</a:t>
            </a:r>
            <a:r>
              <a:rPr lang="en-US" sz="400" i="1" dirty="0" smtClean="0">
                <a:latin typeface="+mn-lt"/>
              </a:rPr>
              <a:t>So </a:t>
            </a:r>
            <a:r>
              <a:rPr lang="en-US" sz="400" i="1" dirty="0">
                <a:latin typeface="+mn-lt"/>
              </a:rPr>
              <a:t>tell your friend how to clean his teeth cause he doesn't know how</a:t>
            </a:r>
            <a:r>
              <a:rPr lang="en-US" sz="400" i="1" dirty="0" smtClean="0">
                <a:latin typeface="+mn-lt"/>
              </a:rPr>
              <a:t>.]</a:t>
            </a:r>
            <a:r>
              <a:rPr lang="en-US" sz="400" i="1" dirty="0">
                <a:latin typeface="+mn-lt"/>
              </a:rPr>
              <a:t/>
            </a:r>
            <a:br>
              <a:rPr lang="en-US" sz="400" i="1" dirty="0">
                <a:latin typeface="+mn-lt"/>
              </a:rPr>
            </a:br>
            <a:r>
              <a:rPr lang="en-US" sz="400" i="1" dirty="0">
                <a:latin typeface="+mn-lt"/>
              </a:rPr>
              <a:t>First he gets um his um toothbrush. Then he gets his toothpaste, then the water. Then he spits the he he spits up the water. </a:t>
            </a:r>
            <a:br>
              <a:rPr lang="en-US" sz="400" i="1" dirty="0">
                <a:latin typeface="+mn-lt"/>
              </a:rPr>
            </a:br>
            <a:r>
              <a:rPr lang="en-US" sz="400" dirty="0" smtClean="0">
                <a:latin typeface="+mn-lt"/>
              </a:rPr>
              <a:t>[Anything </a:t>
            </a:r>
            <a:r>
              <a:rPr lang="en-US" sz="400" dirty="0">
                <a:latin typeface="+mn-lt"/>
              </a:rPr>
              <a:t>else? Good. Okay. And can you tell him how to do it cause he doesn't know how</a:t>
            </a:r>
            <a:r>
              <a:rPr lang="en-US" sz="400" dirty="0" smtClean="0">
                <a:latin typeface="+mn-lt"/>
              </a:rPr>
              <a:t>?]</a:t>
            </a:r>
            <a:r>
              <a:rPr lang="en-US" sz="400" i="1" dirty="0">
                <a:latin typeface="+mn-lt"/>
              </a:rPr>
              <a:t/>
            </a:r>
            <a:br>
              <a:rPr lang="en-US" sz="400" i="1" dirty="0">
                <a:latin typeface="+mn-lt"/>
              </a:rPr>
            </a:br>
            <a:r>
              <a:rPr lang="en-US" sz="400" i="1" dirty="0">
                <a:latin typeface="+mn-lt"/>
              </a:rPr>
              <a:t>Brush your teeth. Then. No. Get your toothpaste. Then you get you put you put the toothpaste </a:t>
            </a:r>
            <a:r>
              <a:rPr lang="en-US" sz="400" i="1" dirty="0" err="1">
                <a:latin typeface="+mn-lt"/>
              </a:rPr>
              <a:t>i</a:t>
            </a:r>
            <a:r>
              <a:rPr lang="en-US" sz="400" i="1" dirty="0">
                <a:latin typeface="+mn-lt"/>
              </a:rPr>
              <a:t>- um on your on your tooth- toothbrush. Then you then you get the cup. Then you put water inside it. Then then you you you you spit it out. </a:t>
            </a:r>
            <a:br>
              <a:rPr lang="en-US" sz="400" i="1" dirty="0">
                <a:latin typeface="+mn-lt"/>
              </a:rPr>
            </a:br>
            <a:r>
              <a:rPr lang="en-US" sz="400" i="1" dirty="0">
                <a:latin typeface="+mn-lt"/>
              </a:rPr>
              <a:t>Researcher: And can you tell him why he should do it?</a:t>
            </a:r>
            <a:br>
              <a:rPr lang="en-US" sz="400" i="1" dirty="0">
                <a:latin typeface="+mn-lt"/>
              </a:rPr>
            </a:br>
            <a:r>
              <a:rPr lang="en-US" sz="400" i="1" dirty="0">
                <a:latin typeface="+mn-lt"/>
              </a:rPr>
              <a:t>Because his teeth need to be clean. </a:t>
            </a:r>
          </a:p>
          <a:p>
            <a:pPr eaLnBrk="1" hangingPunct="1">
              <a:defRPr/>
            </a:pPr>
            <a:endParaRPr lang="en-US" altLang="en-US" sz="400" dirty="0" smtClean="0">
              <a:solidFill>
                <a:prstClr val="black"/>
              </a:solidFill>
              <a:latin typeface="+mn-lt"/>
            </a:endParaRPr>
          </a:p>
          <a:p>
            <a:pPr eaLnBrk="1" hangingPunct="1">
              <a:defRPr/>
            </a:pPr>
            <a:r>
              <a:rPr lang="en-US" sz="400" dirty="0">
                <a:latin typeface="+mn-lt"/>
              </a:rPr>
              <a:t>· </a:t>
            </a:r>
            <a:r>
              <a:rPr lang="en-US" altLang="en-US" sz="400" dirty="0" smtClean="0">
                <a:solidFill>
                  <a:prstClr val="black"/>
                </a:solidFill>
                <a:latin typeface="+mn-lt"/>
              </a:rPr>
              <a:t>Contains </a:t>
            </a:r>
            <a:r>
              <a:rPr lang="en-US" altLang="en-US" sz="400" dirty="0">
                <a:solidFill>
                  <a:prstClr val="black"/>
                </a:solidFill>
                <a:latin typeface="+mn-lt"/>
              </a:rPr>
              <a:t>a few instances of </a:t>
            </a:r>
            <a:r>
              <a:rPr lang="en-US" altLang="en-US" sz="400" dirty="0" err="1">
                <a:solidFill>
                  <a:prstClr val="black"/>
                </a:solidFill>
                <a:latin typeface="+mn-lt"/>
              </a:rPr>
              <a:t>retracings</a:t>
            </a:r>
            <a:r>
              <a:rPr lang="en-US" altLang="en-US" sz="400" dirty="0">
                <a:solidFill>
                  <a:prstClr val="black"/>
                </a:solidFill>
                <a:latin typeface="+mn-lt"/>
              </a:rPr>
              <a:t> and restarts and mental model of the processes</a:t>
            </a:r>
          </a:p>
        </p:txBody>
      </p:sp>
      <p:sp>
        <p:nvSpPr>
          <p:cNvPr id="10" name="Rounded Rectangular Callout 9"/>
          <p:cNvSpPr>
            <a:spLocks noChangeArrowheads="1"/>
          </p:cNvSpPr>
          <p:nvPr/>
        </p:nvSpPr>
        <p:spPr bwMode="auto">
          <a:xfrm>
            <a:off x="3311210" y="3630919"/>
            <a:ext cx="1152144" cy="1156627"/>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Because you should brush you teeth. And then um if you're done, you put water in your toothbrush and then you start brushing your teeth all over again.                                      Researcher: Can you tell them why he should do it? </a:t>
            </a:r>
            <a:br>
              <a:rPr lang="en-US" sz="400" i="1" dirty="0">
                <a:latin typeface="+mn-lt"/>
              </a:rPr>
            </a:br>
            <a:r>
              <a:rPr lang="en-US" sz="400" i="1" dirty="0">
                <a:latin typeface="+mn-lt"/>
              </a:rPr>
              <a:t>Yeah. Because um it's so important. </a:t>
            </a:r>
          </a:p>
          <a:p>
            <a:pPr eaLnBrk="1" hangingPunct="1">
              <a:defRPr/>
            </a:pPr>
            <a:endParaRPr lang="en-US" altLang="en-US" sz="400" i="1" dirty="0">
              <a:solidFill>
                <a:prstClr val="black"/>
              </a:solidFill>
              <a:latin typeface="+mn-lt"/>
            </a:endParaRPr>
          </a:p>
          <a:p>
            <a:pPr eaLnBrk="1" hangingPunct="1">
              <a:defRPr/>
            </a:pPr>
            <a:r>
              <a:rPr lang="en-US" sz="400" dirty="0">
                <a:latin typeface="+mn-lt"/>
              </a:rPr>
              <a:t>· </a:t>
            </a:r>
            <a:r>
              <a:rPr lang="en-US" altLang="en-US" sz="400" dirty="0" smtClean="0">
                <a:solidFill>
                  <a:prstClr val="black"/>
                </a:solidFill>
                <a:latin typeface="+mn-lt"/>
              </a:rPr>
              <a:t>Includes </a:t>
            </a:r>
            <a:r>
              <a:rPr lang="en-US" altLang="en-US" sz="400" dirty="0">
                <a:solidFill>
                  <a:prstClr val="black"/>
                </a:solidFill>
                <a:latin typeface="+mn-lt"/>
              </a:rPr>
              <a:t>some details and expected content</a:t>
            </a:r>
          </a:p>
        </p:txBody>
      </p:sp>
      <p:sp>
        <p:nvSpPr>
          <p:cNvPr id="14" name="Rounded Rectangular Callout 13"/>
          <p:cNvSpPr>
            <a:spLocks noChangeArrowheads="1"/>
          </p:cNvSpPr>
          <p:nvPr/>
        </p:nvSpPr>
        <p:spPr bwMode="auto">
          <a:xfrm>
            <a:off x="1754981" y="4103077"/>
            <a:ext cx="1152144" cy="1147837"/>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(EL):</a:t>
            </a:r>
            <a:endParaRPr lang="en-US" altLang="en-US" sz="400" i="1" dirty="0">
              <a:solidFill>
                <a:prstClr val="black"/>
              </a:solidFill>
              <a:latin typeface="+mn-lt"/>
            </a:endParaRPr>
          </a:p>
          <a:p>
            <a:pPr eaLnBrk="1" hangingPunct="1">
              <a:defRPr/>
            </a:pPr>
            <a:r>
              <a:rPr lang="en-US" sz="400" i="1" dirty="0">
                <a:latin typeface="+mn-lt"/>
              </a:rPr>
              <a:t>Brush your teeth. Brush your teeth um right. Brush your teeth good. Brush your teeth after when school is done. Brush your teeth after with with um um homework time. Brush your brush your teeth only is is good for brushing your teeth.      </a:t>
            </a:r>
          </a:p>
          <a:p>
            <a:pPr eaLnBrk="1" hangingPunct="1">
              <a:defRPr/>
            </a:pPr>
            <a:r>
              <a:rPr lang="en-US" sz="400" i="1" dirty="0">
                <a:latin typeface="+mn-lt"/>
              </a:rPr>
              <a:t>Researcher: Can you tell him why to do it?</a:t>
            </a:r>
            <a:br>
              <a:rPr lang="en-US" sz="400" i="1" dirty="0">
                <a:latin typeface="+mn-lt"/>
              </a:rPr>
            </a:br>
            <a:r>
              <a:rPr lang="en-US" sz="400" i="1" dirty="0">
                <a:latin typeface="+mn-lt"/>
              </a:rPr>
              <a:t>Yeah, because you need to and you need to to brush your teeth right. </a:t>
            </a: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 Child’s response does not convey a mental model of the prompt asked. </a:t>
            </a: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5" name="Rounded Rectangular Callout 14"/>
          <p:cNvSpPr>
            <a:spLocks noChangeArrowheads="1"/>
          </p:cNvSpPr>
          <p:nvPr/>
        </p:nvSpPr>
        <p:spPr bwMode="auto">
          <a:xfrm>
            <a:off x="5061073" y="3940019"/>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(EO/P):</a:t>
            </a:r>
          </a:p>
          <a:p>
            <a:pPr eaLnBrk="1" hangingPunct="1">
              <a:defRPr/>
            </a:pPr>
            <a:endParaRPr lang="en-US" altLang="en-US" sz="400" dirty="0">
              <a:solidFill>
                <a:prstClr val="black"/>
              </a:solidFill>
              <a:latin typeface="+mn-lt"/>
            </a:endParaRPr>
          </a:p>
          <a:p>
            <a:pPr eaLnBrk="1" hangingPunct="1">
              <a:defRPr/>
            </a:pPr>
            <a:r>
              <a:rPr lang="en-US" sz="400" i="1" dirty="0">
                <a:solidFill>
                  <a:srgbClr val="000000"/>
                </a:solidFill>
                <a:latin typeface="+mn-lt"/>
                <a:ea typeface="Cambria"/>
                <a:cs typeface="Cambria"/>
              </a:rPr>
              <a:t>You should clean your teeth and um you, to make to have no cavities and make your teeth clean. And how you do it is that you put toothpaste on your toothbrush, and you brush your teeth. And just swish your mouth with water. And then you're done.                                                                                                           Researcher: OK, and is that it</a:t>
            </a:r>
            <a:r>
              <a:rPr lang="en-US" sz="400" i="1" dirty="0" smtClean="0">
                <a:solidFill>
                  <a:srgbClr val="000000"/>
                </a:solidFill>
                <a:latin typeface="+mn-lt"/>
                <a:ea typeface="Cambria"/>
                <a:cs typeface="Cambria"/>
              </a:rPr>
              <a:t>?</a:t>
            </a:r>
          </a:p>
          <a:p>
            <a:pPr eaLnBrk="1" hangingPunct="1">
              <a:defRPr/>
            </a:pPr>
            <a:endParaRPr lang="en-US" sz="400" i="1" dirty="0" smtClean="0">
              <a:solidFill>
                <a:srgbClr val="000000"/>
              </a:solidFill>
              <a:latin typeface="+mn-lt"/>
              <a:ea typeface="Cambria"/>
              <a:cs typeface="Cambria"/>
            </a:endParaRPr>
          </a:p>
          <a:p>
            <a:pPr eaLnBrk="1" hangingPunct="1">
              <a:defRPr/>
            </a:pPr>
            <a:r>
              <a:rPr lang="en-US" sz="400" dirty="0">
                <a:latin typeface="+mn-lt"/>
              </a:rPr>
              <a:t>· </a:t>
            </a:r>
            <a:r>
              <a:rPr lang="en-US" altLang="en-US" sz="400" dirty="0" smtClean="0">
                <a:solidFill>
                  <a:srgbClr val="000000"/>
                </a:solidFill>
                <a:latin typeface="+mn-lt"/>
                <a:ea typeface="Cambria"/>
                <a:cs typeface="Cambria"/>
              </a:rPr>
              <a:t>Contains </a:t>
            </a:r>
            <a:r>
              <a:rPr lang="en-US" altLang="en-US" sz="400" dirty="0">
                <a:solidFill>
                  <a:srgbClr val="000000"/>
                </a:solidFill>
                <a:latin typeface="+mn-lt"/>
                <a:ea typeface="Cambria"/>
                <a:cs typeface="Cambria"/>
              </a:rPr>
              <a:t>an evident mental model, but still not completely clear </a:t>
            </a:r>
            <a:endParaRPr lang="en-US" altLang="en-US" sz="400" dirty="0">
              <a:latin typeface="+mn-lt"/>
            </a:endParaRPr>
          </a:p>
        </p:txBody>
      </p:sp>
      <p:sp>
        <p:nvSpPr>
          <p:cNvPr id="3" name="TextBox 2"/>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
        <p:nvSpPr>
          <p:cNvPr id="17" name="Rounded Rectangular Callout 16"/>
          <p:cNvSpPr>
            <a:spLocks noChangeArrowheads="1"/>
          </p:cNvSpPr>
          <p:nvPr/>
        </p:nvSpPr>
        <p:spPr bwMode="auto">
          <a:xfrm>
            <a:off x="1878046" y="4595446"/>
            <a:ext cx="1152144" cy="73567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(EO/P):</a:t>
            </a:r>
          </a:p>
          <a:p>
            <a:pPr eaLnBrk="1" hangingPunct="1">
              <a:defRPr/>
            </a:pPr>
            <a:endParaRPr lang="en-US" altLang="en-US" sz="400" i="1" u="sng" dirty="0">
              <a:solidFill>
                <a:prstClr val="black"/>
              </a:solidFill>
              <a:latin typeface="+mn-lt"/>
            </a:endParaRPr>
          </a:p>
          <a:p>
            <a:pPr eaLnBrk="1" hangingPunct="1">
              <a:defRPr/>
            </a:pPr>
            <a:r>
              <a:rPr lang="en-US" sz="400" i="1" dirty="0">
                <a:latin typeface="+mn-lt"/>
              </a:rPr>
              <a:t>However his parents does it, he should do it. Then his parents should teach him how to do it. That's what I should tell him.</a:t>
            </a:r>
          </a:p>
          <a:p>
            <a:pPr eaLnBrk="1" hangingPunct="1">
              <a:defRPr/>
            </a:pPr>
            <a:r>
              <a:rPr lang="en-US" sz="400" i="1" dirty="0">
                <a:latin typeface="+mn-lt"/>
              </a:rPr>
              <a:t> </a:t>
            </a:r>
            <a:endParaRPr lang="en-US" altLang="en-US" sz="400" i="1" dirty="0">
              <a:solidFill>
                <a:prstClr val="black"/>
              </a:solidFill>
              <a:latin typeface="+mn-lt"/>
            </a:endParaRPr>
          </a:p>
          <a:p>
            <a:pPr eaLnBrk="1" hangingPunct="1">
              <a:buFont typeface="Arial" pitchFamily="34" charset="0"/>
              <a:buChar char="•"/>
              <a:defRPr/>
            </a:pPr>
            <a:r>
              <a:rPr lang="en-US" altLang="en-US" sz="400" dirty="0">
                <a:solidFill>
                  <a:prstClr val="black"/>
                </a:solidFill>
                <a:latin typeface="+mn-lt"/>
              </a:rPr>
              <a:t> Response is incomplete and lacks details of the process</a:t>
            </a:r>
          </a:p>
        </p:txBody>
      </p:sp>
      <p:sp>
        <p:nvSpPr>
          <p:cNvPr id="18" name="Rounded Rectangular Callout 17"/>
          <p:cNvSpPr>
            <a:spLocks noChangeArrowheads="1"/>
          </p:cNvSpPr>
          <p:nvPr/>
        </p:nvSpPr>
        <p:spPr bwMode="auto">
          <a:xfrm>
            <a:off x="3417985" y="4103077"/>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should do it because you want your teeth to have no cavities. And as you get older, your parents won't help you. </a:t>
            </a:r>
            <a:endParaRPr lang="en-US" sz="400" i="1" dirty="0" smtClean="0">
              <a:latin typeface="+mn-lt"/>
            </a:endParaRPr>
          </a:p>
          <a:p>
            <a:pPr eaLnBrk="1" hangingPunct="1">
              <a:defRPr/>
            </a:pPr>
            <a:r>
              <a:rPr lang="en-US" sz="400" dirty="0" smtClean="0">
                <a:latin typeface="+mn-lt"/>
              </a:rPr>
              <a:t>[Now </a:t>
            </a:r>
            <a:r>
              <a:rPr lang="en-US" sz="400" dirty="0">
                <a:latin typeface="+mn-lt"/>
              </a:rPr>
              <a:t>can you tell her how to do it because she doesn't know how</a:t>
            </a:r>
            <a:r>
              <a:rPr lang="en-US" sz="400" dirty="0" smtClean="0">
                <a:latin typeface="+mn-lt"/>
              </a:rPr>
              <a:t>?]</a:t>
            </a:r>
            <a:r>
              <a:rPr lang="en-US" sz="400" i="1" dirty="0">
                <a:latin typeface="+mn-lt"/>
              </a:rPr>
              <a:t/>
            </a:r>
            <a:br>
              <a:rPr lang="en-US" sz="400" i="1" dirty="0">
                <a:latin typeface="+mn-lt"/>
              </a:rPr>
            </a:br>
            <a:r>
              <a:rPr lang="en-US" sz="400" i="1" dirty="0">
                <a:latin typeface="+mn-lt"/>
              </a:rPr>
              <a:t>You brush it like this. And then when you're done brushing it, you just rinse it out. And then if you have fluoride, you do it. </a:t>
            </a:r>
            <a:br>
              <a:rPr lang="en-US" sz="400" i="1" dirty="0">
                <a:latin typeface="+mn-lt"/>
              </a:rPr>
            </a:br>
            <a:r>
              <a:rPr lang="en-US" sz="400" i="1" dirty="0">
                <a:latin typeface="+mn-lt"/>
              </a:rPr>
              <a:t>Researcher: anything else?</a:t>
            </a:r>
          </a:p>
          <a:p>
            <a:pPr eaLnBrk="1" hangingPunct="1">
              <a:defRPr/>
            </a:pPr>
            <a:endParaRPr lang="en-US" sz="400" i="1" dirty="0">
              <a:latin typeface="+mn-lt"/>
            </a:endParaRPr>
          </a:p>
          <a:p>
            <a:pPr eaLnBrk="1" hangingPunct="1">
              <a:defRPr/>
            </a:pPr>
            <a:r>
              <a:rPr lang="en-US" sz="400" dirty="0" smtClean="0">
                <a:latin typeface="+mn-lt"/>
              </a:rPr>
              <a:t>· Includes </a:t>
            </a:r>
            <a:r>
              <a:rPr lang="en-US" sz="400" dirty="0">
                <a:latin typeface="+mn-lt"/>
              </a:rPr>
              <a:t>some details, but not a full mental model of the processes </a:t>
            </a:r>
            <a:endParaRPr lang="en-US" altLang="en-US" sz="400" dirty="0">
              <a:solidFill>
                <a:prstClr val="black"/>
              </a:solidFill>
              <a:latin typeface="+mn-lt"/>
            </a:endParaRPr>
          </a:p>
        </p:txBody>
      </p:sp>
      <p:sp>
        <p:nvSpPr>
          <p:cNvPr id="13"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6" name="Rounded Rectangular Callout 15"/>
          <p:cNvSpPr>
            <a:spLocks noChangeArrowheads="1"/>
          </p:cNvSpPr>
          <p:nvPr/>
        </p:nvSpPr>
        <p:spPr bwMode="auto">
          <a:xfrm>
            <a:off x="6522075" y="3523376"/>
            <a:ext cx="1152144" cy="117757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Controlled Stamina (EO/P):</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should do it because…You should brush your teeth because you have to know like you don't want any bugs to make a hole in your teeth. Because you don't want it to hurt when the dentist takes them out. And how you brush your teeth is you take the toothbrush. Put toothpaste. Do the front, the sides, tongue, on top. Wipe your mouth. Put stuff away. And then you're done.</a:t>
            </a:r>
          </a:p>
          <a:p>
            <a:pPr eaLnBrk="1" hangingPunct="1">
              <a:defRPr/>
            </a:pPr>
            <a:endParaRPr lang="en-US" altLang="en-US" sz="400" i="1" dirty="0">
              <a:solidFill>
                <a:srgbClr val="000000"/>
              </a:solidFill>
              <a:latin typeface="+mn-lt"/>
              <a:ea typeface="Cambria"/>
              <a:cs typeface="Cambria"/>
            </a:endParaRPr>
          </a:p>
          <a:p>
            <a:pPr lvl="0">
              <a:buFont typeface="Arial"/>
              <a:buChar char="•"/>
            </a:pPr>
            <a:r>
              <a:rPr lang="en-US" altLang="en-US" sz="400" dirty="0">
                <a:solidFill>
                  <a:srgbClr val="000000"/>
                </a:solidFill>
                <a:latin typeface="+mn-lt"/>
                <a:ea typeface="Cambria"/>
                <a:cs typeface="Cambria"/>
              </a:rPr>
              <a:t> </a:t>
            </a:r>
            <a:r>
              <a:rPr lang="en-US" sz="400" dirty="0">
                <a:latin typeface="+mn-lt"/>
                <a:cs typeface="Calibri"/>
              </a:rPr>
              <a:t>Elaboration of expected content and details</a:t>
            </a:r>
          </a:p>
          <a:p>
            <a:pPr lvl="0">
              <a:buFont typeface="Arial"/>
              <a:buChar char="•"/>
            </a:pPr>
            <a:r>
              <a:rPr lang="en-US" sz="400" dirty="0">
                <a:latin typeface="+mn-lt"/>
                <a:cs typeface="Calibri"/>
              </a:rPr>
              <a:t> Clear mental schema</a:t>
            </a:r>
            <a:endParaRPr lang="en-US" sz="400" dirty="0">
              <a:latin typeface="+mn-lt"/>
              <a:cs typeface="Calibri"/>
            </a:endParaRPr>
          </a:p>
        </p:txBody>
      </p:sp>
    </p:spTree>
    <p:extLst>
      <p:ext uri="{BB962C8B-B14F-4D97-AF65-F5344CB8AC3E}">
        <p14:creationId xmlns:p14="http://schemas.microsoft.com/office/powerpoint/2010/main" val="306662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3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animBg="1"/>
      <p:bldP spid="15" grpId="0" animBg="1"/>
      <p:bldP spid="17" grpId="0" animBg="1"/>
      <p:bldP spid="18"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16979" y="1121329"/>
            <a:ext cx="6041235" cy="3799366"/>
          </a:xfrm>
          <a:prstGeom prst="wedgeRoundRectCallout">
            <a:avLst>
              <a:gd name="adj1" fmla="val -6087"/>
              <a:gd name="adj2" fmla="val 62451"/>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pitchFamily="34" charset="0"/>
              </a:rPr>
              <a:t>Developing Stamina (</a:t>
            </a:r>
            <a:r>
              <a:rPr lang="en-US" altLang="en-US" sz="1800" u="sng" dirty="0">
                <a:solidFill>
                  <a:prstClr val="black"/>
                </a:solidFill>
                <a:latin typeface="Calibri" pitchFamily="34" charset="0"/>
              </a:rPr>
              <a:t>EL)</a:t>
            </a:r>
            <a:r>
              <a:rPr lang="en-US" altLang="en-US" sz="1800"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600" i="1" dirty="0">
                <a:latin typeface="+mn-lt"/>
              </a:rPr>
              <a:t>She can count she she could count by by by she could count by by by fives 'cause she could learn her fives. And she could know 'cause the number five counting by fives is so easy to count. And she could she could um she could learn how um to count by fives. And she's she's </a:t>
            </a:r>
            <a:r>
              <a:rPr lang="en-US" sz="1600" i="1" dirty="0" err="1">
                <a:latin typeface="+mn-lt"/>
              </a:rPr>
              <a:t>gonna</a:t>
            </a:r>
            <a:r>
              <a:rPr lang="en-US" sz="1600" i="1" dirty="0">
                <a:latin typeface="+mn-lt"/>
              </a:rPr>
              <a:t> know how many cubes there are to put in five cubes. And she could count ten, five, ten, fifteen, twenty, twenty-five, thirty, thirty-five, forty, forty-five, fifty, fifty-five. And she could count more and more. And she could found she could find how many cubes there are in all. So she could learn to count by fives and she could find the sum, how many cubes there are. </a:t>
            </a:r>
            <a:endParaRPr lang="en-US" sz="1600" i="1" dirty="0" smtClean="0">
              <a:latin typeface="+mn-lt"/>
            </a:endParaRPr>
          </a:p>
          <a:p>
            <a:pPr marL="285750" indent="-285750" eaLnBrk="1" hangingPunct="1">
              <a:buFont typeface="Arial"/>
              <a:buChar char="•"/>
              <a:defRPr/>
            </a:pPr>
            <a:endParaRPr lang="en-US" sz="1600" dirty="0" smtClean="0"/>
          </a:p>
          <a:p>
            <a:pPr marL="285750" indent="-285750" eaLnBrk="1" hangingPunct="1">
              <a:buFont typeface="Arial"/>
              <a:buChar char="•"/>
              <a:defRPr/>
            </a:pPr>
            <a:r>
              <a:rPr lang="en-US" sz="1600" dirty="0" smtClean="0">
                <a:latin typeface="Calibri"/>
                <a:cs typeface="Calibri"/>
              </a:rPr>
              <a:t>Mental schema is more evident but not completely clear   </a:t>
            </a:r>
            <a:endParaRPr lang="en-US" altLang="en-US" sz="1600" dirty="0">
              <a:solidFill>
                <a:prstClr val="black"/>
              </a:solidFill>
              <a:latin typeface="Calibri"/>
              <a:cs typeface="Calibri"/>
            </a:endParaRPr>
          </a:p>
        </p:txBody>
      </p:sp>
      <p:sp>
        <p:nvSpPr>
          <p:cNvPr id="16" name="Rounded Rectangular Callout 15"/>
          <p:cNvSpPr>
            <a:spLocks noChangeArrowheads="1"/>
          </p:cNvSpPr>
          <p:nvPr/>
        </p:nvSpPr>
        <p:spPr bwMode="auto">
          <a:xfrm>
            <a:off x="2916979" y="1121329"/>
            <a:ext cx="6041236" cy="3799366"/>
          </a:xfrm>
          <a:prstGeom prst="wedgeRoundRectCallout">
            <a:avLst>
              <a:gd name="adj1" fmla="val -5363"/>
              <a:gd name="adj2" fmla="val 6215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Developing Stamina (</a:t>
            </a:r>
            <a:r>
              <a:rPr lang="en-US" altLang="en-US" sz="1600" u="sng" dirty="0">
                <a:solidFill>
                  <a:prstClr val="black"/>
                </a:solidFill>
                <a:latin typeface="Calibri" pitchFamily="34" charset="0"/>
              </a:rPr>
              <a:t>EO/P):</a:t>
            </a:r>
          </a:p>
          <a:p>
            <a:pPr eaLnBrk="1" hangingPunct="1">
              <a:defRPr/>
            </a:pPr>
            <a:endParaRPr lang="en-US" altLang="en-US" sz="1600" i="1" dirty="0" smtClean="0">
              <a:solidFill>
                <a:srgbClr val="FFFFFF"/>
              </a:solidFill>
              <a:latin typeface="Calibri" pitchFamily="34" charset="0"/>
            </a:endParaRPr>
          </a:p>
          <a:p>
            <a:pPr eaLnBrk="1" hangingPunct="1">
              <a:defRPr/>
            </a:pPr>
            <a:r>
              <a:rPr lang="en-US" sz="1600" i="1" dirty="0">
                <a:latin typeface="+mn-lt"/>
              </a:rPr>
              <a:t>Um so you like put put the cubes in in a group of by their color. And then when they're all in the groups, you can count how many they're in in all. Like, for example, they're all then or just count them all up together.                                                                  </a:t>
            </a:r>
            <a:r>
              <a:rPr lang="en-US" sz="1600" i="1" dirty="0" smtClean="0">
                <a:latin typeface="+mn-lt"/>
              </a:rPr>
              <a:t> </a:t>
            </a:r>
          </a:p>
          <a:p>
            <a:pPr eaLnBrk="1" hangingPunct="1">
              <a:defRPr/>
            </a:pPr>
            <a:r>
              <a:rPr lang="en-US" sz="1600" dirty="0" smtClean="0">
                <a:latin typeface="+mn-lt"/>
              </a:rPr>
              <a:t>[Can </a:t>
            </a:r>
            <a:r>
              <a:rPr lang="en-US" sz="1600" dirty="0">
                <a:latin typeface="+mn-lt"/>
              </a:rPr>
              <a:t>you tell her why this way helps</a:t>
            </a:r>
            <a:r>
              <a:rPr lang="en-US" sz="1600" dirty="0" smtClean="0">
                <a:latin typeface="+mn-lt"/>
              </a:rPr>
              <a:t>?]    </a:t>
            </a:r>
            <a:r>
              <a:rPr lang="en-US" sz="1600" i="1" dirty="0" smtClean="0">
                <a:latin typeface="+mn-lt"/>
              </a:rPr>
              <a:t>                                                                 </a:t>
            </a:r>
            <a:r>
              <a:rPr lang="en-US" sz="1600" i="1" dirty="0">
                <a:latin typeface="+mn-lt"/>
              </a:rPr>
              <a:t>It helps this way because it's more organized or so you can you can concentrate this way better. And like you would know what group this thing goes in if you lose one and then you put it </a:t>
            </a:r>
            <a:r>
              <a:rPr lang="en-US" sz="1600" i="1" dirty="0" smtClean="0">
                <a:latin typeface="+mn-lt"/>
              </a:rPr>
              <a:t>back </a:t>
            </a:r>
            <a:r>
              <a:rPr lang="en-US" sz="1600" i="1" dirty="0">
                <a:latin typeface="+mn-lt"/>
              </a:rPr>
              <a:t>in its place</a:t>
            </a:r>
            <a:r>
              <a:rPr lang="en-US" sz="1600" i="1" dirty="0" smtClean="0">
                <a:latin typeface="+mn-lt"/>
              </a:rPr>
              <a:t>.</a:t>
            </a:r>
          </a:p>
          <a:p>
            <a:pPr eaLnBrk="1" hangingPunct="1">
              <a:defRPr/>
            </a:pPr>
            <a:endParaRPr lang="en-US" sz="1600" i="1" dirty="0" smtClean="0">
              <a:latin typeface="Calibri"/>
              <a:cs typeface="Calibri"/>
            </a:endParaRPr>
          </a:p>
          <a:p>
            <a:pPr marL="285750" indent="-285750" eaLnBrk="1" hangingPunct="1">
              <a:buFont typeface="Arial"/>
              <a:buChar char="•"/>
              <a:defRPr/>
            </a:pPr>
            <a:r>
              <a:rPr lang="en-US" sz="1600" dirty="0" smtClean="0">
                <a:latin typeface="Calibri"/>
                <a:cs typeface="Calibri"/>
              </a:rPr>
              <a:t>Lacking some detail</a:t>
            </a:r>
          </a:p>
          <a:p>
            <a:pPr marL="285750" indent="-285750" eaLnBrk="1" hangingPunct="1">
              <a:buFont typeface="Arial"/>
              <a:buChar char="•"/>
              <a:defRPr/>
            </a:pPr>
            <a:r>
              <a:rPr lang="en-US" sz="1600" dirty="0" smtClean="0">
                <a:latin typeface="Calibri"/>
                <a:cs typeface="Calibri"/>
              </a:rPr>
              <a:t>Mental schema is more evident but not completely clear   </a:t>
            </a:r>
            <a:endParaRPr lang="en-US" altLang="en-US" sz="1600" dirty="0">
              <a:solidFill>
                <a:prstClr val="black"/>
              </a:solidFill>
              <a:latin typeface="Calibri"/>
              <a:cs typeface="Calibri"/>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Tree>
    <p:extLst>
      <p:ext uri="{BB962C8B-B14F-4D97-AF65-F5344CB8AC3E}">
        <p14:creationId xmlns:p14="http://schemas.microsoft.com/office/powerpoint/2010/main" val="10301971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6168"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8" name="Right Arrow 17"/>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3" name="Rounded Rectangular Callout 12"/>
          <p:cNvSpPr>
            <a:spLocks noChangeArrowheads="1"/>
          </p:cNvSpPr>
          <p:nvPr/>
        </p:nvSpPr>
        <p:spPr bwMode="auto">
          <a:xfrm>
            <a:off x="2850955" y="1094308"/>
            <a:ext cx="6201605" cy="3998952"/>
          </a:xfrm>
          <a:prstGeom prst="wedgeRoundRectCallout">
            <a:avLst>
              <a:gd name="adj1" fmla="val 18140"/>
              <a:gd name="adj2" fmla="val 5757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mn-lt"/>
              </a:rPr>
              <a:t>Controlled Stamina </a:t>
            </a:r>
            <a:r>
              <a:rPr lang="en-US" altLang="en-US" sz="2000" u="sng" dirty="0">
                <a:solidFill>
                  <a:prstClr val="black"/>
                </a:solidFill>
                <a:latin typeface="+mn-lt"/>
              </a:rPr>
              <a:t>(EO/P):</a:t>
            </a:r>
          </a:p>
          <a:p>
            <a:pPr eaLnBrk="1" hangingPunct="1">
              <a:defRPr/>
            </a:pPr>
            <a:endParaRPr lang="en-US" altLang="en-US" sz="1500" u="sng" dirty="0">
              <a:solidFill>
                <a:prstClr val="black"/>
              </a:solidFill>
              <a:latin typeface="+mn-lt"/>
            </a:endParaRPr>
          </a:p>
          <a:p>
            <a:r>
              <a:rPr lang="en-US" sz="1800" i="1" dirty="0">
                <a:latin typeface="+mn-lt"/>
              </a:rPr>
              <a:t>You use these cubes and put them by twos. It's </a:t>
            </a:r>
            <a:r>
              <a:rPr lang="en-US" sz="1800" i="1" dirty="0" err="1">
                <a:latin typeface="+mn-lt"/>
              </a:rPr>
              <a:t>funner</a:t>
            </a:r>
            <a:r>
              <a:rPr lang="en-US" sz="1800" i="1" dirty="0">
                <a:latin typeface="+mn-lt"/>
              </a:rPr>
              <a:t> and faster, more efficient than counting by ones. And yeah. </a:t>
            </a:r>
          </a:p>
          <a:p>
            <a:r>
              <a:rPr lang="en-US" sz="1800" dirty="0">
                <a:latin typeface="+mn-lt"/>
              </a:rPr>
              <a:t>[Can you tell him how to do it?] </a:t>
            </a:r>
          </a:p>
          <a:p>
            <a:r>
              <a:rPr lang="en-US" sz="1800" i="1" dirty="0">
                <a:latin typeface="+mn-lt"/>
              </a:rPr>
              <a:t>You have all the bricks on the </a:t>
            </a:r>
            <a:r>
              <a:rPr lang="en-US" sz="1800" i="1" dirty="0" err="1">
                <a:latin typeface="+mn-lt"/>
              </a:rPr>
              <a:t>U</a:t>
            </a:r>
            <a:r>
              <a:rPr lang="en-US" sz="1800" i="1" dirty="0" err="1" smtClean="0">
                <a:latin typeface="+mn-lt"/>
              </a:rPr>
              <a:t>nifix</a:t>
            </a:r>
            <a:r>
              <a:rPr lang="en-US" sz="1800" i="1" dirty="0" smtClean="0">
                <a:latin typeface="+mn-lt"/>
              </a:rPr>
              <a:t> </a:t>
            </a:r>
            <a:r>
              <a:rPr lang="en-US" sz="1800" i="1" dirty="0">
                <a:latin typeface="+mn-lt"/>
              </a:rPr>
              <a:t>cubes on the right and none on the left. Take two and put them on the left. Do it with another pair until you count two, four, six, eight all the way to all the way to the number that the cubes have, which I counted fifty. </a:t>
            </a:r>
            <a:endParaRPr lang="en-US" sz="1800" i="1" dirty="0" smtClean="0">
              <a:latin typeface="+mn-lt"/>
            </a:endParaRPr>
          </a:p>
          <a:p>
            <a:endParaRPr lang="en-US" sz="1800" dirty="0"/>
          </a:p>
          <a:p>
            <a:pPr lvl="0">
              <a:buFont typeface="Arial"/>
              <a:buChar char="•"/>
            </a:pPr>
            <a:r>
              <a:rPr lang="en-US" sz="1600" dirty="0" smtClean="0">
                <a:latin typeface="Calibri"/>
                <a:cs typeface="Calibri"/>
              </a:rPr>
              <a:t>  </a:t>
            </a:r>
            <a:r>
              <a:rPr lang="en-US" sz="1600" dirty="0" smtClean="0">
                <a:latin typeface="Calibri"/>
                <a:cs typeface="Calibri"/>
              </a:rPr>
              <a:t>Elaboration of expected content and </a:t>
            </a:r>
            <a:r>
              <a:rPr lang="en-US" sz="1600" dirty="0" smtClean="0">
                <a:latin typeface="Calibri"/>
                <a:cs typeface="Calibri"/>
              </a:rPr>
              <a:t>details</a:t>
            </a:r>
          </a:p>
          <a:p>
            <a:pPr lvl="0">
              <a:buFont typeface="Arial"/>
              <a:buChar char="•"/>
            </a:pPr>
            <a:r>
              <a:rPr lang="en-US" sz="1600" dirty="0" smtClean="0">
                <a:latin typeface="Calibri"/>
                <a:cs typeface="Calibri"/>
              </a:rPr>
              <a:t>  Sense </a:t>
            </a:r>
            <a:r>
              <a:rPr lang="en-US" sz="1600" dirty="0" smtClean="0">
                <a:latin typeface="Calibri"/>
                <a:cs typeface="Calibri"/>
              </a:rPr>
              <a:t>of mental schema</a:t>
            </a:r>
            <a:endParaRPr lang="en-US" sz="1600" dirty="0">
              <a:latin typeface="Calibri"/>
              <a:cs typeface="Calibri"/>
            </a:endParaRPr>
          </a:p>
        </p:txBody>
      </p:sp>
      <p:pic>
        <p:nvPicPr>
          <p:cNvPr id="11" name="Stamina_3rd_Math_replaceme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91144" y="5902959"/>
            <a:ext cx="331777" cy="331777"/>
          </a:xfrm>
          <a:prstGeom prst="rect">
            <a:avLst/>
          </a:prstGeom>
        </p:spPr>
      </p:pic>
    </p:spTree>
    <p:extLst>
      <p:ext uri="{BB962C8B-B14F-4D97-AF65-F5344CB8AC3E}">
        <p14:creationId xmlns:p14="http://schemas.microsoft.com/office/powerpoint/2010/main" val="256151423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895"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72290" y="2566737"/>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chemeClr val="tx1">
                  <a:lumMod val="75000"/>
                  <a:lumOff val="25000"/>
                </a:schemeClr>
              </a:solidFill>
            </a:endParaRPr>
          </a:p>
          <a:p>
            <a:pPr eaLnBrk="1" hangingPunct="1">
              <a:defRPr/>
            </a:pPr>
            <a:r>
              <a:rPr lang="en-US" altLang="en-US" b="1" dirty="0" smtClean="0">
                <a:solidFill>
                  <a:schemeClr val="tx1">
                    <a:lumMod val="65000"/>
                    <a:lumOff val="35000"/>
                  </a:schemeClr>
                </a:solidFill>
              </a:rPr>
              <a:t>Personal routine </a:t>
            </a:r>
          </a:p>
          <a:p>
            <a:pPr eaLnBrk="1" hangingPunct="1">
              <a:defRPr/>
            </a:pPr>
            <a:r>
              <a:rPr lang="en-US" altLang="en-US" b="1" dirty="0" smtClean="0">
                <a:solidFill>
                  <a:srgbClr val="FAC294"/>
                </a:solidFill>
              </a:rPr>
              <a:t>EL</a:t>
            </a:r>
          </a:p>
          <a:p>
            <a:pPr eaLnBrk="1" hangingPunct="1">
              <a:defRPr/>
            </a:pPr>
            <a:r>
              <a:rPr lang="en-US" altLang="en-US" b="1" dirty="0" smtClean="0">
                <a:solidFill>
                  <a:schemeClr val="accent2">
                    <a:lumMod val="75000"/>
                  </a:schemeClr>
                </a:solidFill>
              </a:rPr>
              <a:t>EO/P</a:t>
            </a:r>
            <a:endParaRPr lang="en-US" altLang="en-US" b="1" dirty="0">
              <a:solidFill>
                <a:schemeClr val="accent2">
                  <a:lumMod val="75000"/>
                </a:schemeClr>
              </a:solidFill>
            </a:endParaRPr>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smtClean="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endParaRPr lang="en-US" altLang="en-US" b="1" dirty="0"/>
          </a:p>
          <a:p>
            <a:pPr eaLnBrk="1" hangingPunct="1">
              <a:defRPr/>
            </a:pPr>
            <a:r>
              <a:rPr lang="en-US" altLang="en-US" dirty="0"/>
              <a:t>    </a:t>
            </a:r>
            <a:r>
              <a:rPr lang="en-US" altLang="en-US" dirty="0" smtClean="0"/>
              <a:t>	</a:t>
            </a:r>
            <a:r>
              <a:rPr lang="en-US" altLang="en-US" dirty="0" smtClean="0">
                <a:solidFill>
                  <a:schemeClr val="bg2">
                    <a:lumMod val="25000"/>
                  </a:schemeClr>
                </a:solidFill>
              </a:rPr>
              <a:t>Not </a:t>
            </a:r>
            <a:r>
              <a:rPr lang="en-US" altLang="en-US" dirty="0">
                <a:solidFill>
                  <a:schemeClr val="bg2">
                    <a:lumMod val="25000"/>
                  </a:schemeClr>
                </a:solidFill>
              </a:rPr>
              <a:t>(yet) </a:t>
            </a:r>
            <a:r>
              <a:rPr lang="en-US" altLang="en-US" dirty="0" smtClean="0">
                <a:solidFill>
                  <a:schemeClr val="bg2">
                    <a:lumMod val="25000"/>
                  </a:schemeClr>
                </a:solidFill>
              </a:rPr>
              <a:t>evident      Emerging        Developing       Controlled</a:t>
            </a:r>
            <a:endParaRPr lang="en-US" altLang="en-US" dirty="0">
              <a:solidFill>
                <a:schemeClr val="bg2">
                  <a:lumMod val="25000"/>
                </a:schemeClr>
              </a:solidFill>
            </a:endParaRPr>
          </a:p>
        </p:txBody>
      </p:sp>
      <p:sp>
        <p:nvSpPr>
          <p:cNvPr id="13" name="Rounded Rectangular Callout 12"/>
          <p:cNvSpPr>
            <a:spLocks noChangeArrowheads="1"/>
          </p:cNvSpPr>
          <p:nvPr/>
        </p:nvSpPr>
        <p:spPr bwMode="auto">
          <a:xfrm>
            <a:off x="6294743" y="2742525"/>
            <a:ext cx="1152144" cy="1735690"/>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Controlled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Well you first get your toothbrush. Then put some toothpaste in your toothbrush. After, close your mouth. And then do it brush it in circles in the back of the teeth and the front of the teeth, the front teeth. And then after, open your mouth. And then wash it where the bottom is at, right here at the bottom, and then at the back of the teeth. And then after, you do the you take out your tongue. And then you start going up and down until all until all the germs from the tongue takes gets out. And then you you rinse you rinse your mouth at least three times. And you </a:t>
            </a:r>
            <a:r>
              <a:rPr lang="en-US" sz="400" i="1" dirty="0" err="1">
                <a:latin typeface="+mn-lt"/>
              </a:rPr>
              <a:t>sh</a:t>
            </a:r>
            <a:r>
              <a:rPr lang="en-US" sz="400" i="1" dirty="0">
                <a:latin typeface="+mn-lt"/>
              </a:rPr>
              <a:t>- you should do it because because it is important. And if you don't if you don't do it, then you the food won't taste better than it does. And your teeth will rot. And they'll turn yellow. And you won't have a perfect smile. Everyone will be scared of you. Like it'll be a bad thing. </a:t>
            </a:r>
            <a:endParaRPr lang="en-US" sz="400" i="1" dirty="0" smtClean="0">
              <a:latin typeface="+mn-lt"/>
            </a:endParaRPr>
          </a:p>
          <a:p>
            <a:pPr eaLnBrk="1" hangingPunct="1">
              <a:defRPr/>
            </a:pPr>
            <a:endParaRPr lang="en-US" altLang="en-US" sz="400" i="1" dirty="0">
              <a:solidFill>
                <a:prstClr val="black"/>
              </a:solidFill>
              <a:latin typeface="+mn-lt"/>
            </a:endParaRPr>
          </a:p>
          <a:p>
            <a:pPr lvl="0">
              <a:buFont typeface="Arial"/>
              <a:buChar char="•"/>
            </a:pPr>
            <a:r>
              <a:rPr lang="en-US" sz="400" dirty="0">
                <a:latin typeface="Calibri"/>
                <a:cs typeface="Calibri"/>
              </a:rPr>
              <a:t> Elaboration of expected content and details</a:t>
            </a:r>
          </a:p>
          <a:p>
            <a:pPr lvl="0">
              <a:buFont typeface="Arial"/>
              <a:buChar char="•"/>
            </a:pPr>
            <a:r>
              <a:rPr lang="en-US" sz="400" dirty="0">
                <a:latin typeface="Calibri"/>
                <a:cs typeface="Calibri"/>
              </a:rPr>
              <a:t>  Sense of mental schema</a:t>
            </a:r>
            <a:endParaRPr lang="en-US" altLang="en-US" sz="400" i="1" dirty="0">
              <a:solidFill>
                <a:prstClr val="black"/>
              </a:solidFill>
              <a:latin typeface="+mn-lt"/>
            </a:endParaRPr>
          </a:p>
        </p:txBody>
      </p:sp>
      <p:sp>
        <p:nvSpPr>
          <p:cNvPr id="10" name="Rounded Rectangular Callout 9"/>
          <p:cNvSpPr>
            <a:spLocks noChangeArrowheads="1"/>
          </p:cNvSpPr>
          <p:nvPr/>
        </p:nvSpPr>
        <p:spPr bwMode="auto">
          <a:xfrm>
            <a:off x="3126580" y="3810001"/>
            <a:ext cx="1152144" cy="1069975"/>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Um you the way you brush your teeth, you um you get your toothbrush and you you should take a good amount of time washing your teeth. A good reason why you should </a:t>
            </a:r>
            <a:r>
              <a:rPr lang="en-US" sz="400" i="1" dirty="0" err="1">
                <a:latin typeface="+mn-lt"/>
              </a:rPr>
              <a:t>wa</a:t>
            </a:r>
            <a:r>
              <a:rPr lang="en-US" sz="400" i="1" dirty="0">
                <a:latin typeface="+mn-lt"/>
              </a:rPr>
              <a:t>- um wash your teeth is so that you won't have cavities, you won't have any problems with your teeth, and so you your teeth will look good and be as healthy as possible.</a:t>
            </a:r>
          </a:p>
          <a:p>
            <a:pPr eaLnBrk="1" hangingPunct="1">
              <a:defRPr/>
            </a:pPr>
            <a:endParaRPr lang="en-US" sz="400" i="1" dirty="0">
              <a:latin typeface="+mn-lt"/>
            </a:endParaRPr>
          </a:p>
          <a:p>
            <a:pPr eaLnBrk="1" hangingPunct="1">
              <a:defRPr/>
            </a:pPr>
            <a:r>
              <a:rPr lang="en-US" sz="500" b="1" dirty="0">
                <a:solidFill>
                  <a:prstClr val="black"/>
                </a:solidFill>
              </a:rPr>
              <a:t>· </a:t>
            </a:r>
            <a:r>
              <a:rPr lang="en-US" sz="400" dirty="0" smtClean="0">
                <a:latin typeface="+mn-lt"/>
              </a:rPr>
              <a:t>Instance </a:t>
            </a:r>
            <a:r>
              <a:rPr lang="en-US" sz="400" dirty="0">
                <a:latin typeface="+mn-lt"/>
              </a:rPr>
              <a:t>of retracing </a:t>
            </a:r>
          </a:p>
          <a:p>
            <a:pPr eaLnBrk="1" hangingPunct="1">
              <a:defRPr/>
            </a:pPr>
            <a:r>
              <a:rPr lang="en-US" sz="500" b="1" dirty="0">
                <a:solidFill>
                  <a:prstClr val="black"/>
                </a:solidFill>
              </a:rPr>
              <a:t>·</a:t>
            </a:r>
            <a:r>
              <a:rPr lang="en-US" sz="400" i="1" dirty="0" smtClean="0">
                <a:latin typeface="+mn-lt"/>
              </a:rPr>
              <a:t> </a:t>
            </a:r>
            <a:r>
              <a:rPr lang="en-US" sz="400" dirty="0">
                <a:latin typeface="+mn-lt"/>
              </a:rPr>
              <a:t>Lacks details of the mental schema</a:t>
            </a:r>
            <a:endParaRPr lang="en-US" altLang="en-US" sz="400" i="1" dirty="0">
              <a:solidFill>
                <a:prstClr val="black"/>
              </a:solidFill>
              <a:latin typeface="+mn-lt"/>
            </a:endParaRPr>
          </a:p>
        </p:txBody>
      </p:sp>
      <p:sp>
        <p:nvSpPr>
          <p:cNvPr id="16" name="Rounded Rectangular Callout 15"/>
          <p:cNvSpPr>
            <a:spLocks noChangeArrowheads="1"/>
          </p:cNvSpPr>
          <p:nvPr/>
        </p:nvSpPr>
        <p:spPr bwMode="auto">
          <a:xfrm>
            <a:off x="6416337" y="2999591"/>
            <a:ext cx="1152144" cy="1794425"/>
          </a:xfrm>
          <a:prstGeom prst="wedgeRoundRectCallout">
            <a:avLst>
              <a:gd name="adj1" fmla="val -36739"/>
              <a:gd name="adj2" fmla="val 4848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smtClean="0">
                <a:solidFill>
                  <a:prstClr val="black"/>
                </a:solidFill>
                <a:latin typeface="+mn-lt"/>
              </a:rPr>
              <a:t>Controlled Stamina </a:t>
            </a:r>
            <a:r>
              <a:rPr lang="en-US" altLang="en-US" sz="400" u="sng" dirty="0">
                <a:solidFill>
                  <a:prstClr val="black"/>
                </a:solidFill>
                <a:latin typeface="+mn-lt"/>
              </a:rPr>
              <a:t>(EO/P):</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OK. So you first wet your toothbrush, put some toothpaste on it, put it in your mouth. I prefer to put it on the side of my mouth and go across and do the top part of them, then the backside, then the upper side. And you do...you scrub it for 20 seconds each. So do each side for 20 seconds each until you've gotten to the far side and do the next layer. And then once you're done, you rinse off the toothbrush. You spit it out. You get a cup, fill it with water, and then rinse your mouth. </a:t>
            </a:r>
            <a:endParaRPr lang="en-US" sz="400" i="1" dirty="0" smtClean="0">
              <a:latin typeface="+mn-lt"/>
            </a:endParaRPr>
          </a:p>
          <a:p>
            <a:pPr eaLnBrk="1" hangingPunct="1">
              <a:defRPr/>
            </a:pPr>
            <a:r>
              <a:rPr lang="en-US" sz="400" dirty="0" smtClean="0">
                <a:latin typeface="+mn-lt"/>
              </a:rPr>
              <a:t>[And </a:t>
            </a:r>
            <a:r>
              <a:rPr lang="en-US" sz="400" dirty="0">
                <a:latin typeface="+mn-lt"/>
              </a:rPr>
              <a:t>can you also tell him why he should clean his teeth</a:t>
            </a:r>
            <a:r>
              <a:rPr lang="en-US" sz="400" dirty="0" smtClean="0">
                <a:latin typeface="+mn-lt"/>
              </a:rPr>
              <a:t>?]</a:t>
            </a:r>
            <a:r>
              <a:rPr lang="en-US" sz="400" i="1" dirty="0">
                <a:latin typeface="+mn-lt"/>
              </a:rPr>
              <a:t/>
            </a:r>
            <a:br>
              <a:rPr lang="en-US" sz="400" i="1" dirty="0">
                <a:latin typeface="+mn-lt"/>
              </a:rPr>
            </a:br>
            <a:r>
              <a:rPr lang="en-US" sz="400" i="1" dirty="0">
                <a:latin typeface="+mn-lt"/>
              </a:rPr>
              <a:t>Yeah, you should really clean your teeth because you don't want them to rot and you want be able to eat hard stuff. You'll only be able to eat kind of soft mushy stuff, like yogurt, I think oatmeal kind of. Yeah, like oatmeal. Sorry about that. So yeah. </a:t>
            </a:r>
            <a:endParaRPr lang="en-US" sz="400" i="1" dirty="0" smtClean="0">
              <a:latin typeface="+mn-lt"/>
            </a:endParaRPr>
          </a:p>
          <a:p>
            <a:pPr eaLnBrk="1" hangingPunct="1">
              <a:defRPr/>
            </a:pPr>
            <a:endParaRPr lang="en-US" altLang="en-US" sz="400" i="1" dirty="0">
              <a:solidFill>
                <a:srgbClr val="FFFFFF"/>
              </a:solidFill>
              <a:latin typeface="+mn-lt"/>
            </a:endParaRPr>
          </a:p>
          <a:p>
            <a:pPr lvl="0">
              <a:buFont typeface="Arial"/>
              <a:buChar char="•"/>
            </a:pPr>
            <a:r>
              <a:rPr lang="en-US" sz="400" dirty="0">
                <a:latin typeface="+mn-lt"/>
                <a:cs typeface="Calibri"/>
              </a:rPr>
              <a:t> Elaboration of expected content and details</a:t>
            </a:r>
          </a:p>
          <a:p>
            <a:pPr lvl="0">
              <a:buFont typeface="Arial"/>
              <a:buChar char="•"/>
            </a:pPr>
            <a:r>
              <a:rPr lang="en-US" sz="400" dirty="0">
                <a:latin typeface="+mn-lt"/>
                <a:cs typeface="Calibri"/>
              </a:rPr>
              <a:t>  Sense of mental schema</a:t>
            </a:r>
            <a:endParaRPr lang="en-US" altLang="en-US" sz="400" i="1" dirty="0">
              <a:solidFill>
                <a:srgbClr val="FFFFFF"/>
              </a:solidFill>
              <a:latin typeface="+mn-lt"/>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C0C0C0"/>
                  </a:outerShdw>
                </a:effectLst>
                <a:latin typeface="Helvetica" pitchFamily="1" charset="0"/>
              </a:rPr>
              <a:t>Stamina</a:t>
            </a:r>
            <a:endParaRPr lang="en-US" altLang="en-US" sz="3600" b="1" dirty="0">
              <a:solidFill>
                <a:srgbClr val="404040"/>
              </a:solidFill>
              <a:effectLst>
                <a:outerShdw blurRad="38100" dist="38100" dir="2700000" algn="tl">
                  <a:srgbClr val="C0C0C0"/>
                </a:outerShdw>
              </a:effectLst>
              <a:latin typeface="Helvetica" pitchFamily="1" charset="0"/>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ndParaRPr>
          </a:p>
        </p:txBody>
      </p:sp>
      <p:sp>
        <p:nvSpPr>
          <p:cNvPr id="18" name="Rounded Rectangular Callout 17"/>
          <p:cNvSpPr>
            <a:spLocks noChangeArrowheads="1"/>
          </p:cNvSpPr>
          <p:nvPr/>
        </p:nvSpPr>
        <p:spPr bwMode="auto">
          <a:xfrm>
            <a:off x="3248335" y="4068640"/>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(EO/P)</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OK. So why you should do it is because you do not want to get cavities because it hurts. And then how you do it is you put the toothpaste on the toothbrush. You put it in your mouth and you make little circle patterns on your teeth all around. That's how you do it.</a:t>
            </a:r>
          </a:p>
          <a:p>
            <a:pPr eaLnBrk="1" hangingPunct="1">
              <a:defRPr/>
            </a:pPr>
            <a:endParaRPr lang="en-US" sz="400" dirty="0" smtClean="0">
              <a:latin typeface="+mn-lt"/>
            </a:endParaRPr>
          </a:p>
          <a:p>
            <a:pPr eaLnBrk="1" hangingPunct="1">
              <a:defRPr/>
            </a:pPr>
            <a:r>
              <a:rPr lang="en-US" sz="500" b="1" dirty="0">
                <a:solidFill>
                  <a:prstClr val="black"/>
                </a:solidFill>
              </a:rPr>
              <a:t>· </a:t>
            </a:r>
            <a:r>
              <a:rPr lang="en-US" sz="400" dirty="0" smtClean="0">
                <a:latin typeface="+mn-lt"/>
              </a:rPr>
              <a:t>Lacks </a:t>
            </a:r>
            <a:r>
              <a:rPr lang="en-US" sz="400" dirty="0">
                <a:latin typeface="+mn-lt"/>
              </a:rPr>
              <a:t>details of the mental schema </a:t>
            </a:r>
          </a:p>
          <a:p>
            <a:pPr eaLnBrk="1" hangingPunct="1">
              <a:defRPr/>
            </a:pPr>
            <a:r>
              <a:rPr lang="en-US" sz="500" b="1" dirty="0">
                <a:solidFill>
                  <a:prstClr val="black"/>
                </a:solidFill>
              </a:rPr>
              <a:t>· </a:t>
            </a:r>
            <a:r>
              <a:rPr lang="en-US" sz="400" dirty="0" smtClean="0">
                <a:latin typeface="+mn-lt"/>
              </a:rPr>
              <a:t>Does </a:t>
            </a:r>
            <a:r>
              <a:rPr lang="en-US" sz="400" dirty="0">
                <a:latin typeface="+mn-lt"/>
              </a:rPr>
              <a:t>not meet the expectations for the Developing level  </a:t>
            </a:r>
            <a:endParaRPr lang="en-US" altLang="en-US" sz="400" i="1" dirty="0">
              <a:solidFill>
                <a:prstClr val="black"/>
              </a:solidFill>
              <a:latin typeface="+mn-lt"/>
            </a:endParaRPr>
          </a:p>
        </p:txBody>
      </p:sp>
      <p:sp>
        <p:nvSpPr>
          <p:cNvPr id="19" name="TextBox 18"/>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
        <p:nvSpPr>
          <p:cNvPr id="14" name="Rounded Rectangular Callout 13"/>
          <p:cNvSpPr>
            <a:spLocks noChangeArrowheads="1"/>
          </p:cNvSpPr>
          <p:nvPr/>
        </p:nvSpPr>
        <p:spPr bwMode="auto">
          <a:xfrm>
            <a:off x="1579555" y="4282096"/>
            <a:ext cx="1152144" cy="975899"/>
          </a:xfrm>
          <a:prstGeom prst="wedgeRoundRectCallout">
            <a:avLst>
              <a:gd name="adj1" fmla="val -28718"/>
              <a:gd name="adj2" fmla="val 4395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(EL</a:t>
            </a:r>
            <a:r>
              <a:rPr lang="en-US" altLang="en-US" sz="400" u="sng" dirty="0" smtClean="0">
                <a:solidFill>
                  <a:prstClr val="black"/>
                </a:solidFill>
                <a:latin typeface="+mn-lt"/>
              </a:rPr>
              <a:t>):</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I will like first show her like how I brush my teeth. And then like she when I'm done brushing my teeth, like she could practice brushing her teeth. And it's good to brush your teeth because when you eat, you don't have that bad breath and that taste that you had. And I will tell her what goes first and second and show her how to brush her teeth. And that's it</a:t>
            </a:r>
            <a:r>
              <a:rPr lang="en-US" sz="400" i="1" dirty="0" smtClean="0">
                <a:latin typeface="+mn-lt"/>
              </a:rPr>
              <a:t>.</a:t>
            </a:r>
          </a:p>
          <a:p>
            <a:pPr eaLnBrk="1" hangingPunct="1">
              <a:defRPr/>
            </a:pPr>
            <a:endParaRPr lang="en-US" sz="400" i="1" dirty="0">
              <a:latin typeface="+mn-lt"/>
            </a:endParaRPr>
          </a:p>
          <a:p>
            <a:pPr eaLnBrk="1" hangingPunct="1">
              <a:defRPr/>
            </a:pPr>
            <a:r>
              <a:rPr lang="en-US" sz="500" b="1" dirty="0">
                <a:solidFill>
                  <a:prstClr val="black"/>
                </a:solidFill>
              </a:rPr>
              <a:t>·</a:t>
            </a:r>
            <a:r>
              <a:rPr lang="en-US" sz="400" i="1" dirty="0" smtClean="0">
                <a:latin typeface="+mn-lt"/>
              </a:rPr>
              <a:t> </a:t>
            </a:r>
            <a:r>
              <a:rPr lang="en-US" sz="400" dirty="0">
                <a:latin typeface="+mn-lt"/>
              </a:rPr>
              <a:t>Lacks steps and details of the mental schema</a:t>
            </a:r>
            <a:endParaRPr lang="en-US" altLang="en-US" sz="400" i="1" dirty="0">
              <a:solidFill>
                <a:prstClr val="black"/>
              </a:solidFill>
              <a:latin typeface="+mn-lt"/>
              <a:cs typeface="Arial" pitchFamily="34" charset="0"/>
            </a:endParaRPr>
          </a:p>
        </p:txBody>
      </p:sp>
      <p:sp>
        <p:nvSpPr>
          <p:cNvPr id="17" name="Rounded Rectangular Callout 16"/>
          <p:cNvSpPr>
            <a:spLocks noChangeArrowheads="1"/>
          </p:cNvSpPr>
          <p:nvPr/>
        </p:nvSpPr>
        <p:spPr bwMode="auto">
          <a:xfrm>
            <a:off x="1710349" y="4579815"/>
            <a:ext cx="1143105" cy="751309"/>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(EO/P</a:t>
            </a:r>
            <a:r>
              <a:rPr lang="en-US" altLang="en-US" sz="400" u="sng" dirty="0" smtClean="0">
                <a:solidFill>
                  <a:prstClr val="black"/>
                </a:solidFill>
                <a:latin typeface="+mn-lt"/>
              </a:rPr>
              <a:t>):</a:t>
            </a:r>
          </a:p>
          <a:p>
            <a:pPr eaLnBrk="1" hangingPunct="1">
              <a:defRPr/>
            </a:pPr>
            <a:endParaRPr lang="en-US" altLang="en-US" sz="400" i="1" u="sng" dirty="0">
              <a:solidFill>
                <a:prstClr val="black"/>
              </a:solidFill>
              <a:latin typeface="+mn-lt"/>
            </a:endParaRPr>
          </a:p>
          <a:p>
            <a:pPr eaLnBrk="1" hangingPunct="1">
              <a:defRPr/>
            </a:pPr>
            <a:r>
              <a:rPr lang="en-US" sz="400" i="1" dirty="0">
                <a:latin typeface="+mn-lt"/>
              </a:rPr>
              <a:t>So I would tell him that he should clean his teeth because or else he wouldn't really be able to talk. And then I would say like or he would have to go to the dentist's office more. And I would say, "Try to clean every tooth just as a start, nice and easy. And get in between your teeth." And yeah</a:t>
            </a:r>
            <a:r>
              <a:rPr lang="en-US" sz="400" i="1" dirty="0" smtClean="0">
                <a:latin typeface="+mn-lt"/>
              </a:rPr>
              <a:t>.</a:t>
            </a:r>
          </a:p>
          <a:p>
            <a:pPr eaLnBrk="1" hangingPunct="1">
              <a:defRPr/>
            </a:pPr>
            <a:endParaRPr lang="en-US" sz="400" i="1" dirty="0">
              <a:latin typeface="+mn-lt"/>
            </a:endParaRPr>
          </a:p>
          <a:p>
            <a:pPr eaLnBrk="1" hangingPunct="1">
              <a:defRPr/>
            </a:pPr>
            <a:r>
              <a:rPr lang="en-US" sz="500" b="1" dirty="0">
                <a:solidFill>
                  <a:prstClr val="black"/>
                </a:solidFill>
              </a:rPr>
              <a:t>· </a:t>
            </a:r>
            <a:r>
              <a:rPr lang="en-US" sz="400" dirty="0" smtClean="0">
                <a:latin typeface="+mn-lt"/>
              </a:rPr>
              <a:t>No </a:t>
            </a:r>
            <a:r>
              <a:rPr lang="en-US" sz="400" dirty="0">
                <a:latin typeface="+mn-lt"/>
              </a:rPr>
              <a:t>indication of mental schema</a:t>
            </a:r>
            <a:endParaRPr lang="en-US" altLang="en-US" sz="400" i="1" dirty="0">
              <a:solidFill>
                <a:prstClr val="black"/>
              </a:solidFill>
              <a:latin typeface="+mn-lt"/>
            </a:endParaRPr>
          </a:p>
        </p:txBody>
      </p:sp>
      <p:sp>
        <p:nvSpPr>
          <p:cNvPr id="12" name="Rounded Rectangular Callout 11"/>
          <p:cNvSpPr>
            <a:spLocks noChangeArrowheads="1"/>
          </p:cNvSpPr>
          <p:nvPr/>
        </p:nvSpPr>
        <p:spPr bwMode="auto">
          <a:xfrm>
            <a:off x="4690784" y="3219939"/>
            <a:ext cx="1152144" cy="1258276"/>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how you have to do it is when you brush your, you have a you put a paste on your toothbrush and you go the the back and then you go to the front. I go I go like that and go back and then go front and back. And go into the sides and even on the top. And you should brush your teeth because uh actually after you're done with that, you could floss it with floss. It's good it's great to brush your teeth for you can't have any any cavities or something that that could hurt your teeth. That's it. </a:t>
            </a:r>
          </a:p>
          <a:p>
            <a:pPr eaLnBrk="1" hangingPunct="1">
              <a:defRPr/>
            </a:pPr>
            <a:endParaRPr lang="en-US" altLang="en-US" sz="400" dirty="0" smtClean="0">
              <a:solidFill>
                <a:prstClr val="black"/>
              </a:solidFill>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Few </a:t>
            </a:r>
            <a:r>
              <a:rPr lang="en-US" altLang="en-US" sz="400" dirty="0">
                <a:solidFill>
                  <a:prstClr val="black"/>
                </a:solidFill>
                <a:latin typeface="+mn-lt"/>
              </a:rPr>
              <a:t>instances of </a:t>
            </a:r>
            <a:r>
              <a:rPr lang="en-US" altLang="en-US" sz="400" dirty="0" err="1">
                <a:solidFill>
                  <a:prstClr val="black"/>
                </a:solidFill>
                <a:latin typeface="+mn-lt"/>
              </a:rPr>
              <a:t>retracings</a:t>
            </a:r>
            <a:endParaRPr lang="en-US" altLang="en-US" sz="400" dirty="0">
              <a:solidFill>
                <a:prstClr val="black"/>
              </a:solidFill>
              <a:latin typeface="+mn-lt"/>
            </a:endParaRPr>
          </a:p>
          <a:p>
            <a:pPr eaLnBrk="1" hangingPunct="1">
              <a:defRPr/>
            </a:pPr>
            <a:r>
              <a:rPr lang="en-US" sz="500" b="1" dirty="0">
                <a:solidFill>
                  <a:prstClr val="black"/>
                </a:solidFill>
              </a:rPr>
              <a:t>· </a:t>
            </a:r>
            <a:r>
              <a:rPr lang="en-US" altLang="en-US" sz="400" dirty="0" smtClean="0">
                <a:solidFill>
                  <a:prstClr val="black"/>
                </a:solidFill>
                <a:latin typeface="+mn-lt"/>
              </a:rPr>
              <a:t>Comprehension </a:t>
            </a:r>
            <a:r>
              <a:rPr lang="en-US" altLang="en-US" sz="400" dirty="0">
                <a:solidFill>
                  <a:prstClr val="black"/>
                </a:solidFill>
                <a:latin typeface="+mn-lt"/>
              </a:rPr>
              <a:t>of the mental schema is not completely affected </a:t>
            </a:r>
          </a:p>
        </p:txBody>
      </p:sp>
      <p:sp>
        <p:nvSpPr>
          <p:cNvPr id="15" name="Rounded Rectangular Callout 14"/>
          <p:cNvSpPr>
            <a:spLocks noChangeArrowheads="1"/>
          </p:cNvSpPr>
          <p:nvPr/>
        </p:nvSpPr>
        <p:spPr bwMode="auto">
          <a:xfrm>
            <a:off x="4816876" y="3626304"/>
            <a:ext cx="1152144" cy="110464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(EO/P):</a:t>
            </a:r>
          </a:p>
          <a:p>
            <a:pPr eaLnBrk="1" hangingPunct="1">
              <a:defRPr/>
            </a:pPr>
            <a:endParaRPr lang="en-US" altLang="en-US" sz="400" dirty="0">
              <a:solidFill>
                <a:prstClr val="black"/>
              </a:solidFill>
              <a:latin typeface="+mn-lt"/>
            </a:endParaRPr>
          </a:p>
          <a:p>
            <a:pPr eaLnBrk="1" hangingPunct="1">
              <a:defRPr/>
            </a:pPr>
            <a:r>
              <a:rPr lang="en-US" sz="400" i="1" dirty="0">
                <a:latin typeface="+mn-lt"/>
              </a:rPr>
              <a:t>Ok uh I would tell my friend that first he has to brush like his front teeth and then his back teeth. And then he can also brush </a:t>
            </a:r>
            <a:r>
              <a:rPr lang="en-US" sz="400" i="1" dirty="0" smtClean="0">
                <a:latin typeface="+mn-lt"/>
              </a:rPr>
              <a:t>like his </a:t>
            </a:r>
            <a:r>
              <a:rPr lang="en-US" sz="400" i="1" dirty="0">
                <a:latin typeface="+mn-lt"/>
              </a:rPr>
              <a:t>tongue and the roof of his mouth. </a:t>
            </a:r>
            <a:r>
              <a:rPr lang="en-US" sz="400" i="1" dirty="0" smtClean="0">
                <a:latin typeface="+mn-lt"/>
              </a:rPr>
              <a:t>: </a:t>
            </a:r>
            <a:r>
              <a:rPr lang="en-US" sz="400" dirty="0" smtClean="0">
                <a:latin typeface="+mn-lt"/>
              </a:rPr>
              <a:t>[Can </a:t>
            </a:r>
            <a:r>
              <a:rPr lang="en-US" sz="400" dirty="0">
                <a:latin typeface="+mn-lt"/>
              </a:rPr>
              <a:t>you tell your friend why he should do it? </a:t>
            </a:r>
            <a:r>
              <a:rPr lang="en-US" sz="400" dirty="0" smtClean="0">
                <a:latin typeface="+mn-lt"/>
              </a:rPr>
              <a:t>]</a:t>
            </a:r>
            <a:r>
              <a:rPr lang="en-US" sz="400" i="1" dirty="0">
                <a:latin typeface="+mn-lt"/>
              </a:rPr>
              <a:t/>
            </a:r>
            <a:br>
              <a:rPr lang="en-US" sz="400" i="1" dirty="0">
                <a:latin typeface="+mn-lt"/>
              </a:rPr>
            </a:br>
            <a:r>
              <a:rPr lang="en-US" sz="400" i="1" dirty="0">
                <a:latin typeface="+mn-lt"/>
              </a:rPr>
              <a:t>Ok um my friend should brush his or brush her teeth because um then they won't get cavities and they'll have fresh breath.</a:t>
            </a:r>
          </a:p>
          <a:p>
            <a:pPr eaLnBrk="1" hangingPunct="1">
              <a:defRPr/>
            </a:pPr>
            <a:endParaRPr lang="en-US" sz="400" dirty="0" smtClean="0">
              <a:latin typeface="+mn-lt"/>
            </a:endParaRPr>
          </a:p>
          <a:p>
            <a:pPr eaLnBrk="1" hangingPunct="1">
              <a:defRPr/>
            </a:pPr>
            <a:r>
              <a:rPr lang="en-US" sz="500" b="1" dirty="0">
                <a:solidFill>
                  <a:prstClr val="black"/>
                </a:solidFill>
              </a:rPr>
              <a:t>·</a:t>
            </a:r>
            <a:r>
              <a:rPr lang="en-US" sz="400" dirty="0" smtClean="0">
                <a:latin typeface="+mn-lt"/>
              </a:rPr>
              <a:t> </a:t>
            </a:r>
            <a:r>
              <a:rPr lang="en-US" sz="400" dirty="0">
                <a:latin typeface="+mn-lt"/>
              </a:rPr>
              <a:t>Lacks significant details  </a:t>
            </a:r>
          </a:p>
          <a:p>
            <a:pPr eaLnBrk="1" hangingPunct="1">
              <a:defRPr/>
            </a:pPr>
            <a:r>
              <a:rPr lang="en-US" sz="500" b="1" dirty="0">
                <a:solidFill>
                  <a:prstClr val="black"/>
                </a:solidFill>
              </a:rPr>
              <a:t>·</a:t>
            </a:r>
            <a:r>
              <a:rPr lang="en-US" sz="400" i="1" dirty="0" smtClean="0">
                <a:latin typeface="+mn-lt"/>
              </a:rPr>
              <a:t> </a:t>
            </a:r>
            <a:r>
              <a:rPr lang="en-US" sz="400" dirty="0">
                <a:latin typeface="+mn-lt"/>
              </a:rPr>
              <a:t>Evidence of comprehension of mental schema</a:t>
            </a:r>
            <a:endParaRPr lang="en-US" altLang="en-US" sz="400" i="1" dirty="0">
              <a:solidFill>
                <a:srgbClr val="FFFFFF"/>
              </a:solidFill>
              <a:latin typeface="+mn-lt"/>
            </a:endParaRPr>
          </a:p>
        </p:txBody>
      </p:sp>
    </p:spTree>
    <p:extLst>
      <p:ext uri="{BB962C8B-B14F-4D97-AF65-F5344CB8AC3E}">
        <p14:creationId xmlns:p14="http://schemas.microsoft.com/office/powerpoint/2010/main" val="625816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11" end="11"/>
                                            </p:txEl>
                                          </p:spTgt>
                                        </p:tgtEl>
                                        <p:attrNameLst>
                                          <p:attrName>style.visibility</p:attrName>
                                        </p:attrNameLst>
                                      </p:cBhvr>
                                      <p:to>
                                        <p:strVal val="visible"/>
                                      </p:to>
                                    </p:set>
                                    <p:animEffect transition="in" filter="fade">
                                      <p:cBhvr>
                                        <p:cTn id="7" dur="500"/>
                                        <p:tgtEl>
                                          <p:spTgt spid="19460">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3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3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3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6" grpId="0" animBg="1"/>
      <p:bldP spid="18" grpId="0" animBg="1"/>
      <p:bldP spid="14" grpId="0" animBg="1"/>
      <p:bldP spid="17"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4" y="1116523"/>
            <a:ext cx="5462372" cy="3592001"/>
          </a:xfrm>
          <a:prstGeom prst="wedgeRoundRectCallout">
            <a:avLst>
              <a:gd name="adj1" fmla="val -58994"/>
              <a:gd name="adj2" fmla="val 6874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Stamina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800" i="1" dirty="0">
              <a:solidFill>
                <a:prstClr val="black"/>
              </a:solidFill>
              <a:latin typeface="Calibri" pitchFamily="34" charset="0"/>
            </a:endParaRPr>
          </a:p>
          <a:p>
            <a:pPr eaLnBrk="1" hangingPunct="1">
              <a:defRPr/>
            </a:pPr>
            <a:r>
              <a:rPr lang="en-US" sz="1800" i="1" dirty="0">
                <a:latin typeface="+mn-lt"/>
              </a:rPr>
              <a:t>I will like first show her like how I brush my teeth. And then like she when I'm done brushing my teeth, like she could practice brushing her teeth. And it's good to brush your teeth because when you eat, you don't have that bad breath and that taste that you had. And I will tell her what goes first and second and show her how to brush her teeth. And that's it</a:t>
            </a:r>
            <a:r>
              <a:rPr lang="en-US" sz="1800" i="1" dirty="0" smtClean="0">
                <a:latin typeface="+mn-lt"/>
              </a:rPr>
              <a:t>.</a:t>
            </a:r>
          </a:p>
          <a:p>
            <a:pPr eaLnBrk="1" hangingPunct="1">
              <a:defRPr/>
            </a:pPr>
            <a:endParaRPr lang="en-US" sz="1800" i="1" dirty="0" smtClean="0">
              <a:latin typeface="+mn-lt"/>
            </a:endParaRPr>
          </a:p>
          <a:p>
            <a:pPr marL="342900" indent="-342900" eaLnBrk="1" hangingPunct="1">
              <a:buFont typeface="Arial"/>
              <a:buChar char="•"/>
              <a:defRPr/>
            </a:pPr>
            <a:r>
              <a:rPr lang="en-US" sz="1800" dirty="0" smtClean="0">
                <a:latin typeface="Calibri"/>
                <a:cs typeface="Calibri"/>
              </a:rPr>
              <a:t>Lacking in expected steps and detail</a:t>
            </a:r>
          </a:p>
          <a:p>
            <a:pPr marL="342900" indent="-342900" eaLnBrk="1" hangingPunct="1">
              <a:buFont typeface="Arial"/>
              <a:buChar char="•"/>
              <a:defRPr/>
            </a:pPr>
            <a:r>
              <a:rPr lang="en-US" sz="1800" dirty="0" smtClean="0">
                <a:latin typeface="Calibri"/>
                <a:cs typeface="Calibri"/>
              </a:rPr>
              <a:t>Does not exhibit complete mental schema </a:t>
            </a:r>
          </a:p>
        </p:txBody>
      </p:sp>
      <p:sp>
        <p:nvSpPr>
          <p:cNvPr id="10" name="Rounded Rectangular Callout 9"/>
          <p:cNvSpPr>
            <a:spLocks noChangeArrowheads="1"/>
          </p:cNvSpPr>
          <p:nvPr/>
        </p:nvSpPr>
        <p:spPr bwMode="auto">
          <a:xfrm>
            <a:off x="2935301" y="1116523"/>
            <a:ext cx="5174367" cy="3592001"/>
          </a:xfrm>
          <a:prstGeom prst="wedgeRoundRectCallout">
            <a:avLst>
              <a:gd name="adj1" fmla="val -58960"/>
              <a:gd name="adj2" fmla="val 68617"/>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No Evidence of Stamina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2000" i="1" u="sng" dirty="0">
              <a:solidFill>
                <a:prstClr val="black"/>
              </a:solidFill>
              <a:latin typeface="Calibri"/>
            </a:endParaRPr>
          </a:p>
          <a:p>
            <a:pPr eaLnBrk="1" hangingPunct="1">
              <a:defRPr/>
            </a:pPr>
            <a:r>
              <a:rPr lang="en-US" sz="1800" i="1" dirty="0">
                <a:latin typeface="+mn-lt"/>
              </a:rPr>
              <a:t>So I would tell him that he should clean his teeth because or else he wouldn't really be able to talk. And then I would say like or he would have to go to the dentist's office more. And I would say, "Try to clean every tooth just as a start, nice and easy. And get in between your teeth." And yeah</a:t>
            </a:r>
            <a:r>
              <a:rPr lang="en-US" sz="1800" i="1" dirty="0" smtClean="0">
                <a:latin typeface="+mn-lt"/>
              </a:rPr>
              <a:t>.</a:t>
            </a:r>
          </a:p>
          <a:p>
            <a:pPr eaLnBrk="1" hangingPunct="1">
              <a:defRPr/>
            </a:pPr>
            <a:endParaRPr lang="en-US" sz="1800" i="1" dirty="0" smtClean="0">
              <a:latin typeface="+mn-lt"/>
            </a:endParaRPr>
          </a:p>
          <a:p>
            <a:pPr marL="342900" indent="-342900" eaLnBrk="1" hangingPunct="1">
              <a:buFont typeface="Arial"/>
              <a:buChar char="•"/>
              <a:defRPr/>
            </a:pPr>
            <a:r>
              <a:rPr lang="en-US" sz="1800" dirty="0" smtClean="0">
                <a:latin typeface="Calibri"/>
                <a:cs typeface="Calibri"/>
              </a:rPr>
              <a:t>Lacking in expected steps and detail</a:t>
            </a:r>
          </a:p>
          <a:p>
            <a:pPr marL="342900" indent="-342900" eaLnBrk="1" hangingPunct="1">
              <a:buFont typeface="Arial"/>
              <a:buChar char="•"/>
              <a:defRPr/>
            </a:pPr>
            <a:r>
              <a:rPr lang="en-US" sz="1800" dirty="0" smtClean="0">
                <a:latin typeface="Calibri"/>
                <a:cs typeface="Calibri"/>
              </a:rPr>
              <a:t>Does not exhibit complete mental schema </a:t>
            </a:r>
          </a:p>
          <a:p>
            <a:pPr marL="285750" indent="-285750" eaLnBrk="1" hangingPunct="1">
              <a:defRPr/>
            </a:pPr>
            <a:endParaRPr lang="en-US" altLang="en-US" sz="1600" i="1" dirty="0">
              <a:solidFill>
                <a:prstClr val="black"/>
              </a:solidFill>
              <a:latin typeface="+mn-lt"/>
            </a:endParaRPr>
          </a:p>
        </p:txBody>
      </p:sp>
      <p:sp>
        <p:nvSpPr>
          <p:cNvPr id="18" name="Rectangle 3"/>
          <p:cNvSpPr>
            <a:spLocks noChangeArrowheads="1"/>
          </p:cNvSpPr>
          <p:nvPr/>
        </p:nvSpPr>
        <p:spPr bwMode="auto">
          <a:xfrm>
            <a:off x="871101"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893711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846567" y="1168842"/>
            <a:ext cx="5849758" cy="3751853"/>
          </a:xfrm>
          <a:prstGeom prst="wedgeRoundRectCallout">
            <a:avLst>
              <a:gd name="adj1" fmla="val -29377"/>
              <a:gd name="adj2" fmla="val 62120"/>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Stamina (</a:t>
            </a:r>
            <a:r>
              <a:rPr lang="en-US" altLang="en-US" sz="2000" u="sng" dirty="0">
                <a:solidFill>
                  <a:prstClr val="black"/>
                </a:solidFill>
                <a:latin typeface="Calibri"/>
              </a:rPr>
              <a:t>EL)</a:t>
            </a:r>
            <a:r>
              <a:rPr lang="en-US" altLang="en-US" sz="2000" dirty="0" smtClean="0">
                <a:solidFill>
                  <a:prstClr val="black"/>
                </a:solidFill>
                <a:latin typeface="Calibri"/>
              </a:rPr>
              <a:t>:</a:t>
            </a:r>
          </a:p>
          <a:p>
            <a:pPr eaLnBrk="1" hangingPunct="1">
              <a:defRPr/>
            </a:pPr>
            <a:endParaRPr lang="en-US" altLang="en-US" sz="2200" dirty="0">
              <a:solidFill>
                <a:prstClr val="black"/>
              </a:solidFill>
              <a:latin typeface="Calibri"/>
            </a:endParaRPr>
          </a:p>
          <a:p>
            <a:pPr eaLnBrk="1" hangingPunct="1">
              <a:defRPr/>
            </a:pPr>
            <a:r>
              <a:rPr lang="en-US" sz="1800" i="1" dirty="0">
                <a:latin typeface="+mn-lt"/>
              </a:rPr>
              <a:t>Um you the way you brush your teeth, you um you get your toothbrush and you you should take a good amount of time washing your teeth. A good reason why you should </a:t>
            </a:r>
            <a:r>
              <a:rPr lang="en-US" sz="1800" i="1" dirty="0" err="1">
                <a:latin typeface="+mn-lt"/>
              </a:rPr>
              <a:t>wa</a:t>
            </a:r>
            <a:r>
              <a:rPr lang="en-US" sz="1800" i="1" dirty="0">
                <a:latin typeface="+mn-lt"/>
              </a:rPr>
              <a:t>- um wash your teeth is so that you won't have cavities, you won't have any problems with your teeth, and so you your teeth will look good and be as healthy as possible</a:t>
            </a:r>
            <a:r>
              <a:rPr lang="en-US" sz="1800" i="1" dirty="0" smtClean="0">
                <a:latin typeface="+mn-lt"/>
              </a:rPr>
              <a:t>.</a:t>
            </a: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sz="1800" dirty="0" smtClean="0">
                <a:latin typeface="Calibri"/>
                <a:cs typeface="Calibri"/>
              </a:rPr>
              <a:t>Lacking in detail</a:t>
            </a:r>
          </a:p>
        </p:txBody>
      </p:sp>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908727" y="1107818"/>
            <a:ext cx="5691396" cy="3812877"/>
          </a:xfrm>
          <a:prstGeom prst="wedgeRoundRectCallout">
            <a:avLst>
              <a:gd name="adj1" fmla="val -28254"/>
              <a:gd name="adj2" fmla="val 62599"/>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Emerging Stamina (EO/P)</a:t>
            </a:r>
            <a:r>
              <a:rPr lang="en-US" altLang="en-US" sz="2000" dirty="0" smtClean="0">
                <a:solidFill>
                  <a:prstClr val="black"/>
                </a:solidFill>
                <a:latin typeface="Calibri" pitchFamily="34" charset="0"/>
              </a:rPr>
              <a:t>:</a:t>
            </a:r>
          </a:p>
          <a:p>
            <a:pPr eaLnBrk="1" hangingPunct="1">
              <a:defRPr/>
            </a:pPr>
            <a:endParaRPr lang="en-US" altLang="en-US" sz="2200" dirty="0" smtClean="0">
              <a:solidFill>
                <a:prstClr val="black"/>
              </a:solidFill>
              <a:latin typeface="Calibri" pitchFamily="34" charset="0"/>
            </a:endParaRPr>
          </a:p>
          <a:p>
            <a:pPr eaLnBrk="1" hangingPunct="1">
              <a:defRPr/>
            </a:pPr>
            <a:r>
              <a:rPr lang="en-US" sz="1800" i="1" dirty="0">
                <a:latin typeface="+mn-lt"/>
              </a:rPr>
              <a:t>OK. So why you should do it is because you do not want to get cavities because it hurts. And then how you do it is you put the toothpaste on the toothbrush. You put it in your mouth and you make little circle patterns on your teeth all around. That's how you do it</a:t>
            </a:r>
            <a:r>
              <a:rPr lang="en-US" sz="1800" i="1" dirty="0" smtClean="0">
                <a:latin typeface="+mn-lt"/>
              </a:rPr>
              <a:t>.</a:t>
            </a: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sz="1800" dirty="0" smtClean="0">
                <a:latin typeface="Calibri"/>
                <a:cs typeface="Calibri"/>
              </a:rPr>
              <a:t>Lacking in detail</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361484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86364" y="1120140"/>
            <a:ext cx="5881411" cy="3729940"/>
          </a:xfrm>
          <a:prstGeom prst="wedgeRoundRectCallout">
            <a:avLst>
              <a:gd name="adj1" fmla="val -4431"/>
              <a:gd name="adj2" fmla="val 6436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pitchFamily="34" charset="0"/>
              </a:rPr>
              <a:t>Developing Stamina (</a:t>
            </a:r>
            <a:r>
              <a:rPr lang="en-US" altLang="en-US" sz="1700" u="sng" dirty="0">
                <a:solidFill>
                  <a:prstClr val="black"/>
                </a:solidFill>
                <a:latin typeface="Calibri" pitchFamily="34" charset="0"/>
              </a:rPr>
              <a:t>EL)</a:t>
            </a:r>
            <a:r>
              <a:rPr lang="en-US" altLang="en-US" sz="1700" dirty="0" smtClean="0">
                <a:solidFill>
                  <a:prstClr val="black"/>
                </a:solidFill>
                <a:latin typeface="Calibri" pitchFamily="34" charset="0"/>
              </a:rPr>
              <a:t>:</a:t>
            </a:r>
          </a:p>
          <a:p>
            <a:pPr eaLnBrk="1" hangingPunct="1">
              <a:defRPr/>
            </a:pPr>
            <a:endParaRPr lang="en-US" altLang="en-US" sz="1700" dirty="0" smtClean="0">
              <a:solidFill>
                <a:prstClr val="black"/>
              </a:solidFill>
              <a:latin typeface="Calibri" pitchFamily="34" charset="0"/>
            </a:endParaRPr>
          </a:p>
          <a:p>
            <a:pPr eaLnBrk="1" hangingPunct="1">
              <a:defRPr/>
            </a:pPr>
            <a:r>
              <a:rPr lang="en-US" sz="1700" i="1" dirty="0">
                <a:latin typeface="+mn-lt"/>
              </a:rPr>
              <a:t>You how you have to do it is when you brush your, you have a you put a paste on your toothbrush and you go the the back and then you go to the front. I go I go like that and go back and then go front and back. And go into the sides and even on the top. And you should brush your teeth because uh actually after you're done with that, you could floss it with floss. It's good it's great to brush your teeth for you can't have any any cavities or something that that could hurt your teeth. That's it. </a:t>
            </a:r>
            <a:endParaRPr lang="en-US" sz="1700" i="1" dirty="0" smtClean="0">
              <a:latin typeface="+mn-lt"/>
            </a:endParaRPr>
          </a:p>
          <a:p>
            <a:pPr marL="285750" indent="-285750" eaLnBrk="1" hangingPunct="1">
              <a:buFont typeface="Arial"/>
              <a:buChar char="•"/>
              <a:defRPr/>
            </a:pPr>
            <a:endParaRPr lang="en-US" sz="1700" dirty="0" smtClean="0">
              <a:latin typeface="Calibri"/>
              <a:cs typeface="Calibri"/>
            </a:endParaRPr>
          </a:p>
          <a:p>
            <a:pPr marL="285750" indent="-285750" eaLnBrk="1" hangingPunct="1">
              <a:buFont typeface="Arial"/>
              <a:buChar char="•"/>
              <a:defRPr/>
            </a:pPr>
            <a:r>
              <a:rPr lang="en-US" sz="1700" dirty="0">
                <a:latin typeface="Calibri"/>
                <a:cs typeface="Calibri"/>
              </a:rPr>
              <a:t>Conveys most but not all expected content</a:t>
            </a:r>
          </a:p>
          <a:p>
            <a:pPr marL="285750" indent="-285750" eaLnBrk="1" hangingPunct="1">
              <a:buFont typeface="Arial"/>
              <a:buChar char="•"/>
              <a:defRPr/>
            </a:pPr>
            <a:r>
              <a:rPr lang="en-US" sz="1700" dirty="0" smtClean="0">
                <a:latin typeface="Calibri"/>
                <a:cs typeface="Calibri"/>
              </a:rPr>
              <a:t>Mental schema is more evident but not completely clear   </a:t>
            </a:r>
            <a:endParaRPr lang="en-US" altLang="en-US" sz="1700" dirty="0">
              <a:solidFill>
                <a:prstClr val="black"/>
              </a:solidFill>
              <a:latin typeface="Calibri"/>
              <a:cs typeface="Calibri"/>
            </a:endParaRPr>
          </a:p>
        </p:txBody>
      </p:sp>
      <p:sp>
        <p:nvSpPr>
          <p:cNvPr id="16" name="Rounded Rectangular Callout 15"/>
          <p:cNvSpPr>
            <a:spLocks noChangeArrowheads="1"/>
          </p:cNvSpPr>
          <p:nvPr/>
        </p:nvSpPr>
        <p:spPr bwMode="auto">
          <a:xfrm>
            <a:off x="2986363" y="1120140"/>
            <a:ext cx="5880253" cy="3729940"/>
          </a:xfrm>
          <a:prstGeom prst="wedgeRoundRectCallout">
            <a:avLst>
              <a:gd name="adj1" fmla="val -5798"/>
              <a:gd name="adj2" fmla="val 6449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Stamina (</a:t>
            </a:r>
            <a:r>
              <a:rPr lang="en-US" altLang="en-US" sz="2000" u="sng" dirty="0">
                <a:solidFill>
                  <a:prstClr val="black"/>
                </a:solidFill>
                <a:latin typeface="Calibri" pitchFamily="34" charset="0"/>
              </a:rPr>
              <a:t>EO/P)</a:t>
            </a:r>
            <a:r>
              <a:rPr lang="en-US" altLang="en-US" sz="2000" u="sng" dirty="0" smtClean="0">
                <a:solidFill>
                  <a:prstClr val="black"/>
                </a:solidFill>
                <a:latin typeface="Calibri" pitchFamily="34" charset="0"/>
              </a:rPr>
              <a:t>:</a:t>
            </a:r>
          </a:p>
          <a:p>
            <a:pPr eaLnBrk="1" hangingPunct="1">
              <a:defRPr/>
            </a:pPr>
            <a:endParaRPr lang="en-US" altLang="en-US" sz="1800" dirty="0" smtClean="0">
              <a:solidFill>
                <a:prstClr val="black"/>
              </a:solidFill>
              <a:latin typeface="Calibri" pitchFamily="34" charset="0"/>
            </a:endParaRPr>
          </a:p>
          <a:p>
            <a:pPr eaLnBrk="1" hangingPunct="1">
              <a:defRPr/>
            </a:pPr>
            <a:r>
              <a:rPr lang="en-US" sz="1800" i="1" dirty="0" smtClean="0">
                <a:latin typeface="Calibri"/>
                <a:cs typeface="Calibri"/>
              </a:rPr>
              <a:t>Ok uh I would tell my friend that first he has to brush like his front teeth and then his back teeth. And then he can also brush like his tongue and the roof of his mouth. </a:t>
            </a:r>
          </a:p>
          <a:p>
            <a:pPr eaLnBrk="1" hangingPunct="1">
              <a:defRPr/>
            </a:pPr>
            <a:r>
              <a:rPr lang="en-US" sz="1800" dirty="0" smtClean="0">
                <a:latin typeface="Calibri"/>
                <a:cs typeface="Calibri"/>
              </a:rPr>
              <a:t>[Can you tell your friend why he should do it?]</a:t>
            </a:r>
            <a:r>
              <a:rPr lang="en-US" sz="1800" i="1" dirty="0" smtClean="0">
                <a:latin typeface="Calibri"/>
                <a:cs typeface="Calibri"/>
              </a:rPr>
              <a:t/>
            </a:r>
            <a:br>
              <a:rPr lang="en-US" sz="1800" i="1" dirty="0" smtClean="0">
                <a:latin typeface="Calibri"/>
                <a:cs typeface="Calibri"/>
              </a:rPr>
            </a:br>
            <a:r>
              <a:rPr lang="en-US" sz="1800" i="1" dirty="0" smtClean="0">
                <a:latin typeface="Calibri"/>
                <a:cs typeface="Calibri"/>
              </a:rPr>
              <a:t>Ok um my friend should brush his or brush her teeth because um then they won't get cavities and they'll have fresh breath.</a:t>
            </a:r>
          </a:p>
          <a:p>
            <a:pPr eaLnBrk="1" hangingPunct="1">
              <a:defRPr/>
            </a:pPr>
            <a:endParaRPr lang="en-US" sz="1800" i="1" dirty="0" smtClean="0">
              <a:latin typeface="Calibri"/>
              <a:cs typeface="Calibri"/>
            </a:endParaRPr>
          </a:p>
          <a:p>
            <a:pPr marL="285750" indent="-285750" eaLnBrk="1" hangingPunct="1">
              <a:buFont typeface="Arial"/>
              <a:buChar char="•"/>
              <a:defRPr/>
            </a:pPr>
            <a:r>
              <a:rPr lang="en-US" sz="1800" dirty="0" smtClean="0">
                <a:latin typeface="Calibri"/>
                <a:cs typeface="Calibri"/>
              </a:rPr>
              <a:t>Conveys most but not all expected content</a:t>
            </a:r>
          </a:p>
          <a:p>
            <a:pPr marL="285750" indent="-285750" eaLnBrk="1" hangingPunct="1">
              <a:buFont typeface="Arial"/>
              <a:buChar char="•"/>
              <a:defRPr/>
            </a:pPr>
            <a:r>
              <a:rPr lang="en-US" sz="1800" dirty="0" smtClean="0">
                <a:latin typeface="Calibri"/>
                <a:cs typeface="Calibri"/>
              </a:rPr>
              <a:t>Lacking some detail</a:t>
            </a: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76886293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05003" y="977773"/>
            <a:ext cx="5769468" cy="4115486"/>
          </a:xfrm>
          <a:prstGeom prst="wedgeRoundRectCallout">
            <a:avLst>
              <a:gd name="adj1" fmla="val 20816"/>
              <a:gd name="adj2" fmla="val 5725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smtClean="0">
                <a:solidFill>
                  <a:prstClr val="black"/>
                </a:solidFill>
                <a:latin typeface="Calibri" pitchFamily="34" charset="0"/>
              </a:rPr>
              <a:t>Controlled Stamina (</a:t>
            </a:r>
            <a:r>
              <a:rPr lang="en-US" altLang="en-US" sz="1400" u="sng" dirty="0">
                <a:solidFill>
                  <a:prstClr val="black"/>
                </a:solidFill>
                <a:latin typeface="Calibri" pitchFamily="34" charset="0"/>
              </a:rPr>
              <a:t>EL)</a:t>
            </a:r>
            <a:r>
              <a:rPr lang="en-US" altLang="en-US" sz="1400" dirty="0" smtClean="0">
                <a:solidFill>
                  <a:prstClr val="black"/>
                </a:solidFill>
                <a:latin typeface="Calibri" pitchFamily="34" charset="0"/>
              </a:rPr>
              <a:t>:</a:t>
            </a:r>
          </a:p>
          <a:p>
            <a:pPr eaLnBrk="1" hangingPunct="1">
              <a:defRPr/>
            </a:pPr>
            <a:endParaRPr lang="en-US" altLang="en-US" sz="1400" dirty="0" smtClean="0">
              <a:solidFill>
                <a:prstClr val="black"/>
              </a:solidFill>
              <a:latin typeface="Calibri" pitchFamily="34" charset="0"/>
            </a:endParaRPr>
          </a:p>
          <a:p>
            <a:pPr eaLnBrk="1" hangingPunct="1">
              <a:defRPr/>
            </a:pPr>
            <a:r>
              <a:rPr lang="en-US" sz="1400" i="1" dirty="0">
                <a:latin typeface="+mn-lt"/>
              </a:rPr>
              <a:t>Well you first get your toothbrush. Then put some toothpaste in your toothbrush. After, close your mouth. And then do it brush it in circles in the back of the teeth and the front of the teeth, the front teeth. And then after, open your mouth. And then wash it where the bottom is at, right here at the bottom, and then at the back of the teeth. And then after, you do the you take out your tongue. And then you start going up and down until all until all the germs from the tongue takes gets out. And then you you rinse you rinse your mouth at least three times. And you </a:t>
            </a:r>
            <a:r>
              <a:rPr lang="en-US" sz="1400" i="1" dirty="0" err="1">
                <a:latin typeface="+mn-lt"/>
              </a:rPr>
              <a:t>sh</a:t>
            </a:r>
            <a:r>
              <a:rPr lang="en-US" sz="1400" i="1" dirty="0">
                <a:latin typeface="+mn-lt"/>
              </a:rPr>
              <a:t>- you should do it because because it is important. And if you don't if you don't do it, then you the food won't taste better than it does. And your teeth will rot. And they'll turn yellow. And you won't have a perfect smile. Everyone will be scared of you. Like it'll be a bad thing.</a:t>
            </a:r>
            <a:r>
              <a:rPr lang="en-US" sz="1400" i="1" dirty="0" smtClean="0">
                <a:latin typeface="+mn-lt"/>
              </a:rPr>
              <a:t> </a:t>
            </a:r>
          </a:p>
          <a:p>
            <a:pPr eaLnBrk="1" hangingPunct="1">
              <a:defRPr/>
            </a:pPr>
            <a:endParaRPr lang="en-US" sz="1400" i="1" dirty="0" smtClean="0">
              <a:latin typeface="+mn-lt"/>
            </a:endParaRPr>
          </a:p>
          <a:p>
            <a:pPr lvl="0">
              <a:buFont typeface="Arial"/>
              <a:buChar char="•"/>
            </a:pPr>
            <a:r>
              <a:rPr lang="en-US" sz="1400" dirty="0" smtClean="0">
                <a:latin typeface="Calibri"/>
                <a:cs typeface="Calibri"/>
              </a:rPr>
              <a:t>  Elaboration of expected content and details</a:t>
            </a:r>
          </a:p>
          <a:p>
            <a:pPr lvl="0">
              <a:buFont typeface="Arial"/>
              <a:buChar char="•"/>
            </a:pPr>
            <a:r>
              <a:rPr lang="en-US" sz="1400" dirty="0" smtClean="0">
                <a:latin typeface="Calibri"/>
                <a:cs typeface="Calibri"/>
              </a:rPr>
              <a:t>  Clear sense of mental schema</a:t>
            </a:r>
            <a:endParaRPr lang="en-US" sz="1400" dirty="0">
              <a:latin typeface="Calibri"/>
              <a:cs typeface="Calibri"/>
            </a:endParaRPr>
          </a:p>
        </p:txBody>
      </p:sp>
      <p:sp>
        <p:nvSpPr>
          <p:cNvPr id="16" name="Rounded Rectangular Callout 15"/>
          <p:cNvSpPr>
            <a:spLocks noChangeArrowheads="1"/>
          </p:cNvSpPr>
          <p:nvPr/>
        </p:nvSpPr>
        <p:spPr bwMode="auto">
          <a:xfrm>
            <a:off x="2905002" y="977772"/>
            <a:ext cx="5962773" cy="4115487"/>
          </a:xfrm>
          <a:prstGeom prst="wedgeRoundRectCallout">
            <a:avLst>
              <a:gd name="adj1" fmla="val 20930"/>
              <a:gd name="adj2" fmla="val 57123"/>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500" u="sng" dirty="0" smtClean="0">
                <a:solidFill>
                  <a:prstClr val="black"/>
                </a:solidFill>
                <a:latin typeface="Calibri" pitchFamily="34" charset="0"/>
              </a:rPr>
              <a:t>Controlled Stamina (</a:t>
            </a:r>
            <a:r>
              <a:rPr lang="en-US" altLang="en-US" sz="1500" u="sng" dirty="0">
                <a:solidFill>
                  <a:prstClr val="black"/>
                </a:solidFill>
                <a:latin typeface="Calibri" pitchFamily="34" charset="0"/>
              </a:rPr>
              <a:t>EO/P)</a:t>
            </a:r>
            <a:r>
              <a:rPr lang="en-US" altLang="en-US" sz="1500" u="sng" dirty="0" smtClean="0">
                <a:solidFill>
                  <a:prstClr val="black"/>
                </a:solidFill>
                <a:latin typeface="Calibri" pitchFamily="34" charset="0"/>
              </a:rPr>
              <a:t>:</a:t>
            </a:r>
          </a:p>
          <a:p>
            <a:pPr eaLnBrk="1" hangingPunct="1">
              <a:defRPr/>
            </a:pPr>
            <a:endParaRPr lang="en-US" altLang="en-US" sz="1500" u="sng" dirty="0" smtClean="0">
              <a:solidFill>
                <a:prstClr val="black"/>
              </a:solidFill>
              <a:latin typeface="Calibri" pitchFamily="34" charset="0"/>
            </a:endParaRPr>
          </a:p>
          <a:p>
            <a:pPr eaLnBrk="1" hangingPunct="1">
              <a:defRPr/>
            </a:pPr>
            <a:r>
              <a:rPr lang="en-US" sz="1500" i="1" dirty="0">
                <a:latin typeface="+mn-lt"/>
              </a:rPr>
              <a:t>OK. So you first wet your toothbrush, put some toothpaste on it, put it in your mouth. I prefer to put it on the side of my mouth and go across and do the top part of them, then the backside, then the upper side. And you do...you scrub it for 20 seconds each. So do each side for 20 seconds each until you've gotten to the far side and do the next layer. And then once you're done, you rinse off the toothbrush. You spit it out. You get a cup, fill it with water, and then rinse your mouth.       </a:t>
            </a:r>
            <a:endParaRPr lang="en-US" sz="1500" i="1" dirty="0" smtClean="0">
              <a:latin typeface="+mn-lt"/>
            </a:endParaRPr>
          </a:p>
          <a:p>
            <a:pPr eaLnBrk="1" hangingPunct="1">
              <a:defRPr/>
            </a:pPr>
            <a:r>
              <a:rPr lang="en-US" sz="1500" dirty="0" smtClean="0">
                <a:latin typeface="+mn-lt"/>
              </a:rPr>
              <a:t>[And can you also tell him why he should clean his teeth?]</a:t>
            </a:r>
            <a:br>
              <a:rPr lang="en-US" sz="1500" dirty="0" smtClean="0">
                <a:latin typeface="+mn-lt"/>
              </a:rPr>
            </a:br>
            <a:r>
              <a:rPr lang="en-US" sz="1500" i="1" dirty="0" smtClean="0">
                <a:latin typeface="+mn-lt"/>
              </a:rPr>
              <a:t>Yeah</a:t>
            </a:r>
            <a:r>
              <a:rPr lang="en-US" sz="1500" i="1" dirty="0">
                <a:latin typeface="+mn-lt"/>
              </a:rPr>
              <a:t>, you should really clean your teeth because you don't want them to rot and you want be able to eat hard stuff. You'll only be able to eat kind of soft mushy stuff, like yogurt, I think oatmeal kind of. Yeah, like oatmeal</a:t>
            </a:r>
            <a:r>
              <a:rPr lang="en-US" sz="1500" i="1" dirty="0" smtClean="0">
                <a:latin typeface="+mn-lt"/>
              </a:rPr>
              <a:t>.</a:t>
            </a:r>
          </a:p>
          <a:p>
            <a:pPr eaLnBrk="1" hangingPunct="1">
              <a:defRPr/>
            </a:pPr>
            <a:endParaRPr lang="en-US" sz="1500" i="1" dirty="0" smtClean="0">
              <a:latin typeface="+mn-lt"/>
            </a:endParaRPr>
          </a:p>
          <a:p>
            <a:pPr lvl="0">
              <a:buFont typeface="Arial"/>
              <a:buChar char="•"/>
            </a:pPr>
            <a:r>
              <a:rPr lang="en-US" sz="1500" dirty="0" smtClean="0">
                <a:latin typeface="Calibri"/>
                <a:cs typeface="Calibri"/>
              </a:rPr>
              <a:t>  Elaboration of expected content and details</a:t>
            </a:r>
          </a:p>
          <a:p>
            <a:pPr lvl="0">
              <a:buFont typeface="Arial"/>
              <a:buChar char="•"/>
            </a:pPr>
            <a:r>
              <a:rPr lang="en-US" sz="1500" dirty="0" smtClean="0">
                <a:latin typeface="Calibri"/>
                <a:cs typeface="Calibri"/>
              </a:rPr>
              <a:t>  Clear sense of mental schema</a:t>
            </a:r>
            <a:endParaRPr lang="en-US" sz="1500" dirty="0">
              <a:latin typeface="Calibri"/>
              <a:cs typeface="Calibri"/>
            </a:endParaRP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4" name="Stamina_5th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0258" y="5880606"/>
            <a:ext cx="374904" cy="374904"/>
          </a:xfrm>
          <a:prstGeom prst="rect">
            <a:avLst/>
          </a:prstGeom>
        </p:spPr>
      </p:pic>
    </p:spTree>
    <p:extLst>
      <p:ext uri="{BB962C8B-B14F-4D97-AF65-F5344CB8AC3E}">
        <p14:creationId xmlns:p14="http://schemas.microsoft.com/office/powerpoint/2010/main" val="28214843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md type="call" cmd="stop">
                                      <p:cBhvr>
                                        <p:cTn id="11" dur="1">
                                          <p:stCondLst>
                                            <p:cond delay="499"/>
                                          </p:stCondLst>
                                        </p:cTn>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4743798" y="3069203"/>
            <a:ext cx="1152144" cy="164990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Developing Stamina </a:t>
            </a:r>
            <a:r>
              <a:rPr lang="en-US" altLang="en-US" sz="400" u="sng" dirty="0">
                <a:latin typeface="+mn-lt"/>
              </a:rPr>
              <a:t>(EL</a:t>
            </a:r>
            <a:r>
              <a:rPr lang="en-US" altLang="en-US" sz="400" u="sng" dirty="0" smtClean="0">
                <a:latin typeface="+mn-lt"/>
              </a:rPr>
              <a:t>)</a:t>
            </a:r>
            <a:r>
              <a:rPr lang="en-US" altLang="en-US" sz="400" i="1" dirty="0" smtClean="0">
                <a:latin typeface="+mn-lt"/>
              </a:rPr>
              <a:t>:</a:t>
            </a:r>
          </a:p>
          <a:p>
            <a:pPr eaLnBrk="1" hangingPunct="1">
              <a:defRPr/>
            </a:pPr>
            <a:endParaRPr lang="en-US" altLang="en-US" sz="400" i="1" dirty="0">
              <a:latin typeface="+mn-lt"/>
            </a:endParaRPr>
          </a:p>
          <a:p>
            <a:pPr eaLnBrk="1" hangingPunct="1">
              <a:defRPr/>
            </a:pPr>
            <a:r>
              <a:rPr lang="en-US" sz="400" i="1" dirty="0">
                <a:latin typeface="+mn-lt"/>
              </a:rPr>
              <a:t>You first </a:t>
            </a:r>
            <a:r>
              <a:rPr lang="en-US" sz="400" i="1" dirty="0" err="1">
                <a:latin typeface="+mn-lt"/>
              </a:rPr>
              <a:t>gotta</a:t>
            </a:r>
            <a:r>
              <a:rPr lang="en-US" sz="400" i="1" dirty="0">
                <a:latin typeface="+mn-lt"/>
              </a:rPr>
              <a:t> look for the colors and </a:t>
            </a:r>
            <a:r>
              <a:rPr lang="en-US" sz="400" i="1" dirty="0" err="1">
                <a:latin typeface="+mn-lt"/>
              </a:rPr>
              <a:t>gotta</a:t>
            </a:r>
            <a:r>
              <a:rPr lang="en-US" sz="400" i="1" dirty="0">
                <a:latin typeface="+mn-lt"/>
              </a:rPr>
              <a:t> put the colors and make and then make a ten pile. Make one of uh a little straight line and put it as a ten. Put ten of these cubes and make it until ten until you get to the end how much you need, how much you had. And then after, you could count them and then count them if there's if there's any left, count the count the leftovers if you need to. </a:t>
            </a:r>
            <a:br>
              <a:rPr lang="en-US" sz="400" i="1" dirty="0">
                <a:latin typeface="+mn-lt"/>
              </a:rPr>
            </a:br>
            <a:r>
              <a:rPr lang="en-US" sz="400" dirty="0" smtClean="0">
                <a:latin typeface="+mn-lt"/>
              </a:rPr>
              <a:t>[Can </a:t>
            </a:r>
            <a:r>
              <a:rPr lang="en-US" sz="400" dirty="0">
                <a:latin typeface="+mn-lt"/>
              </a:rPr>
              <a:t>you tell him why this way helps</a:t>
            </a:r>
            <a:r>
              <a:rPr lang="en-US" sz="400" dirty="0" smtClean="0">
                <a:latin typeface="+mn-lt"/>
              </a:rPr>
              <a:t>?]</a:t>
            </a:r>
            <a:r>
              <a:rPr lang="en-US" sz="400" i="1" dirty="0">
                <a:latin typeface="+mn-lt"/>
              </a:rPr>
              <a:t/>
            </a:r>
            <a:br>
              <a:rPr lang="en-US" sz="400" i="1" dirty="0">
                <a:latin typeface="+mn-lt"/>
              </a:rPr>
            </a:br>
            <a:r>
              <a:rPr lang="en-US" sz="400" i="1" dirty="0">
                <a:latin typeface="+mn-lt"/>
              </a:rPr>
              <a:t>This will help how much they are and if you have any problem of having having to know what number it could possibly be. If your mom asks you how much cubes do you have for mathematical for mathematical problem, or I'm thinking that it'll help you with math. </a:t>
            </a:r>
            <a:br>
              <a:rPr lang="en-US" sz="400" i="1" dirty="0">
                <a:latin typeface="+mn-lt"/>
              </a:rPr>
            </a:br>
            <a:endParaRPr lang="en-US" sz="400" dirty="0">
              <a:latin typeface="+mn-lt"/>
            </a:endParaRPr>
          </a:p>
          <a:p>
            <a:pPr eaLnBrk="1" hangingPunct="1">
              <a:defRPr/>
            </a:pPr>
            <a:r>
              <a:rPr lang="en-US" sz="500" b="1" dirty="0">
                <a:latin typeface="+mn-lt"/>
              </a:rPr>
              <a:t>·</a:t>
            </a:r>
            <a:r>
              <a:rPr lang="en-US" sz="400" dirty="0">
                <a:latin typeface="+mn-lt"/>
              </a:rPr>
              <a:t> Lacks significant details  </a:t>
            </a:r>
          </a:p>
          <a:p>
            <a:pPr eaLnBrk="1" hangingPunct="1">
              <a:defRPr/>
            </a:pPr>
            <a:r>
              <a:rPr lang="en-US" sz="500" b="1" dirty="0">
                <a:latin typeface="+mn-lt"/>
              </a:rPr>
              <a:t>·</a:t>
            </a:r>
            <a:r>
              <a:rPr lang="en-US" sz="400" i="1" dirty="0">
                <a:latin typeface="+mn-lt"/>
              </a:rPr>
              <a:t> </a:t>
            </a:r>
            <a:r>
              <a:rPr lang="en-US" sz="400" dirty="0">
                <a:latin typeface="+mn-lt"/>
              </a:rPr>
              <a:t>Evidence of comprehension of mental </a:t>
            </a:r>
            <a:r>
              <a:rPr lang="en-US" sz="400" dirty="0" smtClean="0">
                <a:latin typeface="+mn-lt"/>
              </a:rPr>
              <a:t>schema</a:t>
            </a:r>
            <a:endParaRPr lang="en-US" altLang="en-US" sz="400" i="1" dirty="0">
              <a:latin typeface="+mn-lt"/>
            </a:endParaRPr>
          </a:p>
        </p:txBody>
      </p:sp>
      <p:sp>
        <p:nvSpPr>
          <p:cNvPr id="19460" name="Rectangle 3"/>
          <p:cNvSpPr>
            <a:spLocks noChangeArrowheads="1"/>
          </p:cNvSpPr>
          <p:nvPr/>
        </p:nvSpPr>
        <p:spPr bwMode="auto">
          <a:xfrm>
            <a:off x="872290" y="2566737"/>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Controlled</a:t>
            </a:r>
            <a:endParaRPr lang="en-US" altLang="en-US" dirty="0">
              <a:solidFill>
                <a:srgbClr val="EEECE1">
                  <a:lumMod val="25000"/>
                </a:srgbClr>
              </a:solidFill>
              <a:ea typeface="ＭＳ Ｐゴシック" charset="-128"/>
            </a:endParaRPr>
          </a:p>
        </p:txBody>
      </p:sp>
      <p:sp>
        <p:nvSpPr>
          <p:cNvPr id="15" name="Rounded Rectangular Callout 14"/>
          <p:cNvSpPr>
            <a:spLocks noChangeArrowheads="1"/>
          </p:cNvSpPr>
          <p:nvPr/>
        </p:nvSpPr>
        <p:spPr bwMode="auto">
          <a:xfrm>
            <a:off x="4870222" y="3640926"/>
            <a:ext cx="1152144" cy="1297597"/>
          </a:xfrm>
          <a:prstGeom prst="wedgeRoundRectCallout">
            <a:avLst>
              <a:gd name="adj1" fmla="val 2616"/>
              <a:gd name="adj2" fmla="val 48396"/>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Developing Stamina </a:t>
            </a:r>
            <a:r>
              <a:rPr lang="en-US" altLang="en-US" sz="400" u="sng" dirty="0">
                <a:latin typeface="+mn-lt"/>
              </a:rPr>
              <a:t>(EO/P)</a:t>
            </a:r>
            <a:r>
              <a:rPr lang="en-US" altLang="en-US" sz="400" dirty="0">
                <a:latin typeface="+mn-lt"/>
              </a:rPr>
              <a:t>:</a:t>
            </a:r>
          </a:p>
          <a:p>
            <a:pPr eaLnBrk="1" hangingPunct="1">
              <a:defRPr/>
            </a:pPr>
            <a:endParaRPr lang="en-US" altLang="en-US" sz="400" i="1" dirty="0">
              <a:latin typeface="+mn-lt"/>
            </a:endParaRPr>
          </a:p>
          <a:p>
            <a:pPr eaLnBrk="1" hangingPunct="1">
              <a:defRPr/>
            </a:pPr>
            <a:r>
              <a:rPr lang="en-US" sz="400" i="1" dirty="0">
                <a:latin typeface="+mn-lt"/>
              </a:rPr>
              <a:t>Uh um so using you put '</a:t>
            </a:r>
            <a:r>
              <a:rPr lang="en-US" sz="400" i="1" dirty="0" err="1">
                <a:latin typeface="+mn-lt"/>
              </a:rPr>
              <a:t>em</a:t>
            </a:r>
            <a:r>
              <a:rPr lang="en-US" sz="400" i="1" dirty="0">
                <a:latin typeface="+mn-lt"/>
              </a:rPr>
              <a:t> together I mean you can stick '</a:t>
            </a:r>
            <a:r>
              <a:rPr lang="en-US" sz="400" i="1" dirty="0" err="1">
                <a:latin typeface="+mn-lt"/>
              </a:rPr>
              <a:t>em</a:t>
            </a:r>
            <a:r>
              <a:rPr lang="en-US" sz="400" i="1" dirty="0">
                <a:latin typeface="+mn-lt"/>
              </a:rPr>
              <a:t> or group them in different ways and sort them into different numbers or maybe by color if that's what you </a:t>
            </a:r>
            <a:r>
              <a:rPr lang="en-US" sz="400" i="1" dirty="0" err="1">
                <a:latin typeface="+mn-lt"/>
              </a:rPr>
              <a:t>wanna</a:t>
            </a:r>
            <a:r>
              <a:rPr lang="en-US" sz="400" i="1" dirty="0">
                <a:latin typeface="+mn-lt"/>
              </a:rPr>
              <a:t> do. And count them up in the end to get the total. That's it. </a:t>
            </a:r>
            <a:endParaRPr lang="en-US" sz="400" i="1" dirty="0" smtClean="0">
              <a:latin typeface="+mn-lt"/>
            </a:endParaRPr>
          </a:p>
          <a:p>
            <a:pPr eaLnBrk="1" hangingPunct="1">
              <a:defRPr/>
            </a:pPr>
            <a:r>
              <a:rPr lang="en-US" sz="400" dirty="0" smtClean="0">
                <a:latin typeface="+mn-lt"/>
              </a:rPr>
              <a:t>[And </a:t>
            </a:r>
            <a:r>
              <a:rPr lang="en-US" sz="400" dirty="0">
                <a:latin typeface="+mn-lt"/>
              </a:rPr>
              <a:t>can you tell why that way helps you helps her</a:t>
            </a:r>
            <a:r>
              <a:rPr lang="en-US" sz="400" dirty="0" smtClean="0">
                <a:latin typeface="+mn-lt"/>
              </a:rPr>
              <a:t>?]</a:t>
            </a:r>
            <a:r>
              <a:rPr lang="en-US" sz="400" i="1" dirty="0">
                <a:latin typeface="+mn-lt"/>
              </a:rPr>
              <a:t/>
            </a:r>
            <a:br>
              <a:rPr lang="en-US" sz="400" i="1" dirty="0">
                <a:latin typeface="+mn-lt"/>
              </a:rPr>
            </a:br>
            <a:r>
              <a:rPr lang="en-US" sz="400" i="1" dirty="0">
                <a:latin typeface="+mn-lt"/>
              </a:rPr>
              <a:t>Um it's a little more efficient and easier maybe easier to figure out and easier to count. That's it.  </a:t>
            </a:r>
            <a:endParaRPr lang="en-US" sz="400" i="1" dirty="0" smtClean="0">
              <a:latin typeface="+mn-lt"/>
            </a:endParaRPr>
          </a:p>
          <a:p>
            <a:pPr eaLnBrk="1" hangingPunct="1">
              <a:defRPr/>
            </a:pPr>
            <a:endParaRPr lang="en-US" sz="400" dirty="0">
              <a:latin typeface="+mn-lt"/>
            </a:endParaRPr>
          </a:p>
          <a:p>
            <a:pPr eaLnBrk="1" hangingPunct="1">
              <a:defRPr/>
            </a:pPr>
            <a:r>
              <a:rPr lang="en-US" sz="500" b="1" dirty="0">
                <a:latin typeface="+mn-lt"/>
              </a:rPr>
              <a:t>·</a:t>
            </a:r>
            <a:r>
              <a:rPr lang="en-US" sz="400" dirty="0">
                <a:latin typeface="+mn-lt"/>
              </a:rPr>
              <a:t> Lacks significant details  </a:t>
            </a:r>
          </a:p>
          <a:p>
            <a:pPr eaLnBrk="1" hangingPunct="1">
              <a:defRPr/>
            </a:pPr>
            <a:r>
              <a:rPr lang="en-US" sz="500" b="1" dirty="0">
                <a:latin typeface="+mn-lt"/>
              </a:rPr>
              <a:t>·</a:t>
            </a:r>
            <a:r>
              <a:rPr lang="en-US" sz="400" i="1" dirty="0">
                <a:latin typeface="+mn-lt"/>
              </a:rPr>
              <a:t> </a:t>
            </a:r>
            <a:r>
              <a:rPr lang="en-US" sz="400" dirty="0">
                <a:latin typeface="+mn-lt"/>
              </a:rPr>
              <a:t>Evidence of comprehension of mental </a:t>
            </a:r>
            <a:r>
              <a:rPr lang="en-US" sz="400" dirty="0" smtClean="0">
                <a:latin typeface="+mn-lt"/>
              </a:rPr>
              <a:t>schema</a:t>
            </a:r>
            <a:endParaRPr lang="en-US" altLang="en-US" sz="400" i="1" dirty="0">
              <a:latin typeface="+mn-lt"/>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4" name="Rounded Rectangular Callout 13"/>
          <p:cNvSpPr>
            <a:spLocks noChangeArrowheads="1"/>
          </p:cNvSpPr>
          <p:nvPr/>
        </p:nvSpPr>
        <p:spPr bwMode="auto">
          <a:xfrm>
            <a:off x="1638911" y="3845169"/>
            <a:ext cx="1157435" cy="1453233"/>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buFont typeface="Arial" pitchFamily="34" charset="0"/>
              <a:buChar char="•"/>
              <a:defRPr/>
            </a:pPr>
            <a:endParaRPr lang="en-US" altLang="en-US" sz="400" dirty="0">
              <a:latin typeface="+mn-lt"/>
              <a:cs typeface="Arial" panose="020B0604020202020204" pitchFamily="34" charset="0"/>
            </a:endParaRPr>
          </a:p>
          <a:p>
            <a:pPr eaLnBrk="1" hangingPunct="1">
              <a:defRPr/>
            </a:pPr>
            <a:r>
              <a:rPr lang="en-US" altLang="en-US" sz="400" u="sng" dirty="0" smtClean="0">
                <a:latin typeface="+mn-lt"/>
              </a:rPr>
              <a:t>No Evidence of Stamina </a:t>
            </a:r>
            <a:r>
              <a:rPr lang="en-US" altLang="en-US" sz="400" u="sng" dirty="0">
                <a:latin typeface="+mn-lt"/>
              </a:rPr>
              <a:t>(EL):</a:t>
            </a:r>
          </a:p>
          <a:p>
            <a:pPr eaLnBrk="1" hangingPunct="1">
              <a:defRPr/>
            </a:pPr>
            <a:endParaRPr lang="en-US" altLang="en-US" sz="400" i="1" dirty="0">
              <a:latin typeface="+mn-lt"/>
            </a:endParaRPr>
          </a:p>
          <a:p>
            <a:r>
              <a:rPr lang="en-US" sz="400" i="1" dirty="0">
                <a:latin typeface="+mn-lt"/>
              </a:rPr>
              <a:t>Well basically they they would have to be a starter. 'Cause they can't just be like if they were like in kinder, they they first have to be counting with by ones 'cause they don't know what times table is. You learn how to add in kindergarten. Well basically that year if they are in first grade they're </a:t>
            </a:r>
            <a:r>
              <a:rPr lang="en-US" sz="400" i="1" dirty="0" err="1">
                <a:latin typeface="+mn-lt"/>
              </a:rPr>
              <a:t>gonna</a:t>
            </a:r>
            <a:r>
              <a:rPr lang="en-US" sz="400" i="1" dirty="0">
                <a:latin typeface="+mn-lt"/>
              </a:rPr>
              <a:t> learn advanced at adding so they probably just </a:t>
            </a:r>
            <a:r>
              <a:rPr lang="en-US" sz="400" i="1" dirty="0" err="1">
                <a:latin typeface="+mn-lt"/>
              </a:rPr>
              <a:t>wanna</a:t>
            </a:r>
            <a:r>
              <a:rPr lang="en-US" sz="400" i="1" dirty="0">
                <a:latin typeface="+mn-lt"/>
              </a:rPr>
              <a:t> start as one. Like one, two, three, four, five, six. You get my point. </a:t>
            </a:r>
            <a:endParaRPr lang="en-US" sz="400" i="1" dirty="0" smtClean="0">
              <a:latin typeface="+mn-lt"/>
            </a:endParaRPr>
          </a:p>
          <a:p>
            <a:r>
              <a:rPr lang="en-US" sz="400" dirty="0">
                <a:latin typeface="+mn-lt"/>
              </a:rPr>
              <a:t>[</a:t>
            </a:r>
            <a:r>
              <a:rPr lang="en-US" sz="400" dirty="0" smtClean="0">
                <a:latin typeface="+mn-lt"/>
              </a:rPr>
              <a:t>Can </a:t>
            </a:r>
            <a:r>
              <a:rPr lang="en-US" sz="400" dirty="0">
                <a:latin typeface="+mn-lt"/>
              </a:rPr>
              <a:t>you tell them why using the cubes this way helps</a:t>
            </a:r>
            <a:r>
              <a:rPr lang="en-US" sz="400" dirty="0" smtClean="0">
                <a:latin typeface="+mn-lt"/>
              </a:rPr>
              <a:t>?]</a:t>
            </a:r>
            <a:r>
              <a:rPr lang="en-US" sz="400" i="1" dirty="0">
                <a:latin typeface="+mn-lt"/>
              </a:rPr>
              <a:t/>
            </a:r>
            <a:br>
              <a:rPr lang="en-US" sz="400" i="1" dirty="0">
                <a:latin typeface="+mn-lt"/>
              </a:rPr>
            </a:br>
            <a:r>
              <a:rPr lang="en-US" sz="400" i="1" dirty="0">
                <a:latin typeface="+mn-lt"/>
              </a:rPr>
              <a:t>Helps them or helps who? </a:t>
            </a:r>
            <a:br>
              <a:rPr lang="en-US" sz="400" i="1" dirty="0">
                <a:latin typeface="+mn-lt"/>
              </a:rPr>
            </a:br>
            <a:r>
              <a:rPr lang="en-US" sz="400" dirty="0" smtClean="0">
                <a:latin typeface="+mn-lt"/>
              </a:rPr>
              <a:t>[How </a:t>
            </a:r>
            <a:r>
              <a:rPr lang="en-US" sz="400" dirty="0">
                <a:latin typeface="+mn-lt"/>
              </a:rPr>
              <a:t>it could help them</a:t>
            </a:r>
            <a:r>
              <a:rPr lang="en-US" sz="400" dirty="0" smtClean="0">
                <a:latin typeface="+mn-lt"/>
              </a:rPr>
              <a:t>?]</a:t>
            </a:r>
            <a:r>
              <a:rPr lang="en-US" sz="400" i="1" dirty="0">
                <a:latin typeface="+mn-lt"/>
              </a:rPr>
              <a:t/>
            </a:r>
            <a:br>
              <a:rPr lang="en-US" sz="400" i="1" dirty="0">
                <a:latin typeface="+mn-lt"/>
              </a:rPr>
            </a:br>
            <a:r>
              <a:rPr lang="en-US" sz="400" i="1" dirty="0">
                <a:latin typeface="+mn-lt"/>
              </a:rPr>
              <a:t>They could learn how to count even more faster. Yeah. </a:t>
            </a:r>
            <a:endParaRPr lang="en-US" sz="400" i="1" dirty="0" smtClean="0">
              <a:latin typeface="+mn-lt"/>
            </a:endParaRPr>
          </a:p>
          <a:p>
            <a:endParaRPr lang="en-US" altLang="en-US" sz="400" i="1" dirty="0">
              <a:latin typeface="+mn-lt"/>
              <a:cs typeface="Arial" pitchFamily="34" charset="0"/>
            </a:endParaRPr>
          </a:p>
          <a:p>
            <a:r>
              <a:rPr lang="en-US" altLang="en-US" sz="400" dirty="0">
                <a:latin typeface="+mn-lt"/>
                <a:cs typeface="Arial" pitchFamily="34" charset="0"/>
              </a:rPr>
              <a:t>Does not include </a:t>
            </a:r>
            <a:r>
              <a:rPr lang="en-US" sz="400" dirty="0">
                <a:latin typeface="+mn-lt"/>
                <a:cs typeface="Calibri"/>
              </a:rPr>
              <a:t>expected content for the prompt </a:t>
            </a:r>
            <a:endParaRPr lang="en-US" altLang="en-US" sz="400" dirty="0">
              <a:latin typeface="+mn-lt"/>
              <a:cs typeface="Calibri"/>
            </a:endParaRPr>
          </a:p>
        </p:txBody>
      </p:sp>
      <p:sp>
        <p:nvSpPr>
          <p:cNvPr id="17" name="TextBox 16"/>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
        <p:nvSpPr>
          <p:cNvPr id="10" name="Rounded Rectangular Callout 9"/>
          <p:cNvSpPr>
            <a:spLocks noChangeArrowheads="1"/>
          </p:cNvSpPr>
          <p:nvPr/>
        </p:nvSpPr>
        <p:spPr bwMode="auto">
          <a:xfrm>
            <a:off x="3201512" y="3584559"/>
            <a:ext cx="1137121" cy="1074967"/>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Emerging Stamina </a:t>
            </a:r>
            <a:r>
              <a:rPr lang="en-US" altLang="en-US" sz="400" u="sng" dirty="0">
                <a:latin typeface="+mn-lt"/>
              </a:rPr>
              <a:t>(EL)</a:t>
            </a:r>
            <a:r>
              <a:rPr lang="en-US" altLang="en-US" sz="400" dirty="0">
                <a:latin typeface="+mn-lt"/>
              </a:rPr>
              <a:t>:</a:t>
            </a:r>
          </a:p>
          <a:p>
            <a:pPr eaLnBrk="1" hangingPunct="1">
              <a:defRPr/>
            </a:pPr>
            <a:endParaRPr lang="en-US" altLang="en-US" sz="400" i="1" dirty="0">
              <a:latin typeface="+mn-lt"/>
            </a:endParaRPr>
          </a:p>
          <a:p>
            <a:pPr eaLnBrk="1" hangingPunct="1">
              <a:defRPr/>
            </a:pPr>
            <a:r>
              <a:rPr lang="en-US" sz="400" i="1" dirty="0">
                <a:latin typeface="+mn-lt"/>
              </a:rPr>
              <a:t>Um just put just put them in equal rows this way and that way. And like just make sure and when you're done, just count how many are here and how many are here. So that uh it'll and then once you time once you times them, it'll be quicker and more efficient and you will get the answer. </a:t>
            </a:r>
            <a:endParaRPr lang="en-US" sz="400" i="1" dirty="0" smtClean="0">
              <a:latin typeface="+mn-lt"/>
            </a:endParaRPr>
          </a:p>
          <a:p>
            <a:pPr eaLnBrk="1" hangingPunct="1">
              <a:defRPr/>
            </a:pPr>
            <a:endParaRPr lang="en-US" sz="400" i="1" dirty="0">
              <a:latin typeface="+mn-lt"/>
            </a:endParaRPr>
          </a:p>
          <a:p>
            <a:pPr eaLnBrk="1" hangingPunct="1">
              <a:defRPr/>
            </a:pPr>
            <a:r>
              <a:rPr lang="en-US" sz="500" b="1" dirty="0">
                <a:latin typeface="+mn-lt"/>
              </a:rPr>
              <a:t>· </a:t>
            </a:r>
            <a:r>
              <a:rPr lang="en-US" sz="400" dirty="0">
                <a:latin typeface="+mn-lt"/>
              </a:rPr>
              <a:t>Lacks details of the mental schema </a:t>
            </a:r>
          </a:p>
          <a:p>
            <a:pPr eaLnBrk="1" hangingPunct="1">
              <a:defRPr/>
            </a:pPr>
            <a:r>
              <a:rPr lang="en-US" sz="500" b="1" dirty="0">
                <a:latin typeface="+mn-lt"/>
              </a:rPr>
              <a:t>· </a:t>
            </a:r>
            <a:r>
              <a:rPr lang="en-US" sz="400" dirty="0">
                <a:latin typeface="+mn-lt"/>
              </a:rPr>
              <a:t>Does not meet the expectations for the Developing level  </a:t>
            </a:r>
            <a:endParaRPr lang="en-US" altLang="en-US" sz="400" i="1" dirty="0">
              <a:latin typeface="+mn-lt"/>
            </a:endParaRPr>
          </a:p>
        </p:txBody>
      </p:sp>
      <p:sp>
        <p:nvSpPr>
          <p:cNvPr id="18" name="Rounded Rectangular Callout 17"/>
          <p:cNvSpPr>
            <a:spLocks noChangeArrowheads="1"/>
          </p:cNvSpPr>
          <p:nvPr/>
        </p:nvSpPr>
        <p:spPr bwMode="auto">
          <a:xfrm>
            <a:off x="3344259" y="3916173"/>
            <a:ext cx="1152144" cy="1022350"/>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Emerging Stamina </a:t>
            </a:r>
            <a:r>
              <a:rPr lang="en-US" altLang="en-US" sz="400" u="sng" dirty="0">
                <a:latin typeface="+mn-lt"/>
              </a:rPr>
              <a:t>(EO/P):</a:t>
            </a:r>
          </a:p>
          <a:p>
            <a:pPr eaLnBrk="1" hangingPunct="1">
              <a:defRPr/>
            </a:pPr>
            <a:endParaRPr lang="en-US" altLang="en-US" sz="400" i="1" dirty="0">
              <a:latin typeface="+mn-lt"/>
            </a:endParaRPr>
          </a:p>
          <a:p>
            <a:pPr eaLnBrk="1" hangingPunct="1">
              <a:defRPr/>
            </a:pPr>
            <a:r>
              <a:rPr lang="en-US" sz="400" i="1" dirty="0">
                <a:latin typeface="+mn-lt"/>
              </a:rPr>
              <a:t>Um just put just put them in equal rows this way and that way. And like just make sure and when you're done, just count how many are here and how many are here. So that uh it'll and then once you time once you times them, it'll be quicker and more efficient and you will get the answer. </a:t>
            </a:r>
            <a:endParaRPr lang="en-US" sz="400" i="1" dirty="0" smtClean="0">
              <a:latin typeface="+mn-lt"/>
            </a:endParaRPr>
          </a:p>
          <a:p>
            <a:pPr eaLnBrk="1" hangingPunct="1">
              <a:defRPr/>
            </a:pPr>
            <a:endParaRPr lang="en-US" sz="400" i="1" dirty="0" smtClean="0">
              <a:latin typeface="+mn-lt"/>
            </a:endParaRPr>
          </a:p>
          <a:p>
            <a:pPr eaLnBrk="1" hangingPunct="1">
              <a:defRPr/>
            </a:pPr>
            <a:r>
              <a:rPr lang="en-US" sz="500" b="1" dirty="0">
                <a:latin typeface="+mn-lt"/>
              </a:rPr>
              <a:t>· </a:t>
            </a:r>
            <a:r>
              <a:rPr lang="en-US" sz="400" dirty="0">
                <a:latin typeface="+mn-lt"/>
              </a:rPr>
              <a:t>Lacks details of the mental schema </a:t>
            </a:r>
          </a:p>
          <a:p>
            <a:pPr eaLnBrk="1" hangingPunct="1">
              <a:defRPr/>
            </a:pPr>
            <a:r>
              <a:rPr lang="en-US" sz="500" b="1" dirty="0">
                <a:latin typeface="+mn-lt"/>
              </a:rPr>
              <a:t>· </a:t>
            </a:r>
            <a:r>
              <a:rPr lang="en-US" sz="400" dirty="0">
                <a:latin typeface="+mn-lt"/>
              </a:rPr>
              <a:t>Does not meet the expectations for the Developing level  </a:t>
            </a:r>
            <a:endParaRPr lang="en-US" altLang="en-US" sz="400" i="1" dirty="0">
              <a:latin typeface="+mn-lt"/>
            </a:endParaRPr>
          </a:p>
        </p:txBody>
      </p:sp>
      <p:sp>
        <p:nvSpPr>
          <p:cNvPr id="13" name="Rounded Rectangular Callout 12"/>
          <p:cNvSpPr>
            <a:spLocks noChangeArrowheads="1"/>
          </p:cNvSpPr>
          <p:nvPr/>
        </p:nvSpPr>
        <p:spPr bwMode="auto">
          <a:xfrm>
            <a:off x="6361012" y="2818960"/>
            <a:ext cx="1152144" cy="1533252"/>
          </a:xfrm>
          <a:prstGeom prst="wedgeRoundRectCallout">
            <a:avLst>
              <a:gd name="adj1" fmla="val 9787"/>
              <a:gd name="adj2" fmla="val 3623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Controlled Stamina </a:t>
            </a:r>
            <a:r>
              <a:rPr lang="en-US" altLang="en-US" sz="400" u="sng" dirty="0">
                <a:latin typeface="+mn-lt"/>
              </a:rPr>
              <a:t>(EL</a:t>
            </a:r>
            <a:r>
              <a:rPr lang="en-US" altLang="en-US" sz="400" u="sng" dirty="0" smtClean="0">
                <a:latin typeface="+mn-lt"/>
              </a:rPr>
              <a:t>)</a:t>
            </a:r>
            <a:r>
              <a:rPr lang="en-US" altLang="en-US" sz="400" dirty="0" smtClean="0">
                <a:latin typeface="+mn-lt"/>
              </a:rPr>
              <a:t>:</a:t>
            </a:r>
          </a:p>
          <a:p>
            <a:pPr eaLnBrk="1" hangingPunct="1">
              <a:defRPr/>
            </a:pPr>
            <a:endParaRPr lang="en-US" altLang="en-US" sz="400" dirty="0">
              <a:latin typeface="+mn-lt"/>
            </a:endParaRPr>
          </a:p>
          <a:p>
            <a:pPr eaLnBrk="1" hangingPunct="1">
              <a:defRPr/>
            </a:pPr>
            <a:r>
              <a:rPr lang="en-US" sz="400" i="1" dirty="0">
                <a:latin typeface="+mn-lt"/>
              </a:rPr>
              <a:t>OK. </a:t>
            </a:r>
            <a:r>
              <a:rPr lang="en-US" sz="400" i="1" dirty="0" err="1">
                <a:latin typeface="+mn-lt"/>
              </a:rPr>
              <a:t>Mmmm</a:t>
            </a:r>
            <a:r>
              <a:rPr lang="en-US" sz="400" i="1" dirty="0">
                <a:latin typeface="+mn-lt"/>
              </a:rPr>
              <a:t>. (long pause) </a:t>
            </a:r>
            <a:br>
              <a:rPr lang="en-US" sz="400" i="1" dirty="0">
                <a:latin typeface="+mn-lt"/>
              </a:rPr>
            </a:br>
            <a:r>
              <a:rPr lang="en-US" sz="400" dirty="0" smtClean="0">
                <a:latin typeface="+mn-lt"/>
              </a:rPr>
              <a:t>[Can </a:t>
            </a:r>
            <a:r>
              <a:rPr lang="en-US" sz="400" dirty="0">
                <a:latin typeface="+mn-lt"/>
              </a:rPr>
              <a:t>you tell her how to do it</a:t>
            </a:r>
            <a:r>
              <a:rPr lang="en-US" sz="400" dirty="0" smtClean="0">
                <a:latin typeface="+mn-lt"/>
              </a:rPr>
              <a:t>?]</a:t>
            </a:r>
            <a:r>
              <a:rPr lang="en-US" sz="400" i="1" dirty="0">
                <a:latin typeface="+mn-lt"/>
              </a:rPr>
              <a:t/>
            </a:r>
            <a:br>
              <a:rPr lang="en-US" sz="400" i="1" dirty="0">
                <a:latin typeface="+mn-lt"/>
              </a:rPr>
            </a:br>
            <a:r>
              <a:rPr lang="en-US" sz="400" i="1" dirty="0">
                <a:latin typeface="+mn-lt"/>
              </a:rPr>
              <a:t>Yeah I could I could tell her that that why don't you put to find out put them how you think you can multiply them, like by twos or fives or tens or six or however you think. And if there's little um they're equal, if each group has the same amount of of cubes then then you just count them. You don't count them but you multiply them or just add them however you want. And then when you're done counting them um counting them, after that you that's your answer about how many cubes um you got. So it is important to have it this way, so then it's easier instead of you counting instead of you going one by one and counting them one by one. </a:t>
            </a:r>
            <a:endParaRPr lang="en-US" sz="400" i="1" dirty="0" smtClean="0">
              <a:latin typeface="+mn-lt"/>
            </a:endParaRPr>
          </a:p>
          <a:p>
            <a:pPr eaLnBrk="1" hangingPunct="1">
              <a:defRPr/>
            </a:pPr>
            <a:endParaRPr lang="en-US" altLang="en-US" sz="400" i="1" dirty="0">
              <a:latin typeface="+mn-lt"/>
            </a:endParaRPr>
          </a:p>
          <a:p>
            <a:pPr lvl="0">
              <a:buFont typeface="Arial"/>
              <a:buChar char="•"/>
            </a:pPr>
            <a:r>
              <a:rPr lang="en-US" sz="400" dirty="0">
                <a:latin typeface="+mn-lt"/>
                <a:cs typeface="Calibri"/>
              </a:rPr>
              <a:t> Elaboration of expected content and details</a:t>
            </a:r>
          </a:p>
          <a:p>
            <a:pPr lvl="0">
              <a:buFont typeface="Arial"/>
              <a:buChar char="•"/>
            </a:pPr>
            <a:r>
              <a:rPr lang="en-US" sz="400" dirty="0">
                <a:latin typeface="+mn-lt"/>
                <a:cs typeface="Calibri"/>
              </a:rPr>
              <a:t>  Sense of mental </a:t>
            </a:r>
            <a:r>
              <a:rPr lang="en-US" sz="400" dirty="0" smtClean="0">
                <a:latin typeface="+mn-lt"/>
                <a:cs typeface="Calibri"/>
              </a:rPr>
              <a:t>schema</a:t>
            </a:r>
            <a:endParaRPr lang="en-US" altLang="en-US" sz="400" i="1" dirty="0">
              <a:solidFill>
                <a:srgbClr val="FFFFFF"/>
              </a:solidFill>
              <a:latin typeface="+mn-lt"/>
            </a:endParaRPr>
          </a:p>
        </p:txBody>
      </p:sp>
      <p:sp>
        <p:nvSpPr>
          <p:cNvPr id="16" name="Rounded Rectangular Callout 15"/>
          <p:cNvSpPr>
            <a:spLocks noChangeArrowheads="1"/>
          </p:cNvSpPr>
          <p:nvPr/>
        </p:nvSpPr>
        <p:spPr bwMode="auto">
          <a:xfrm>
            <a:off x="6518782" y="3366784"/>
            <a:ext cx="1152144" cy="1242918"/>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eaLnBrk="1" hangingPunct="1">
              <a:defRPr/>
            </a:pPr>
            <a:r>
              <a:rPr lang="en-US" altLang="en-US" sz="400" u="sng" dirty="0" smtClean="0">
                <a:latin typeface="+mn-lt"/>
              </a:rPr>
              <a:t>Controlled Stamina </a:t>
            </a:r>
            <a:r>
              <a:rPr lang="en-US" altLang="en-US" sz="400" u="sng" dirty="0">
                <a:latin typeface="+mn-lt"/>
              </a:rPr>
              <a:t>(EO/P):</a:t>
            </a:r>
          </a:p>
          <a:p>
            <a:pPr eaLnBrk="1" hangingPunct="1">
              <a:defRPr/>
            </a:pPr>
            <a:endParaRPr lang="en-US" altLang="en-US" sz="400" u="sng" dirty="0">
              <a:latin typeface="+mn-lt"/>
            </a:endParaRPr>
          </a:p>
          <a:p>
            <a:pPr eaLnBrk="1" hangingPunct="1">
              <a:defRPr/>
            </a:pPr>
            <a:r>
              <a:rPr lang="en-US" sz="400" i="1" dirty="0">
                <a:latin typeface="+mn-lt"/>
              </a:rPr>
              <a:t>Um you should you how you can do it this way? Is that like what you're supposed to do? How? </a:t>
            </a:r>
            <a:endParaRPr lang="en-US" sz="400" i="1" dirty="0" smtClean="0">
              <a:latin typeface="+mn-lt"/>
            </a:endParaRPr>
          </a:p>
          <a:p>
            <a:pPr eaLnBrk="1" hangingPunct="1">
              <a:defRPr/>
            </a:pPr>
            <a:r>
              <a:rPr lang="en-US" sz="400" dirty="0" smtClean="0">
                <a:latin typeface="+mn-lt"/>
              </a:rPr>
              <a:t>[How </a:t>
            </a:r>
            <a:r>
              <a:rPr lang="en-US" sz="400" dirty="0">
                <a:latin typeface="+mn-lt"/>
              </a:rPr>
              <a:t>to do it and then why it helps</a:t>
            </a:r>
            <a:r>
              <a:rPr lang="en-US" sz="400" dirty="0" smtClean="0">
                <a:latin typeface="+mn-lt"/>
              </a:rPr>
              <a:t>.]</a:t>
            </a:r>
          </a:p>
          <a:p>
            <a:pPr eaLnBrk="1" hangingPunct="1">
              <a:defRPr/>
            </a:pPr>
            <a:r>
              <a:rPr lang="en-US" sz="400" i="1" dirty="0" smtClean="0">
                <a:latin typeface="+mn-lt"/>
              </a:rPr>
              <a:t>Um </a:t>
            </a:r>
            <a:r>
              <a:rPr lang="en-US" sz="400" i="1" dirty="0">
                <a:latin typeface="+mn-lt"/>
              </a:rPr>
              <a:t>how you do this is you group the cubes in tens, stacking one on top of the other. Um and repeat that until all the cubes are stacked up. And if there's any remainder of cubes, then um count those up and try to check your math to see if you have anything wrong. And why you should do it this way is because it's more um organized than just pulling them one by one. </a:t>
            </a:r>
            <a:endParaRPr lang="en-US" sz="400" i="1" dirty="0" smtClean="0">
              <a:latin typeface="+mn-lt"/>
            </a:endParaRPr>
          </a:p>
          <a:p>
            <a:pPr eaLnBrk="1" hangingPunct="1">
              <a:defRPr/>
            </a:pPr>
            <a:endParaRPr lang="en-US" altLang="en-US" sz="400" i="1" dirty="0">
              <a:latin typeface="+mn-lt"/>
            </a:endParaRPr>
          </a:p>
          <a:p>
            <a:pPr lvl="0">
              <a:buFont typeface="Arial"/>
              <a:buChar char="•"/>
            </a:pPr>
            <a:r>
              <a:rPr lang="en-US" sz="400" dirty="0">
                <a:latin typeface="+mn-lt"/>
                <a:cs typeface="Calibri"/>
              </a:rPr>
              <a:t> Elaboration of expected content and details</a:t>
            </a:r>
          </a:p>
          <a:p>
            <a:pPr lvl="0">
              <a:buFont typeface="Arial"/>
              <a:buChar char="•"/>
            </a:pPr>
            <a:r>
              <a:rPr lang="en-US" sz="400" dirty="0">
                <a:latin typeface="+mn-lt"/>
                <a:cs typeface="Calibri"/>
              </a:rPr>
              <a:t>  Sense of mental </a:t>
            </a:r>
            <a:r>
              <a:rPr lang="en-US" sz="400" dirty="0" smtClean="0">
                <a:latin typeface="+mn-lt"/>
                <a:cs typeface="Calibri"/>
              </a:rPr>
              <a:t>schema</a:t>
            </a:r>
            <a:endParaRPr lang="en-US" altLang="en-US" sz="400" i="1" dirty="0">
              <a:solidFill>
                <a:srgbClr val="FFFFFF"/>
              </a:solidFill>
              <a:latin typeface="+mn-lt"/>
            </a:endParaRPr>
          </a:p>
        </p:txBody>
      </p:sp>
    </p:spTree>
    <p:extLst>
      <p:ext uri="{BB962C8B-B14F-4D97-AF65-F5344CB8AC3E}">
        <p14:creationId xmlns:p14="http://schemas.microsoft.com/office/powerpoint/2010/main" val="3351060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animEffect transition="in" filter="fade">
                                      <p:cBhvr>
                                        <p:cTn id="7" dur="300"/>
                                        <p:tgtEl>
                                          <p:spTgt spid="1946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xEl>
                                              <p:pRg st="1" end="1"/>
                                            </p:txEl>
                                          </p:spTgt>
                                        </p:tgtEl>
                                        <p:attrNameLst>
                                          <p:attrName>style.visibility</p:attrName>
                                        </p:attrNameLst>
                                      </p:cBhvr>
                                      <p:to>
                                        <p:strVal val="visible"/>
                                      </p:to>
                                    </p:set>
                                    <p:animEffect transition="in" filter="fade">
                                      <p:cBhvr>
                                        <p:cTn id="10" dur="500"/>
                                        <p:tgtEl>
                                          <p:spTgt spid="1946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11" end="11"/>
                                            </p:txEl>
                                          </p:spTgt>
                                        </p:tgtEl>
                                        <p:attrNameLst>
                                          <p:attrName>style.visibility</p:attrName>
                                        </p:attrNameLst>
                                      </p:cBhvr>
                                      <p:to>
                                        <p:strVal val="visible"/>
                                      </p:to>
                                    </p:set>
                                    <p:animEffect transition="in" filter="fade">
                                      <p:cBhvr>
                                        <p:cTn id="13" dur="500"/>
                                        <p:tgtEl>
                                          <p:spTgt spid="19460">
                                            <p:txEl>
                                              <p:pRg st="11" end="1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3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3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460">
                                            <p:txEl>
                                              <p:pRg st="3" end="3"/>
                                            </p:txEl>
                                          </p:spTgt>
                                        </p:tgtEl>
                                        <p:attrNameLst>
                                          <p:attrName>style.visibility</p:attrName>
                                        </p:attrNameLst>
                                      </p:cBhvr>
                                      <p:to>
                                        <p:strVal val="visible"/>
                                      </p:to>
                                    </p:set>
                                    <p:animEffect transition="in" filter="fade">
                                      <p:cBhvr>
                                        <p:cTn id="36" dur="300"/>
                                        <p:tgtEl>
                                          <p:spTgt spid="19460">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4" grpId="0" animBg="1"/>
      <p:bldP spid="10" grpId="0" animBg="1"/>
      <p:bldP spid="18"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ChangeArrowheads="1"/>
          </p:cNvSpPr>
          <p:nvPr/>
        </p:nvSpPr>
        <p:spPr bwMode="auto">
          <a:xfrm>
            <a:off x="868680" y="2569464"/>
            <a:ext cx="7635240" cy="3419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8" name="Rounded Rectangular Callout 7"/>
          <p:cNvSpPr>
            <a:spLocks noChangeArrowheads="1"/>
          </p:cNvSpPr>
          <p:nvPr/>
        </p:nvSpPr>
        <p:spPr bwMode="auto">
          <a:xfrm>
            <a:off x="2961317" y="1116909"/>
            <a:ext cx="5915828" cy="3803786"/>
          </a:xfrm>
          <a:prstGeom prst="wedgeRoundRectCallout">
            <a:avLst>
              <a:gd name="adj1" fmla="val -60495"/>
              <a:gd name="adj2" fmla="val 6273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No Evidence of Stamina (</a:t>
            </a:r>
            <a:r>
              <a:rPr lang="en-US" altLang="en-US" sz="1600" u="sng" dirty="0">
                <a:solidFill>
                  <a:prstClr val="black"/>
                </a:solidFill>
                <a:latin typeface="Calibri" pitchFamily="34" charset="0"/>
              </a:rPr>
              <a:t>EL)</a:t>
            </a:r>
            <a:r>
              <a:rPr lang="en-US" altLang="en-US" sz="1600" u="sng" dirty="0" smtClean="0">
                <a:solidFill>
                  <a:prstClr val="black"/>
                </a:solidFill>
                <a:latin typeface="Calibri" pitchFamily="34" charset="0"/>
              </a:rPr>
              <a:t>:</a:t>
            </a:r>
            <a:endParaRPr lang="en-US" altLang="en-US" sz="1600" i="1" dirty="0" smtClean="0">
              <a:solidFill>
                <a:prstClr val="black"/>
              </a:solidFill>
              <a:latin typeface="Calibri" pitchFamily="34" charset="0"/>
            </a:endParaRPr>
          </a:p>
          <a:p>
            <a:endParaRPr lang="en-US" sz="1600" i="1" dirty="0" smtClean="0">
              <a:latin typeface="+mn-lt"/>
            </a:endParaRPr>
          </a:p>
          <a:p>
            <a:r>
              <a:rPr lang="en-US" sz="1600" i="1" dirty="0" smtClean="0">
                <a:latin typeface="+mn-lt"/>
              </a:rPr>
              <a:t>Well </a:t>
            </a:r>
            <a:r>
              <a:rPr lang="en-US" sz="1600" i="1" dirty="0">
                <a:latin typeface="+mn-lt"/>
              </a:rPr>
              <a:t>basically they they would have to be a starter. 'Cause they can't just be like if they were like in kinder, they they first have to be counting with by ones 'cause they don't know what times table is. You learn how to add in kindergarten. Well basically that year if they are in first grade they're </a:t>
            </a:r>
            <a:r>
              <a:rPr lang="en-US" sz="1600" i="1" dirty="0" err="1">
                <a:latin typeface="+mn-lt"/>
              </a:rPr>
              <a:t>gonna</a:t>
            </a:r>
            <a:r>
              <a:rPr lang="en-US" sz="1600" i="1" dirty="0">
                <a:latin typeface="+mn-lt"/>
              </a:rPr>
              <a:t> learn advanced at adding so they probably just </a:t>
            </a:r>
            <a:r>
              <a:rPr lang="en-US" sz="1600" i="1" dirty="0" err="1">
                <a:latin typeface="+mn-lt"/>
              </a:rPr>
              <a:t>wanna</a:t>
            </a:r>
            <a:r>
              <a:rPr lang="en-US" sz="1600" i="1" dirty="0">
                <a:latin typeface="+mn-lt"/>
              </a:rPr>
              <a:t> start as one. Like one, two, three, four, five, six. You get my point.                                                                                                                                    </a:t>
            </a:r>
            <a:r>
              <a:rPr lang="en-US" sz="1600" dirty="0" smtClean="0">
                <a:latin typeface="+mn-lt"/>
              </a:rPr>
              <a:t>[Can </a:t>
            </a:r>
            <a:r>
              <a:rPr lang="en-US" sz="1600" dirty="0">
                <a:latin typeface="+mn-lt"/>
              </a:rPr>
              <a:t>you tell them why using the cubes this way helps</a:t>
            </a:r>
            <a:r>
              <a:rPr lang="en-US" sz="1600" dirty="0" smtClean="0">
                <a:latin typeface="+mn-lt"/>
              </a:rPr>
              <a:t>?]</a:t>
            </a:r>
            <a:r>
              <a:rPr lang="en-US" sz="1600" dirty="0">
                <a:latin typeface="+mn-lt"/>
              </a:rPr>
              <a:t/>
            </a:r>
            <a:br>
              <a:rPr lang="en-US" sz="1600" dirty="0">
                <a:latin typeface="+mn-lt"/>
              </a:rPr>
            </a:br>
            <a:r>
              <a:rPr lang="en-US" sz="1600" i="1" dirty="0" smtClean="0">
                <a:latin typeface="+mn-lt"/>
              </a:rPr>
              <a:t>Helps them or helps who? </a:t>
            </a:r>
            <a:br>
              <a:rPr lang="en-US" sz="1600" i="1" dirty="0" smtClean="0">
                <a:latin typeface="+mn-lt"/>
              </a:rPr>
            </a:br>
            <a:r>
              <a:rPr lang="en-US" sz="1600" dirty="0" smtClean="0">
                <a:latin typeface="+mn-lt"/>
              </a:rPr>
              <a:t>[How </a:t>
            </a:r>
            <a:r>
              <a:rPr lang="en-US" sz="1600" dirty="0">
                <a:latin typeface="+mn-lt"/>
              </a:rPr>
              <a:t>it could help them</a:t>
            </a:r>
            <a:r>
              <a:rPr lang="en-US" sz="1600" dirty="0" smtClean="0">
                <a:latin typeface="+mn-lt"/>
              </a:rPr>
              <a:t>?]</a:t>
            </a:r>
            <a:r>
              <a:rPr lang="en-US" sz="1600" dirty="0">
                <a:latin typeface="+mn-lt"/>
              </a:rPr>
              <a:t/>
            </a:r>
            <a:br>
              <a:rPr lang="en-US" sz="1600" dirty="0">
                <a:latin typeface="+mn-lt"/>
              </a:rPr>
            </a:br>
            <a:r>
              <a:rPr lang="en-US" sz="1600" i="1" dirty="0">
                <a:latin typeface="+mn-lt"/>
              </a:rPr>
              <a:t>They could learn how to count even more faster. Yeah.</a:t>
            </a:r>
            <a:r>
              <a:rPr lang="en-US" sz="1600" i="1" dirty="0" smtClean="0">
                <a:latin typeface="+mn-lt"/>
              </a:rPr>
              <a:t> </a:t>
            </a:r>
          </a:p>
          <a:p>
            <a:endParaRPr lang="en-US" sz="1600" i="1" dirty="0" smtClean="0">
              <a:latin typeface="+mn-lt"/>
            </a:endParaRPr>
          </a:p>
          <a:p>
            <a:pPr marL="285750" indent="-285750">
              <a:buFont typeface="Arial"/>
              <a:buChar char="•"/>
            </a:pPr>
            <a:r>
              <a:rPr lang="en-US" altLang="en-US" sz="1600" dirty="0" smtClean="0">
                <a:solidFill>
                  <a:prstClr val="black"/>
                </a:solidFill>
                <a:latin typeface="+mn-lt"/>
                <a:cs typeface="Arial" pitchFamily="34" charset="0"/>
              </a:rPr>
              <a:t>Does not include </a:t>
            </a:r>
            <a:r>
              <a:rPr lang="en-US" sz="1600" dirty="0" smtClean="0">
                <a:latin typeface="Calibri"/>
                <a:cs typeface="Calibri"/>
              </a:rPr>
              <a:t>expected content for the prompt </a:t>
            </a:r>
            <a:endParaRPr lang="en-US" altLang="en-US" sz="1600" dirty="0">
              <a:solidFill>
                <a:prstClr val="black"/>
              </a:solidFill>
              <a:latin typeface="Calibri"/>
              <a:cs typeface="Calibri"/>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90313160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a:spLocks noChangeArrowheads="1"/>
          </p:cNvSpPr>
          <p:nvPr/>
        </p:nvSpPr>
        <p:spPr bwMode="auto">
          <a:xfrm>
            <a:off x="2790908" y="1160890"/>
            <a:ext cx="6072725" cy="3856383"/>
          </a:xfrm>
          <a:prstGeom prst="wedgeRoundRectCallout">
            <a:avLst>
              <a:gd name="adj1" fmla="val -29918"/>
              <a:gd name="adj2" fmla="val 59883"/>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Stamina (</a:t>
            </a:r>
            <a:r>
              <a:rPr lang="en-US" altLang="en-US" sz="2000" u="sng" dirty="0">
                <a:solidFill>
                  <a:prstClr val="black"/>
                </a:solidFill>
                <a:latin typeface="Calibri"/>
              </a:rPr>
              <a:t>EL)</a:t>
            </a:r>
            <a:r>
              <a:rPr lang="en-US" altLang="en-US" sz="2000" dirty="0" smtClean="0">
                <a:solidFill>
                  <a:prstClr val="black"/>
                </a:solidFill>
                <a:latin typeface="Calibri"/>
              </a:rPr>
              <a:t>:</a:t>
            </a:r>
          </a:p>
          <a:p>
            <a:pPr eaLnBrk="1" hangingPunct="1">
              <a:defRPr/>
            </a:pPr>
            <a:endParaRPr lang="en-US" altLang="en-US" sz="1600" i="1" dirty="0" smtClean="0">
              <a:solidFill>
                <a:prstClr val="black"/>
              </a:solidFill>
              <a:latin typeface="Calibri"/>
            </a:endParaRPr>
          </a:p>
          <a:p>
            <a:pPr eaLnBrk="1" hangingPunct="1">
              <a:defRPr/>
            </a:pPr>
            <a:r>
              <a:rPr lang="en-US" sz="1800" i="1" dirty="0" smtClean="0">
                <a:latin typeface="+mn-lt"/>
              </a:rPr>
              <a:t>So I like doing it this way because it’s it’s very easy.  And and there are light and some are dark.  I could do the light ones and then do the dark ones.  And what was the other question?</a:t>
            </a:r>
          </a:p>
          <a:p>
            <a:pPr eaLnBrk="1" hangingPunct="1">
              <a:defRPr/>
            </a:pPr>
            <a:r>
              <a:rPr lang="en-US" sz="1800" dirty="0" smtClean="0">
                <a:latin typeface="+mn-lt"/>
              </a:rPr>
              <a:t>[How you find out how many cubes there are.]</a:t>
            </a:r>
          </a:p>
          <a:p>
            <a:pPr eaLnBrk="1" hangingPunct="1">
              <a:defRPr/>
            </a:pPr>
            <a:r>
              <a:rPr lang="en-US" sz="1800" i="1" dirty="0" smtClean="0">
                <a:latin typeface="+mn-lt"/>
              </a:rPr>
              <a:t>I count them one by one and sometimes sometimes I see like a pattern, like going by tens sometimes, and then I go by twos and sometimes by threes.  And that’s it. </a:t>
            </a:r>
          </a:p>
          <a:p>
            <a:pPr eaLnBrk="1" hangingPunct="1">
              <a:defRPr/>
            </a:pPr>
            <a:endParaRPr lang="en-US" sz="1600" i="1" dirty="0" smtClean="0">
              <a:latin typeface="+mn-lt"/>
            </a:endParaRPr>
          </a:p>
          <a:p>
            <a:pPr marL="285750" indent="-285750" eaLnBrk="1" hangingPunct="1">
              <a:buFont typeface="Arial"/>
              <a:buChar char="•"/>
              <a:defRPr/>
            </a:pPr>
            <a:r>
              <a:rPr lang="en-US" sz="1800" dirty="0" smtClean="0">
                <a:latin typeface="Calibri"/>
                <a:cs typeface="Calibri"/>
              </a:rPr>
              <a:t>Lacks detail</a:t>
            </a:r>
          </a:p>
          <a:p>
            <a:pPr marL="285750" indent="-285750" eaLnBrk="1" hangingPunct="1">
              <a:buFont typeface="Arial"/>
              <a:buChar char="•"/>
              <a:defRPr/>
            </a:pPr>
            <a:r>
              <a:rPr lang="en-US" sz="1800" dirty="0" smtClean="0">
                <a:latin typeface="Calibri"/>
                <a:cs typeface="Calibri"/>
              </a:rPr>
              <a:t>Mental model of the process being explained is not fully discernible </a:t>
            </a:r>
            <a:endParaRPr lang="en-US" altLang="en-US" sz="1800" dirty="0" smtClean="0">
              <a:solidFill>
                <a:prstClr val="black"/>
              </a:solidFill>
              <a:latin typeface="Calibri"/>
              <a:cs typeface="Calibri"/>
            </a:endParaRPr>
          </a:p>
        </p:txBody>
      </p:sp>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77978" y="1229409"/>
            <a:ext cx="5985655" cy="3643608"/>
          </a:xfrm>
          <a:prstGeom prst="wedgeRoundRectCallout">
            <a:avLst>
              <a:gd name="adj1" fmla="val -30389"/>
              <a:gd name="adj2" fmla="val 64607"/>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rPr>
              <a:t>Emerging Stamina (EO/P):</a:t>
            </a:r>
          </a:p>
          <a:p>
            <a:pPr eaLnBrk="1" hangingPunct="1">
              <a:defRPr/>
            </a:pPr>
            <a:endParaRPr lang="en-US" altLang="en-US" sz="1800" i="1" dirty="0" smtClean="0">
              <a:solidFill>
                <a:prstClr val="black"/>
              </a:solidFill>
              <a:latin typeface="Calibri"/>
            </a:endParaRPr>
          </a:p>
          <a:p>
            <a:pPr eaLnBrk="1" hangingPunct="1">
              <a:defRPr/>
            </a:pPr>
            <a:r>
              <a:rPr lang="en-US" sz="1800" i="1" dirty="0">
                <a:latin typeface="+mn-lt"/>
              </a:rPr>
              <a:t>Um just put just put them in equal rows this way and that way. And like just make sure and when you're done, just count how many are here and how many are here. So that uh it'll and then once you time once you times them, it'll be quicker and more efficient and you will get the answer</a:t>
            </a:r>
            <a:r>
              <a:rPr lang="en-US" sz="1800" i="1" dirty="0" smtClean="0">
                <a:latin typeface="+mn-lt"/>
              </a:rPr>
              <a:t>.</a:t>
            </a:r>
          </a:p>
          <a:p>
            <a:pPr eaLnBrk="1" hangingPunct="1">
              <a:defRPr/>
            </a:pPr>
            <a:endParaRPr lang="en-US" sz="1800" i="1" dirty="0" smtClean="0">
              <a:latin typeface="+mn-lt"/>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sz="1800" dirty="0" smtClean="0">
                <a:latin typeface="Calibri"/>
                <a:cs typeface="Calibri"/>
              </a:rPr>
              <a:t>Mental model of the process being explained is not fully discernible </a:t>
            </a:r>
            <a:endParaRPr lang="en-US" altLang="en-US" sz="1800" dirty="0" smtClean="0">
              <a:solidFill>
                <a:prstClr val="black"/>
              </a:solidFill>
              <a:latin typeface="Calibri"/>
              <a:cs typeface="Calibri"/>
            </a:endParaRP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666531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3107674" y="1097279"/>
            <a:ext cx="5810005" cy="3823416"/>
          </a:xfrm>
          <a:prstGeom prst="wedgeRoundRectCallout">
            <a:avLst>
              <a:gd name="adj1" fmla="val -52395"/>
              <a:gd name="adj2" fmla="val 6203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2200" u="sng" dirty="0" smtClean="0">
              <a:solidFill>
                <a:prstClr val="black"/>
              </a:solidFill>
              <a:latin typeface="Calibri" pitchFamily="34" charset="0"/>
            </a:endParaRPr>
          </a:p>
          <a:p>
            <a:pPr eaLnBrk="1" hangingPunct="1">
              <a:defRPr/>
            </a:pPr>
            <a:r>
              <a:rPr lang="en-US" altLang="en-US" sz="2000" u="sng" dirty="0" smtClean="0">
                <a:solidFill>
                  <a:prstClr val="black"/>
                </a:solidFill>
                <a:latin typeface="Calibri" pitchFamily="34" charset="0"/>
              </a:rPr>
              <a:t>No Evidence of Stamina (</a:t>
            </a:r>
            <a:r>
              <a:rPr lang="en-US" altLang="en-US" sz="2000" u="sng" dirty="0">
                <a:solidFill>
                  <a:prstClr val="black"/>
                </a:solidFill>
                <a:latin typeface="Calibri" pitchFamily="34" charset="0"/>
              </a:rPr>
              <a:t>EL)</a:t>
            </a:r>
            <a:r>
              <a:rPr lang="en-US" altLang="en-US" sz="2000" u="sng" dirty="0" smtClean="0">
                <a:solidFill>
                  <a:prstClr val="black"/>
                </a:solidFill>
                <a:latin typeface="Calibri" pitchFamily="34" charset="0"/>
              </a:rPr>
              <a:t>:</a:t>
            </a:r>
          </a:p>
          <a:p>
            <a:pPr eaLnBrk="1" hangingPunct="1">
              <a:defRPr/>
            </a:pPr>
            <a:endParaRPr lang="en-US" altLang="en-US" sz="1800" i="1" dirty="0" smtClean="0">
              <a:solidFill>
                <a:prstClr val="black"/>
              </a:solidFill>
              <a:latin typeface="Calibri" pitchFamily="34" charset="0"/>
            </a:endParaRPr>
          </a:p>
          <a:p>
            <a:r>
              <a:rPr lang="en-US" sz="1800" i="1" dirty="0" smtClean="0">
                <a:solidFill>
                  <a:srgbClr val="000000"/>
                </a:solidFill>
                <a:latin typeface="Calibri"/>
                <a:ea typeface="Cambria"/>
                <a:cs typeface="Calibri"/>
              </a:rPr>
              <a:t>Brush your teeth. Brush your teeth um right. Brush your teeth good. Brush your teeth after when school is done. Brush your teeth after with with um um homework time. Brush your brush your teeth only is is good for brushing your teeth.      </a:t>
            </a:r>
          </a:p>
          <a:p>
            <a:r>
              <a:rPr lang="en-US" sz="1800" dirty="0" smtClean="0">
                <a:solidFill>
                  <a:srgbClr val="000000"/>
                </a:solidFill>
                <a:latin typeface="Calibri"/>
                <a:ea typeface="Cambria"/>
                <a:cs typeface="Calibri"/>
              </a:rPr>
              <a:t>[Can you tell him why to do it?]</a:t>
            </a:r>
            <a:endParaRPr lang="en-US" sz="1800" i="1" dirty="0" smtClean="0">
              <a:solidFill>
                <a:srgbClr val="000000"/>
              </a:solidFill>
              <a:latin typeface="Calibri"/>
              <a:ea typeface="Cambria"/>
              <a:cs typeface="Calibri"/>
            </a:endParaRPr>
          </a:p>
          <a:p>
            <a:r>
              <a:rPr lang="en-US" sz="1800" i="1" dirty="0" smtClean="0">
                <a:solidFill>
                  <a:srgbClr val="000000"/>
                </a:solidFill>
                <a:latin typeface="Calibri"/>
                <a:ea typeface="Cambria"/>
                <a:cs typeface="Calibri"/>
              </a:rPr>
              <a:t>Yeah, because you need to and you need to to brush your teeth right.</a:t>
            </a:r>
          </a:p>
          <a:p>
            <a:endParaRPr lang="en-US" altLang="en-US" sz="1800" i="1" dirty="0" smtClean="0">
              <a:solidFill>
                <a:prstClr val="black"/>
              </a:solidFill>
              <a:latin typeface="Calibri"/>
              <a:cs typeface="Calibri"/>
            </a:endParaRPr>
          </a:p>
          <a:p>
            <a:pPr eaLnBrk="1" hangingPunct="1">
              <a:buFont typeface="Arial" pitchFamily="34" charset="0"/>
              <a:buChar char="•"/>
              <a:defRPr/>
            </a:pPr>
            <a:r>
              <a:rPr lang="en-US" altLang="en-US" sz="1800" dirty="0" smtClean="0">
                <a:solidFill>
                  <a:prstClr val="black"/>
                </a:solidFill>
                <a:latin typeface="Calibri"/>
                <a:cs typeface="Calibri"/>
              </a:rPr>
              <a:t> Lacking in expected steps and detail</a:t>
            </a:r>
          </a:p>
          <a:p>
            <a:pPr eaLnBrk="1" hangingPunct="1">
              <a:buFont typeface="Arial" pitchFamily="34" charset="0"/>
              <a:buChar char="•"/>
              <a:defRPr/>
            </a:pPr>
            <a:r>
              <a:rPr lang="en-US" altLang="en-US" sz="1800" dirty="0" smtClean="0">
                <a:solidFill>
                  <a:prstClr val="black"/>
                </a:solidFill>
                <a:latin typeface="Calibri"/>
                <a:cs typeface="Calibri"/>
              </a:rPr>
              <a:t> Does not exhibit complete mental schema </a:t>
            </a:r>
          </a:p>
          <a:p>
            <a:pPr eaLnBrk="1" hangingPunct="1">
              <a:defRPr/>
            </a:pPr>
            <a:endParaRPr lang="en-US" altLang="en-US" sz="1800" dirty="0">
              <a:solidFill>
                <a:prstClr val="black"/>
              </a:solidFill>
              <a:latin typeface="Calibri" pitchFamily="34" charset="0"/>
              <a:cs typeface="Arial" pitchFamily="34" charset="0"/>
            </a:endParaRPr>
          </a:p>
        </p:txBody>
      </p:sp>
      <p:sp>
        <p:nvSpPr>
          <p:cNvPr id="10" name="Rounded Rectangular Callout 9"/>
          <p:cNvSpPr>
            <a:spLocks noChangeArrowheads="1"/>
          </p:cNvSpPr>
          <p:nvPr/>
        </p:nvSpPr>
        <p:spPr bwMode="auto">
          <a:xfrm>
            <a:off x="3107675" y="1258277"/>
            <a:ext cx="5502925" cy="3662418"/>
          </a:xfrm>
          <a:prstGeom prst="wedgeRoundRectCallout">
            <a:avLst>
              <a:gd name="adj1" fmla="val -60181"/>
              <a:gd name="adj2" fmla="val 62383"/>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200" u="sng" dirty="0" smtClean="0">
                <a:solidFill>
                  <a:prstClr val="black"/>
                </a:solidFill>
                <a:latin typeface="Calibri" pitchFamily="34" charset="0"/>
              </a:rPr>
              <a:t>No Evidence of Stamina (</a:t>
            </a:r>
            <a:r>
              <a:rPr lang="en-US" altLang="en-US" sz="2200" u="sng" dirty="0">
                <a:solidFill>
                  <a:prstClr val="black"/>
                </a:solidFill>
                <a:latin typeface="Calibri" pitchFamily="34" charset="0"/>
              </a:rPr>
              <a:t>EO/P</a:t>
            </a:r>
            <a:r>
              <a:rPr lang="en-US" altLang="en-US" sz="2200" u="sng" dirty="0" smtClean="0">
                <a:solidFill>
                  <a:prstClr val="black"/>
                </a:solidFill>
                <a:latin typeface="Calibri" pitchFamily="34" charset="0"/>
              </a:rPr>
              <a:t>):</a:t>
            </a:r>
          </a:p>
          <a:p>
            <a:pPr eaLnBrk="1" hangingPunct="1">
              <a:defRPr/>
            </a:pPr>
            <a:endParaRPr lang="en-US" altLang="en-US" sz="2000" i="1" u="sng" dirty="0">
              <a:solidFill>
                <a:prstClr val="black"/>
              </a:solidFill>
              <a:latin typeface="+mn-lt"/>
            </a:endParaRPr>
          </a:p>
          <a:p>
            <a:pPr eaLnBrk="1" hangingPunct="1">
              <a:defRPr/>
            </a:pPr>
            <a:r>
              <a:rPr lang="en-US" sz="2000" i="1" dirty="0">
                <a:latin typeface="+mn-lt"/>
              </a:rPr>
              <a:t>However his parents does it, he should do it. Then his parents should teach him how to do it. That's what I should tell him</a:t>
            </a:r>
            <a:r>
              <a:rPr lang="en-US" sz="2000" i="1" dirty="0" smtClean="0">
                <a:latin typeface="+mn-lt"/>
              </a:rPr>
              <a:t>.</a:t>
            </a:r>
          </a:p>
          <a:p>
            <a:pPr eaLnBrk="1" hangingPunct="1">
              <a:defRPr/>
            </a:pPr>
            <a:r>
              <a:rPr lang="en-US" sz="2000" i="1" dirty="0" smtClean="0">
                <a:latin typeface="+mn-lt"/>
              </a:rPr>
              <a:t> </a:t>
            </a:r>
            <a:endParaRPr lang="en-US" altLang="en-US" sz="2000" i="1" dirty="0" smtClean="0">
              <a:solidFill>
                <a:prstClr val="black"/>
              </a:solidFill>
              <a:latin typeface="+mn-lt"/>
            </a:endParaRPr>
          </a:p>
          <a:p>
            <a:pPr eaLnBrk="1" hangingPunct="1">
              <a:buFont typeface="Arial" pitchFamily="34" charset="0"/>
              <a:buChar char="•"/>
              <a:defRPr/>
            </a:pPr>
            <a:r>
              <a:rPr lang="en-US" altLang="en-US" sz="1800" dirty="0" smtClean="0">
                <a:solidFill>
                  <a:prstClr val="black"/>
                </a:solidFill>
                <a:latin typeface="Calibri" pitchFamily="34" charset="0"/>
              </a:rPr>
              <a:t> Lacking in expected steps and detail</a:t>
            </a:r>
          </a:p>
          <a:p>
            <a:pPr eaLnBrk="1" hangingPunct="1">
              <a:buFont typeface="Arial" pitchFamily="34" charset="0"/>
              <a:buChar char="•"/>
              <a:defRPr/>
            </a:pPr>
            <a:r>
              <a:rPr lang="en-US" altLang="en-US" sz="1800" dirty="0" smtClean="0">
                <a:solidFill>
                  <a:prstClr val="black"/>
                </a:solidFill>
                <a:latin typeface="Calibri" pitchFamily="34" charset="0"/>
              </a:rPr>
              <a:t> Does not exhibit complete mental schema </a:t>
            </a:r>
            <a:endParaRPr lang="en-US" altLang="en-US" sz="1800" dirty="0">
              <a:solidFill>
                <a:prstClr val="black"/>
              </a:solidFill>
              <a:latin typeface="Calibri" pitchFamily="34" charset="0"/>
            </a:endParaRPr>
          </a:p>
        </p:txBody>
      </p:sp>
      <p:sp>
        <p:nvSpPr>
          <p:cNvPr id="18"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a:t>
            </a:r>
            <a:r>
              <a:rPr lang="en-US" altLang="en-US" dirty="0" smtClean="0">
                <a:solidFill>
                  <a:srgbClr val="EEECE1">
                    <a:lumMod val="25000"/>
                  </a:srgbClr>
                </a:solidFill>
                <a:ea typeface="ＭＳ Ｐゴシック" charset="-128"/>
              </a:rPr>
              <a:t>    Emerging        Developing       Controlled</a:t>
            </a:r>
            <a:endParaRPr lang="en-US" altLang="en-US" dirty="0">
              <a:solidFill>
                <a:srgbClr val="EEECE1">
                  <a:lumMod val="25000"/>
                </a:srgbClr>
              </a:solidFill>
              <a:ea typeface="ＭＳ Ｐゴシック" charset="-128"/>
            </a:endParaRP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65698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288819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916980" y="1025719"/>
            <a:ext cx="6041235" cy="3783832"/>
          </a:xfrm>
          <a:prstGeom prst="wedgeRoundRectCallout">
            <a:avLst>
              <a:gd name="adj1" fmla="val -7669"/>
              <a:gd name="adj2" fmla="val 6500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mn-lt"/>
              </a:rPr>
              <a:t>Developing Stamina (</a:t>
            </a:r>
            <a:r>
              <a:rPr lang="en-US" altLang="en-US" sz="1600" u="sng" dirty="0">
                <a:solidFill>
                  <a:prstClr val="black"/>
                </a:solidFill>
                <a:latin typeface="+mn-lt"/>
              </a:rPr>
              <a:t>EL)</a:t>
            </a:r>
            <a:r>
              <a:rPr lang="en-US" altLang="en-US" sz="1600" i="1" dirty="0" smtClean="0">
                <a:solidFill>
                  <a:prstClr val="black"/>
                </a:solidFill>
                <a:latin typeface="+mn-lt"/>
              </a:rPr>
              <a:t>:</a:t>
            </a:r>
          </a:p>
          <a:p>
            <a:pPr eaLnBrk="1" hangingPunct="1">
              <a:defRPr/>
            </a:pPr>
            <a:endParaRPr lang="en-US" altLang="en-US" sz="1600" i="1" dirty="0" smtClean="0">
              <a:solidFill>
                <a:prstClr val="black"/>
              </a:solidFill>
              <a:latin typeface="+mn-lt"/>
            </a:endParaRPr>
          </a:p>
          <a:p>
            <a:pPr eaLnBrk="1" hangingPunct="1">
              <a:defRPr/>
            </a:pPr>
            <a:r>
              <a:rPr lang="en-US" sz="1400" i="1" dirty="0" smtClean="0">
                <a:latin typeface="+mn-lt"/>
              </a:rPr>
              <a:t>You </a:t>
            </a:r>
            <a:r>
              <a:rPr lang="en-US" sz="1400" i="1" dirty="0">
                <a:latin typeface="+mn-lt"/>
              </a:rPr>
              <a:t>first </a:t>
            </a:r>
            <a:r>
              <a:rPr lang="en-US" sz="1400" i="1" dirty="0" err="1">
                <a:latin typeface="+mn-lt"/>
              </a:rPr>
              <a:t>gotta</a:t>
            </a:r>
            <a:r>
              <a:rPr lang="en-US" sz="1400" i="1" dirty="0">
                <a:latin typeface="+mn-lt"/>
              </a:rPr>
              <a:t> look for the colors and </a:t>
            </a:r>
            <a:r>
              <a:rPr lang="en-US" sz="1400" i="1" dirty="0" err="1">
                <a:latin typeface="+mn-lt"/>
              </a:rPr>
              <a:t>gotta</a:t>
            </a:r>
            <a:r>
              <a:rPr lang="en-US" sz="1400" i="1" dirty="0">
                <a:latin typeface="+mn-lt"/>
              </a:rPr>
              <a:t> put the colors and make and then make a ten pile. Make one of uh a little straight line and put it as a ten. Put ten of these cubes and make it until ten until you get to the end how much you need, how much you had. And then after, you could count them and then count them if there's if there's any left, count the count the leftovers if you need to. </a:t>
            </a:r>
            <a:br>
              <a:rPr lang="en-US" sz="1400" i="1" dirty="0">
                <a:latin typeface="+mn-lt"/>
              </a:rPr>
            </a:br>
            <a:r>
              <a:rPr lang="en-US" sz="1400" dirty="0" smtClean="0">
                <a:latin typeface="+mn-lt"/>
              </a:rPr>
              <a:t>[Can </a:t>
            </a:r>
            <a:r>
              <a:rPr lang="en-US" sz="1400" dirty="0">
                <a:latin typeface="+mn-lt"/>
              </a:rPr>
              <a:t>you tell him why this way helps</a:t>
            </a:r>
            <a:r>
              <a:rPr lang="en-US" sz="1400" dirty="0" smtClean="0">
                <a:latin typeface="+mn-lt"/>
              </a:rPr>
              <a:t>?]</a:t>
            </a:r>
          </a:p>
          <a:p>
            <a:pPr eaLnBrk="1" hangingPunct="1">
              <a:defRPr/>
            </a:pPr>
            <a:r>
              <a:rPr lang="en-US" sz="1400" i="1" dirty="0" smtClean="0">
                <a:latin typeface="+mn-lt"/>
              </a:rPr>
              <a:t>This </a:t>
            </a:r>
            <a:r>
              <a:rPr lang="en-US" sz="1400" i="1" dirty="0">
                <a:latin typeface="+mn-lt"/>
              </a:rPr>
              <a:t>will help how much they are and if you have any problem of having having to know what number it could possibly be. If your mom asks you how much cubes do you have for mathematical for mathematical problem, or I'm thinking that it'll help you with math.</a:t>
            </a:r>
            <a:r>
              <a:rPr lang="en-US" sz="1400" i="1" dirty="0" smtClean="0">
                <a:latin typeface="+mn-lt"/>
              </a:rPr>
              <a:t> </a:t>
            </a:r>
          </a:p>
          <a:p>
            <a:pPr eaLnBrk="1" hangingPunct="1">
              <a:defRPr/>
            </a:pPr>
            <a:endParaRPr lang="en-US" sz="1400" i="1" dirty="0" smtClean="0">
              <a:latin typeface="+mn-lt"/>
            </a:endParaRPr>
          </a:p>
          <a:p>
            <a:pPr marL="285750" indent="-285750" eaLnBrk="1" hangingPunct="1">
              <a:buFont typeface="Arial"/>
              <a:buChar char="•"/>
              <a:defRPr/>
            </a:pPr>
            <a:r>
              <a:rPr lang="en-US" sz="1400" dirty="0">
                <a:latin typeface="Calibri"/>
                <a:cs typeface="Calibri"/>
              </a:rPr>
              <a:t>Lacking some detail</a:t>
            </a:r>
          </a:p>
          <a:p>
            <a:pPr marL="285750" indent="-285750" eaLnBrk="1" hangingPunct="1">
              <a:buFont typeface="Arial"/>
              <a:buChar char="•"/>
              <a:defRPr/>
            </a:pPr>
            <a:r>
              <a:rPr lang="en-US" altLang="en-US" sz="1400" dirty="0" smtClean="0">
                <a:solidFill>
                  <a:prstClr val="black"/>
                </a:solidFill>
                <a:latin typeface="Calibri"/>
                <a:cs typeface="Calibri"/>
              </a:rPr>
              <a:t>Mental model of the process being explained is more evident but not completely clear</a:t>
            </a:r>
            <a:r>
              <a:rPr lang="en-US" sz="1400" i="1" dirty="0" smtClean="0">
                <a:latin typeface="Calibri"/>
                <a:cs typeface="Calibri"/>
              </a:rPr>
              <a:t> </a:t>
            </a:r>
          </a:p>
        </p:txBody>
      </p:sp>
      <p:sp>
        <p:nvSpPr>
          <p:cNvPr id="15"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916980" y="1161858"/>
            <a:ext cx="5807919" cy="3647692"/>
          </a:xfrm>
          <a:prstGeom prst="wedgeRoundRectCallout">
            <a:avLst>
              <a:gd name="adj1" fmla="val -5647"/>
              <a:gd name="adj2" fmla="val 65926"/>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pitchFamily="34" charset="0"/>
              </a:rPr>
              <a:t>Developing Stamina (</a:t>
            </a:r>
            <a:r>
              <a:rPr lang="en-US" altLang="en-US" sz="2000" u="sng" dirty="0">
                <a:solidFill>
                  <a:prstClr val="black"/>
                </a:solidFill>
                <a:latin typeface="Calibri" pitchFamily="34" charset="0"/>
              </a:rPr>
              <a:t>EO/P)</a:t>
            </a:r>
            <a:r>
              <a:rPr lang="en-US" altLang="en-US" sz="2000" dirty="0" smtClean="0">
                <a:solidFill>
                  <a:prstClr val="black"/>
                </a:solidFill>
                <a:latin typeface="Calibri" pitchFamily="34" charset="0"/>
              </a:rPr>
              <a:t>:</a:t>
            </a:r>
            <a:endParaRPr lang="en-US" altLang="en-US" sz="1600" i="1" dirty="0" smtClean="0">
              <a:solidFill>
                <a:srgbClr val="FFFFFF"/>
              </a:solidFill>
              <a:latin typeface="Calibri" pitchFamily="34" charset="0"/>
            </a:endParaRPr>
          </a:p>
          <a:p>
            <a:pPr eaLnBrk="1" hangingPunct="1">
              <a:defRPr/>
            </a:pPr>
            <a:endParaRPr lang="en-US" sz="1600" i="1" dirty="0" smtClean="0">
              <a:latin typeface="+mn-lt"/>
            </a:endParaRPr>
          </a:p>
          <a:p>
            <a:pPr eaLnBrk="1" hangingPunct="1">
              <a:defRPr/>
            </a:pPr>
            <a:r>
              <a:rPr lang="en-US" sz="1600" i="1" dirty="0" smtClean="0">
                <a:latin typeface="+mn-lt"/>
              </a:rPr>
              <a:t>Uh </a:t>
            </a:r>
            <a:r>
              <a:rPr lang="en-US" sz="1600" i="1" dirty="0">
                <a:latin typeface="+mn-lt"/>
              </a:rPr>
              <a:t>um so using you put '</a:t>
            </a:r>
            <a:r>
              <a:rPr lang="en-US" sz="1600" i="1" dirty="0" err="1">
                <a:latin typeface="+mn-lt"/>
              </a:rPr>
              <a:t>em</a:t>
            </a:r>
            <a:r>
              <a:rPr lang="en-US" sz="1600" i="1" dirty="0">
                <a:latin typeface="+mn-lt"/>
              </a:rPr>
              <a:t> together I mean you can stick '</a:t>
            </a:r>
            <a:r>
              <a:rPr lang="en-US" sz="1600" i="1" dirty="0" err="1">
                <a:latin typeface="+mn-lt"/>
              </a:rPr>
              <a:t>em</a:t>
            </a:r>
            <a:r>
              <a:rPr lang="en-US" sz="1600" i="1" dirty="0">
                <a:latin typeface="+mn-lt"/>
              </a:rPr>
              <a:t> or group them in different ways and sort them into different numbers or maybe by color if that's what you </a:t>
            </a:r>
            <a:r>
              <a:rPr lang="en-US" sz="1600" i="1" dirty="0" err="1">
                <a:latin typeface="+mn-lt"/>
              </a:rPr>
              <a:t>wanna</a:t>
            </a:r>
            <a:r>
              <a:rPr lang="en-US" sz="1600" i="1" dirty="0">
                <a:latin typeface="+mn-lt"/>
              </a:rPr>
              <a:t> do. And count them up in the end to get the total. That's it. </a:t>
            </a:r>
            <a:endParaRPr lang="en-US" sz="1600" i="1" dirty="0" smtClean="0">
              <a:latin typeface="+mn-lt"/>
            </a:endParaRPr>
          </a:p>
          <a:p>
            <a:pPr eaLnBrk="1" hangingPunct="1">
              <a:defRPr/>
            </a:pPr>
            <a:r>
              <a:rPr lang="en-US" sz="1600" dirty="0" smtClean="0">
                <a:latin typeface="+mn-lt"/>
              </a:rPr>
              <a:t>[And </a:t>
            </a:r>
            <a:r>
              <a:rPr lang="en-US" sz="1600" dirty="0">
                <a:latin typeface="+mn-lt"/>
              </a:rPr>
              <a:t>can you tell why that way helps you helps her</a:t>
            </a:r>
            <a:r>
              <a:rPr lang="en-US" sz="1600" dirty="0" smtClean="0">
                <a:latin typeface="+mn-lt"/>
              </a:rPr>
              <a:t>?]</a:t>
            </a:r>
            <a:r>
              <a:rPr lang="en-US" sz="1600" dirty="0">
                <a:latin typeface="+mn-lt"/>
              </a:rPr>
              <a:t/>
            </a:r>
            <a:br>
              <a:rPr lang="en-US" sz="1600" dirty="0">
                <a:latin typeface="+mn-lt"/>
              </a:rPr>
            </a:br>
            <a:r>
              <a:rPr lang="en-US" sz="1600" i="1" dirty="0">
                <a:latin typeface="+mn-lt"/>
              </a:rPr>
              <a:t>Um it's a little more efficient and easier maybe easier to figure out and easier to count. That's it. </a:t>
            </a:r>
            <a:r>
              <a:rPr lang="en-US" sz="1600" i="1" dirty="0" smtClean="0">
                <a:latin typeface="+mn-lt"/>
              </a:rPr>
              <a:t> </a:t>
            </a:r>
          </a:p>
          <a:p>
            <a:pPr marL="285750" indent="-285750" eaLnBrk="1" hangingPunct="1">
              <a:buFont typeface="Arial"/>
              <a:buChar char="•"/>
              <a:defRPr/>
            </a:pPr>
            <a:endParaRPr lang="en-US" altLang="en-US" sz="1600" dirty="0" smtClean="0">
              <a:solidFill>
                <a:prstClr val="black"/>
              </a:solidFill>
              <a:latin typeface="+mn-lt"/>
            </a:endParaRPr>
          </a:p>
          <a:p>
            <a:pPr marL="285750" indent="-285750" eaLnBrk="1" hangingPunct="1">
              <a:buFont typeface="Arial"/>
              <a:buChar char="•"/>
              <a:defRPr/>
            </a:pPr>
            <a:r>
              <a:rPr lang="en-US" altLang="en-US" sz="1600" dirty="0" smtClean="0">
                <a:solidFill>
                  <a:prstClr val="black"/>
                </a:solidFill>
                <a:latin typeface="+mn-lt"/>
              </a:rPr>
              <a:t>Lacking some detail</a:t>
            </a:r>
          </a:p>
          <a:p>
            <a:pPr marL="285750" indent="-285750" eaLnBrk="1" hangingPunct="1">
              <a:buFont typeface="Arial"/>
              <a:buChar char="•"/>
              <a:defRPr/>
            </a:pPr>
            <a:r>
              <a:rPr lang="en-US" altLang="en-US" sz="1600" dirty="0" smtClean="0">
                <a:solidFill>
                  <a:prstClr val="black"/>
                </a:solidFill>
                <a:latin typeface="+mn-lt"/>
              </a:rPr>
              <a:t>Mental model of the process being explained is more evident but not completely clear</a:t>
            </a:r>
            <a:endParaRPr lang="en-US" altLang="en-US" sz="1600" dirty="0">
              <a:solidFill>
                <a:prstClr val="black"/>
              </a:solidFill>
              <a:latin typeface="+mn-lt"/>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Tree>
    <p:extLst>
      <p:ext uri="{BB962C8B-B14F-4D97-AF65-F5344CB8AC3E}">
        <p14:creationId xmlns:p14="http://schemas.microsoft.com/office/powerpoint/2010/main" val="9040916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734650" y="1177061"/>
            <a:ext cx="6124913" cy="3730752"/>
          </a:xfrm>
          <a:prstGeom prst="wedgeRoundRectCallout">
            <a:avLst>
              <a:gd name="adj1" fmla="val 19642"/>
              <a:gd name="adj2" fmla="val 6311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400" u="sng" dirty="0" smtClean="0">
                <a:solidFill>
                  <a:prstClr val="black"/>
                </a:solidFill>
                <a:latin typeface="Calibri" pitchFamily="34" charset="0"/>
              </a:rPr>
              <a:t>Controlled Stamina (</a:t>
            </a:r>
            <a:r>
              <a:rPr lang="en-US" altLang="en-US" sz="1400" u="sng" dirty="0">
                <a:solidFill>
                  <a:prstClr val="black"/>
                </a:solidFill>
                <a:latin typeface="Calibri" pitchFamily="34" charset="0"/>
              </a:rPr>
              <a:t>EL)</a:t>
            </a:r>
            <a:r>
              <a:rPr lang="en-US" altLang="en-US" sz="1400" dirty="0" smtClean="0">
                <a:solidFill>
                  <a:prstClr val="black"/>
                </a:solidFill>
                <a:latin typeface="Calibri" pitchFamily="34" charset="0"/>
              </a:rPr>
              <a:t>:</a:t>
            </a:r>
          </a:p>
          <a:p>
            <a:pPr eaLnBrk="1" hangingPunct="1">
              <a:defRPr/>
            </a:pPr>
            <a:endParaRPr lang="en-US" altLang="en-US" sz="1400" dirty="0" smtClean="0">
              <a:solidFill>
                <a:prstClr val="black"/>
              </a:solidFill>
              <a:latin typeface="Calibri" pitchFamily="34" charset="0"/>
            </a:endParaRPr>
          </a:p>
          <a:p>
            <a:pPr eaLnBrk="1" hangingPunct="1">
              <a:defRPr/>
            </a:pPr>
            <a:r>
              <a:rPr lang="en-US" sz="1400" i="1" dirty="0">
                <a:latin typeface="+mn-lt"/>
              </a:rPr>
              <a:t>OK. </a:t>
            </a:r>
            <a:r>
              <a:rPr lang="en-US" sz="1400" i="1" dirty="0" err="1">
                <a:latin typeface="+mn-lt"/>
              </a:rPr>
              <a:t>Mmmm</a:t>
            </a:r>
            <a:r>
              <a:rPr lang="en-US" sz="1400" i="1" dirty="0">
                <a:latin typeface="+mn-lt"/>
              </a:rPr>
              <a:t>.</a:t>
            </a:r>
            <a:r>
              <a:rPr lang="en-US" sz="1400" i="1" dirty="0" smtClean="0">
                <a:latin typeface="+mn-lt"/>
              </a:rPr>
              <a:t> </a:t>
            </a:r>
          </a:p>
          <a:p>
            <a:pPr eaLnBrk="1" hangingPunct="1">
              <a:defRPr/>
            </a:pPr>
            <a:r>
              <a:rPr lang="en-US" sz="1400" i="1" dirty="0" smtClean="0">
                <a:latin typeface="+mn-lt"/>
              </a:rPr>
              <a:t>(</a:t>
            </a:r>
            <a:r>
              <a:rPr lang="en-US" sz="1400" i="1" dirty="0">
                <a:latin typeface="+mn-lt"/>
              </a:rPr>
              <a:t>long pause) </a:t>
            </a:r>
            <a:r>
              <a:rPr lang="en-US" sz="1400" i="1" dirty="0" smtClean="0">
                <a:latin typeface="+mn-lt"/>
              </a:rPr>
              <a:t/>
            </a:r>
            <a:br>
              <a:rPr lang="en-US" sz="1400" i="1" dirty="0" smtClean="0">
                <a:latin typeface="+mn-lt"/>
              </a:rPr>
            </a:br>
            <a:r>
              <a:rPr lang="en-US" sz="1400" dirty="0" smtClean="0">
                <a:latin typeface="+mn-lt"/>
              </a:rPr>
              <a:t>[Can </a:t>
            </a:r>
            <a:r>
              <a:rPr lang="en-US" sz="1400" dirty="0">
                <a:latin typeface="+mn-lt"/>
              </a:rPr>
              <a:t>you tell her how to do it</a:t>
            </a:r>
            <a:r>
              <a:rPr lang="en-US" sz="1400" dirty="0" smtClean="0">
                <a:latin typeface="+mn-lt"/>
              </a:rPr>
              <a:t>?]</a:t>
            </a:r>
            <a:br>
              <a:rPr lang="en-US" sz="1400" dirty="0" smtClean="0">
                <a:latin typeface="+mn-lt"/>
              </a:rPr>
            </a:br>
            <a:r>
              <a:rPr lang="en-US" sz="1400" i="1" dirty="0">
                <a:latin typeface="+mn-lt"/>
              </a:rPr>
              <a:t>Yeah I could I could tell her that that why don't you put to find out put them how you think you can multiply them, like by twos or fives or tens or six or however you think. And if there's little um they're equal, if each group has the same amount of of cubes then then you just count them. You don't count them but you multiply them or just add them however you want. And then when you're done counting them um counting them, after that you that's your answer about how many cubes um you got. So it is important to have it this way, so then it's easier instead of you counting instead of you going one by one and counting them one by one</a:t>
            </a:r>
            <a:r>
              <a:rPr lang="en-US" sz="1400" i="1" dirty="0" smtClean="0">
                <a:latin typeface="+mn-lt"/>
              </a:rPr>
              <a:t>.</a:t>
            </a:r>
          </a:p>
          <a:p>
            <a:pPr eaLnBrk="1" hangingPunct="1">
              <a:defRPr/>
            </a:pPr>
            <a:r>
              <a:rPr lang="en-US" sz="1400" i="1" dirty="0" smtClean="0">
                <a:latin typeface="+mn-lt"/>
              </a:rPr>
              <a:t> </a:t>
            </a:r>
          </a:p>
          <a:p>
            <a:pPr lvl="0">
              <a:buFont typeface="Arial"/>
              <a:buChar char="•"/>
            </a:pPr>
            <a:r>
              <a:rPr lang="en-US" sz="1400" dirty="0" smtClean="0">
                <a:latin typeface="Calibri"/>
                <a:cs typeface="Calibri"/>
              </a:rPr>
              <a:t> Elaboration of expected content and details</a:t>
            </a:r>
          </a:p>
          <a:p>
            <a:pPr lvl="0">
              <a:buFont typeface="Arial"/>
              <a:buChar char="•"/>
            </a:pPr>
            <a:r>
              <a:rPr lang="en-US" sz="1400" dirty="0" smtClean="0">
                <a:latin typeface="Calibri"/>
                <a:cs typeface="Calibri"/>
              </a:rPr>
              <a:t> Clear sense of mental schema</a:t>
            </a:r>
            <a:endParaRPr lang="en-US" sz="1400" dirty="0">
              <a:latin typeface="Calibri"/>
              <a:cs typeface="Calibri"/>
            </a:endParaRPr>
          </a:p>
        </p:txBody>
      </p:sp>
      <p:sp>
        <p:nvSpPr>
          <p:cNvPr id="15" name="Rectangle 3"/>
          <p:cNvSpPr>
            <a:spLocks noChangeArrowheads="1"/>
          </p:cNvSpPr>
          <p:nvPr/>
        </p:nvSpPr>
        <p:spPr bwMode="auto">
          <a:xfrm>
            <a:off x="868675" y="2569464"/>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 </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6" name="Rounded Rectangular Callout 15"/>
          <p:cNvSpPr>
            <a:spLocks noChangeArrowheads="1"/>
          </p:cNvSpPr>
          <p:nvPr/>
        </p:nvSpPr>
        <p:spPr bwMode="auto">
          <a:xfrm>
            <a:off x="2742862" y="1233660"/>
            <a:ext cx="5958632" cy="3730750"/>
          </a:xfrm>
          <a:prstGeom prst="wedgeRoundRectCallout">
            <a:avLst>
              <a:gd name="adj1" fmla="val 20330"/>
              <a:gd name="adj2" fmla="val 61359"/>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Controlled Stamina (</a:t>
            </a:r>
            <a:r>
              <a:rPr lang="en-US" altLang="en-US" sz="1600" u="sng" dirty="0">
                <a:solidFill>
                  <a:prstClr val="black"/>
                </a:solidFill>
                <a:latin typeface="Calibri" pitchFamily="34" charset="0"/>
              </a:rPr>
              <a:t>EO/P)</a:t>
            </a:r>
            <a:r>
              <a:rPr lang="en-US" altLang="en-US" sz="1600" u="sng" dirty="0" smtClean="0">
                <a:solidFill>
                  <a:prstClr val="black"/>
                </a:solidFill>
                <a:latin typeface="Calibri" pitchFamily="34" charset="0"/>
              </a:rPr>
              <a:t>:</a:t>
            </a:r>
          </a:p>
          <a:p>
            <a:pPr eaLnBrk="1" hangingPunct="1">
              <a:defRPr/>
            </a:pPr>
            <a:endParaRPr lang="en-US" altLang="en-US" sz="1400" u="sng" dirty="0" smtClean="0">
              <a:solidFill>
                <a:prstClr val="black"/>
              </a:solidFill>
              <a:latin typeface="Calibri" pitchFamily="34" charset="0"/>
            </a:endParaRPr>
          </a:p>
          <a:p>
            <a:pPr eaLnBrk="1" hangingPunct="1">
              <a:defRPr/>
            </a:pPr>
            <a:r>
              <a:rPr lang="en-US" sz="1600" i="1" dirty="0">
                <a:latin typeface="+mn-lt"/>
              </a:rPr>
              <a:t>Um you should you how you can do it this way? Is that like what you're supposed to do? How?                                                                                                                            </a:t>
            </a:r>
            <a:r>
              <a:rPr lang="en-US" sz="1600" dirty="0" smtClean="0">
                <a:latin typeface="+mn-lt"/>
              </a:rPr>
              <a:t>[</a:t>
            </a:r>
            <a:r>
              <a:rPr lang="en-US" sz="1600" dirty="0" err="1" smtClean="0">
                <a:latin typeface="+mn-lt"/>
              </a:rPr>
              <a:t>Mmhmm</a:t>
            </a:r>
            <a:r>
              <a:rPr lang="en-US" sz="1600" dirty="0" smtClean="0">
                <a:latin typeface="+mn-lt"/>
              </a:rPr>
              <a:t>. How </a:t>
            </a:r>
            <a:r>
              <a:rPr lang="en-US" sz="1600" dirty="0">
                <a:latin typeface="+mn-lt"/>
              </a:rPr>
              <a:t>to do it and then why </a:t>
            </a:r>
            <a:r>
              <a:rPr lang="en-US" sz="1600" dirty="0" smtClean="0">
                <a:latin typeface="+mn-lt"/>
              </a:rPr>
              <a:t>that way </a:t>
            </a:r>
            <a:r>
              <a:rPr lang="en-US" sz="1600" dirty="0">
                <a:latin typeface="+mn-lt"/>
              </a:rPr>
              <a:t>helps</a:t>
            </a:r>
            <a:r>
              <a:rPr lang="en-US" sz="1600" dirty="0" smtClean="0">
                <a:latin typeface="+mn-lt"/>
              </a:rPr>
              <a:t>.]  </a:t>
            </a:r>
            <a:r>
              <a:rPr lang="en-US" sz="1600" i="1" dirty="0" smtClean="0">
                <a:latin typeface="+mn-lt"/>
              </a:rPr>
              <a:t>                                                                </a:t>
            </a:r>
            <a:r>
              <a:rPr lang="en-US" sz="1600" i="1" dirty="0">
                <a:latin typeface="+mn-lt"/>
              </a:rPr>
              <a:t>Um how you do this is you group the cubes in tens, stacking one on top of the other. Um and repeat that until all the cubes are stacked up. And if there's any remainder of cubes, then um count those up and try to check your math to see if you have anything wrong. And why you should do it this way is because it's more um organized than just pulling them one by one</a:t>
            </a:r>
            <a:r>
              <a:rPr lang="en-US" sz="1600" i="1" dirty="0" smtClean="0">
                <a:latin typeface="+mn-lt"/>
              </a:rPr>
              <a:t>.</a:t>
            </a:r>
          </a:p>
          <a:p>
            <a:pPr lvl="0">
              <a:buFont typeface="Arial"/>
              <a:buChar char="•"/>
            </a:pPr>
            <a:endParaRPr lang="en-US" sz="1600" dirty="0" smtClean="0">
              <a:latin typeface="Calibri"/>
              <a:cs typeface="Calibri"/>
            </a:endParaRPr>
          </a:p>
          <a:p>
            <a:pPr lvl="0">
              <a:buFont typeface="Arial"/>
              <a:buChar char="•"/>
            </a:pPr>
            <a:r>
              <a:rPr lang="en-US" sz="1600" dirty="0" smtClean="0">
                <a:latin typeface="Calibri"/>
                <a:cs typeface="Calibri"/>
              </a:rPr>
              <a:t> Elaboration of expected content and details</a:t>
            </a:r>
          </a:p>
          <a:p>
            <a:pPr lvl="0">
              <a:buFont typeface="Arial"/>
              <a:buChar char="•"/>
            </a:pPr>
            <a:r>
              <a:rPr lang="en-US" sz="1600" dirty="0" smtClean="0">
                <a:latin typeface="Calibri"/>
                <a:cs typeface="Calibri"/>
              </a:rPr>
              <a:t> Clear sense of mental schema</a:t>
            </a:r>
            <a:endParaRPr lang="en-US" sz="1600" dirty="0">
              <a:latin typeface="Calibri"/>
              <a:cs typeface="Calibri"/>
            </a:endParaRPr>
          </a:p>
        </p:txBody>
      </p:sp>
      <p:pic>
        <p:nvPicPr>
          <p:cNvPr id="3" name="Stamina_5th_Ma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6304" y="5879719"/>
            <a:ext cx="374904" cy="374904"/>
          </a:xfrm>
          <a:prstGeom prst="rect">
            <a:avLst/>
          </a:prstGeom>
        </p:spPr>
      </p:pic>
    </p:spTree>
    <p:extLst>
      <p:ext uri="{BB962C8B-B14F-4D97-AF65-F5344CB8AC3E}">
        <p14:creationId xmlns:p14="http://schemas.microsoft.com/office/powerpoint/2010/main" val="767924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a:t>
            </a:r>
            <a:r>
              <a:rPr lang="en-US" altLang="en-US" b="1" dirty="0" smtClean="0">
                <a:solidFill>
                  <a:srgbClr val="EEECE1">
                    <a:lumMod val="25000"/>
                  </a:srgbClr>
                </a:solidFill>
                <a:ea typeface="ＭＳ Ｐゴシック" charset="-128"/>
              </a:rPr>
              <a:t>Emerging</a:t>
            </a:r>
            <a:r>
              <a:rPr lang="en-US" altLang="en-US" dirty="0">
                <a:solidFill>
                  <a:srgbClr val="EEECE1">
                    <a:lumMod val="25000"/>
                  </a:srgbClr>
                </a:solidFill>
                <a:ea typeface="ＭＳ Ｐゴシック" charset="-128"/>
              </a:rPr>
              <a:t> </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922954" y="1134838"/>
            <a:ext cx="5773370" cy="3416525"/>
          </a:xfrm>
          <a:prstGeom prst="wedgeRoundRectCallout">
            <a:avLst>
              <a:gd name="adj1" fmla="val -30696"/>
              <a:gd name="adj2" fmla="val 74406"/>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cs typeface="Calibri"/>
              </a:rPr>
              <a:t>Emerging Stamina (</a:t>
            </a:r>
            <a:r>
              <a:rPr lang="en-US" altLang="en-US" sz="1800" u="sng" dirty="0">
                <a:solidFill>
                  <a:prstClr val="black"/>
                </a:solidFill>
                <a:latin typeface="Calibri"/>
                <a:cs typeface="Calibri"/>
              </a:rPr>
              <a:t>EL)</a:t>
            </a:r>
            <a:r>
              <a:rPr lang="en-US" altLang="en-US" sz="1800" dirty="0" smtClean="0">
                <a:solidFill>
                  <a:prstClr val="black"/>
                </a:solidFill>
                <a:latin typeface="Calibri"/>
                <a:cs typeface="Calibri"/>
              </a:rPr>
              <a:t>:</a:t>
            </a:r>
          </a:p>
          <a:p>
            <a:pPr eaLnBrk="1" hangingPunct="1">
              <a:defRPr/>
            </a:pPr>
            <a:endParaRPr lang="en-US" altLang="en-US" sz="1800" dirty="0">
              <a:solidFill>
                <a:prstClr val="black"/>
              </a:solidFill>
              <a:latin typeface="Calibri"/>
              <a:cs typeface="Calibri"/>
            </a:endParaRPr>
          </a:p>
          <a:p>
            <a:pPr eaLnBrk="1" hangingPunct="1">
              <a:defRPr/>
            </a:pPr>
            <a:r>
              <a:rPr lang="en-US" sz="1800" i="1" dirty="0">
                <a:latin typeface="Calibri"/>
                <a:cs typeface="Calibri"/>
              </a:rPr>
              <a:t>Because you should brush you teeth. And </a:t>
            </a:r>
            <a:r>
              <a:rPr lang="en-US" sz="1800" i="1" dirty="0" smtClean="0">
                <a:latin typeface="Calibri"/>
                <a:cs typeface="Calibri"/>
              </a:rPr>
              <a:t>then um if </a:t>
            </a:r>
            <a:r>
              <a:rPr lang="en-US" sz="1800" i="1" dirty="0">
                <a:latin typeface="Calibri"/>
                <a:cs typeface="Calibri"/>
              </a:rPr>
              <a:t>you're done, you put water in your toothbrush and then you start brushing your teeth all over again.                                      </a:t>
            </a:r>
            <a:r>
              <a:rPr lang="en-US" sz="1800" dirty="0" smtClean="0">
                <a:latin typeface="Calibri"/>
                <a:cs typeface="Calibri"/>
              </a:rPr>
              <a:t>[Can </a:t>
            </a:r>
            <a:r>
              <a:rPr lang="en-US" sz="1800" dirty="0">
                <a:latin typeface="Calibri"/>
                <a:cs typeface="Calibri"/>
              </a:rPr>
              <a:t>you tell them why he should do it</a:t>
            </a:r>
            <a:r>
              <a:rPr lang="en-US" sz="1800" dirty="0" smtClean="0">
                <a:latin typeface="Calibri"/>
                <a:cs typeface="Calibri"/>
              </a:rPr>
              <a:t>?]</a:t>
            </a:r>
          </a:p>
          <a:p>
            <a:pPr eaLnBrk="1" hangingPunct="1">
              <a:defRPr/>
            </a:pPr>
            <a:r>
              <a:rPr lang="en-US" sz="1800" i="1" dirty="0" smtClean="0">
                <a:latin typeface="Calibri"/>
                <a:cs typeface="Calibri"/>
              </a:rPr>
              <a:t>Yeah.  Because um it's </a:t>
            </a:r>
            <a:r>
              <a:rPr lang="en-US" sz="1800" i="1" dirty="0">
                <a:latin typeface="Calibri"/>
                <a:cs typeface="Calibri"/>
              </a:rPr>
              <a:t>so important. </a:t>
            </a:r>
            <a:endParaRPr lang="en-US" sz="1800" i="1" dirty="0" smtClean="0">
              <a:latin typeface="Calibri"/>
              <a:cs typeface="Calibri"/>
            </a:endParaRPr>
          </a:p>
          <a:p>
            <a:pPr eaLnBrk="1" hangingPunct="1">
              <a:defRPr/>
            </a:pPr>
            <a:endParaRPr lang="en-US" altLang="en-US" sz="1800" i="1" dirty="0" smtClean="0">
              <a:solidFill>
                <a:prstClr val="black"/>
              </a:solidFill>
              <a:latin typeface="Calibri"/>
              <a:cs typeface="Calibri"/>
            </a:endParaRPr>
          </a:p>
          <a:p>
            <a:pPr marL="285750" indent="-285750" eaLnBrk="1" hangingPunct="1">
              <a:buFont typeface="Arial"/>
              <a:buChar char="•"/>
              <a:defRPr/>
            </a:pPr>
            <a:r>
              <a:rPr lang="en-US" sz="1800" dirty="0" smtClean="0">
                <a:latin typeface="Calibri"/>
                <a:cs typeface="Calibri"/>
              </a:rPr>
              <a:t>Includes some basic aspects of expected content</a:t>
            </a:r>
          </a:p>
          <a:p>
            <a:pPr marL="285750" indent="-285750" eaLnBrk="1" hangingPunct="1">
              <a:buFont typeface="Arial"/>
              <a:buChar char="•"/>
              <a:defRPr/>
            </a:pPr>
            <a:r>
              <a:rPr lang="en-US" altLang="en-US" sz="1800" dirty="0" smtClean="0">
                <a:solidFill>
                  <a:prstClr val="black"/>
                </a:solidFill>
                <a:latin typeface="Calibri"/>
                <a:cs typeface="Calibri"/>
              </a:rPr>
              <a:t>Not a clear mental schema</a:t>
            </a:r>
          </a:p>
        </p:txBody>
      </p:sp>
      <p:sp>
        <p:nvSpPr>
          <p:cNvPr id="10" name="Rounded Rectangular Callout 9"/>
          <p:cNvSpPr>
            <a:spLocks noChangeArrowheads="1"/>
          </p:cNvSpPr>
          <p:nvPr/>
        </p:nvSpPr>
        <p:spPr bwMode="auto">
          <a:xfrm>
            <a:off x="3032368" y="1134838"/>
            <a:ext cx="5871799" cy="3491870"/>
          </a:xfrm>
          <a:prstGeom prst="wedgeRoundRectCallout">
            <a:avLst>
              <a:gd name="adj1" fmla="val -29999"/>
              <a:gd name="adj2" fmla="val 71710"/>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700" u="sng" dirty="0" smtClean="0">
                <a:solidFill>
                  <a:prstClr val="black"/>
                </a:solidFill>
                <a:latin typeface="Calibri" pitchFamily="34" charset="0"/>
              </a:rPr>
              <a:t>Emerging Stamina (EO/P)</a:t>
            </a:r>
            <a:r>
              <a:rPr lang="en-US" altLang="en-US" sz="1700" dirty="0" smtClean="0">
                <a:solidFill>
                  <a:prstClr val="black"/>
                </a:solidFill>
                <a:latin typeface="Calibri" pitchFamily="34" charset="0"/>
              </a:rPr>
              <a:t>:</a:t>
            </a:r>
          </a:p>
          <a:p>
            <a:pPr eaLnBrk="1" hangingPunct="1">
              <a:defRPr/>
            </a:pPr>
            <a:endParaRPr lang="en-US" altLang="en-US" sz="1700" dirty="0" smtClean="0">
              <a:solidFill>
                <a:prstClr val="black"/>
              </a:solidFill>
              <a:latin typeface="Calibri" pitchFamily="34" charset="0"/>
            </a:endParaRPr>
          </a:p>
          <a:p>
            <a:pPr eaLnBrk="1" hangingPunct="1">
              <a:defRPr/>
            </a:pPr>
            <a:r>
              <a:rPr lang="en-US" sz="1700" i="1" dirty="0">
                <a:latin typeface="+mn-lt"/>
              </a:rPr>
              <a:t>You should do it because you want your teeth to have no cavities. And as you get older, your parents won't help you.</a:t>
            </a:r>
            <a:r>
              <a:rPr lang="en-US" sz="1700" i="1" dirty="0" smtClean="0">
                <a:latin typeface="+mn-lt"/>
              </a:rPr>
              <a:t> </a:t>
            </a:r>
          </a:p>
          <a:p>
            <a:pPr eaLnBrk="1" hangingPunct="1">
              <a:defRPr/>
            </a:pPr>
            <a:r>
              <a:rPr lang="en-US" sz="1700" dirty="0" smtClean="0">
                <a:latin typeface="+mn-lt"/>
              </a:rPr>
              <a:t>[Now </a:t>
            </a:r>
            <a:r>
              <a:rPr lang="en-US" sz="1700" dirty="0">
                <a:latin typeface="+mn-lt"/>
              </a:rPr>
              <a:t>can you tell her how to do it because she doesn't know how</a:t>
            </a:r>
            <a:r>
              <a:rPr lang="en-US" sz="1700" dirty="0" smtClean="0">
                <a:latin typeface="+mn-lt"/>
              </a:rPr>
              <a:t>?]</a:t>
            </a:r>
            <a:r>
              <a:rPr lang="en-US" sz="1700" dirty="0">
                <a:latin typeface="+mn-lt"/>
              </a:rPr>
              <a:t/>
            </a:r>
            <a:br>
              <a:rPr lang="en-US" sz="1700" dirty="0">
                <a:latin typeface="+mn-lt"/>
              </a:rPr>
            </a:br>
            <a:r>
              <a:rPr lang="en-US" sz="1700" i="1" dirty="0">
                <a:latin typeface="+mn-lt"/>
              </a:rPr>
              <a:t>You brush it like this. And then when you're done brushing it, you just rinse it out. And then if you have fluoride, you do it. </a:t>
            </a:r>
            <a:r>
              <a:rPr lang="en-US" sz="1700" i="1" dirty="0" smtClean="0">
                <a:latin typeface="+mn-lt"/>
              </a:rPr>
              <a:t/>
            </a:r>
            <a:br>
              <a:rPr lang="en-US" sz="1700" i="1" dirty="0" smtClean="0">
                <a:latin typeface="+mn-lt"/>
              </a:rPr>
            </a:br>
            <a:endParaRPr lang="en-US" sz="1700" i="1" dirty="0" smtClean="0">
              <a:latin typeface="+mn-lt"/>
            </a:endParaRPr>
          </a:p>
          <a:p>
            <a:pPr marL="285750" indent="-285750" eaLnBrk="1" hangingPunct="1">
              <a:buFont typeface="Arial"/>
              <a:buChar char="•"/>
              <a:defRPr/>
            </a:pPr>
            <a:r>
              <a:rPr lang="en-US" sz="1700" dirty="0" smtClean="0">
                <a:latin typeface="+mn-lt"/>
              </a:rPr>
              <a:t>Includes some basic aspects of expected content</a:t>
            </a:r>
          </a:p>
          <a:p>
            <a:pPr marL="285750" indent="-285750" eaLnBrk="1" hangingPunct="1">
              <a:buFont typeface="Arial"/>
              <a:buChar char="•"/>
              <a:defRPr/>
            </a:pPr>
            <a:r>
              <a:rPr lang="en-US" altLang="en-US" sz="1700" dirty="0" smtClean="0">
                <a:solidFill>
                  <a:prstClr val="black"/>
                </a:solidFill>
                <a:latin typeface="+mn-lt"/>
              </a:rPr>
              <a:t>Not a clear mental schema</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80"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311463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09098" y="1120139"/>
            <a:ext cx="5960270" cy="3800555"/>
          </a:xfrm>
          <a:prstGeom prst="wedgeRoundRectCallout">
            <a:avLst>
              <a:gd name="adj1" fmla="val -4823"/>
              <a:gd name="adj2" fmla="val 6166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2857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600" u="sng" dirty="0" smtClean="0">
                <a:solidFill>
                  <a:prstClr val="black"/>
                </a:solidFill>
                <a:latin typeface="Calibri" pitchFamily="34" charset="0"/>
              </a:rPr>
              <a:t>Developing Stamina (</a:t>
            </a:r>
            <a:r>
              <a:rPr lang="en-US" altLang="en-US" sz="1600" u="sng" dirty="0">
                <a:solidFill>
                  <a:prstClr val="black"/>
                </a:solidFill>
                <a:latin typeface="Calibri" pitchFamily="34" charset="0"/>
              </a:rPr>
              <a:t>EL)</a:t>
            </a:r>
            <a:r>
              <a:rPr lang="en-US" altLang="en-US" sz="1600" dirty="0" smtClean="0">
                <a:solidFill>
                  <a:prstClr val="black"/>
                </a:solidFill>
                <a:latin typeface="Calibri" pitchFamily="34" charset="0"/>
              </a:rPr>
              <a:t>:</a:t>
            </a:r>
          </a:p>
          <a:p>
            <a:pPr eaLnBrk="1" hangingPunct="1">
              <a:defRPr/>
            </a:pPr>
            <a:endParaRPr lang="en-US" altLang="en-US" sz="800" dirty="0" smtClean="0">
              <a:solidFill>
                <a:prstClr val="black"/>
              </a:solidFill>
              <a:latin typeface="Calibri" pitchFamily="34" charset="0"/>
            </a:endParaRPr>
          </a:p>
          <a:p>
            <a:pPr eaLnBrk="1" hangingPunct="1">
              <a:defRPr/>
            </a:pPr>
            <a:r>
              <a:rPr lang="en-US" sz="1400" i="1" dirty="0">
                <a:latin typeface="+mn-lt"/>
              </a:rPr>
              <a:t>Um I don't know what I said. </a:t>
            </a:r>
            <a:endParaRPr lang="en-US" sz="1400" i="1" dirty="0" smtClean="0">
              <a:latin typeface="+mn-lt"/>
            </a:endParaRPr>
          </a:p>
          <a:p>
            <a:pPr eaLnBrk="1" hangingPunct="1">
              <a:defRPr/>
            </a:pPr>
            <a:r>
              <a:rPr lang="en-US" sz="1400" dirty="0">
                <a:latin typeface="+mn-lt"/>
              </a:rPr>
              <a:t>[</a:t>
            </a:r>
            <a:r>
              <a:rPr lang="en-US" sz="1400" dirty="0" smtClean="0">
                <a:latin typeface="+mn-lt"/>
              </a:rPr>
              <a:t>So </a:t>
            </a:r>
            <a:r>
              <a:rPr lang="en-US" sz="1400" dirty="0">
                <a:latin typeface="+mn-lt"/>
              </a:rPr>
              <a:t>tell your friend how to clean his teeth</a:t>
            </a:r>
            <a:r>
              <a:rPr lang="en-US" sz="1400" dirty="0" smtClean="0">
                <a:latin typeface="+mn-lt"/>
              </a:rPr>
              <a:t> because </a:t>
            </a:r>
            <a:r>
              <a:rPr lang="en-US" sz="1400" dirty="0">
                <a:latin typeface="+mn-lt"/>
              </a:rPr>
              <a:t>he doesn't know </a:t>
            </a:r>
            <a:r>
              <a:rPr lang="en-US" sz="1400" dirty="0" smtClean="0">
                <a:latin typeface="+mn-lt"/>
              </a:rPr>
              <a:t>how.]</a:t>
            </a:r>
          </a:p>
          <a:p>
            <a:pPr eaLnBrk="1" hangingPunct="1">
              <a:defRPr/>
            </a:pPr>
            <a:r>
              <a:rPr lang="en-US" sz="1400" i="1" dirty="0" smtClean="0">
                <a:latin typeface="+mn-lt"/>
              </a:rPr>
              <a:t>First </a:t>
            </a:r>
            <a:r>
              <a:rPr lang="en-US" sz="1400" i="1" dirty="0">
                <a:latin typeface="+mn-lt"/>
              </a:rPr>
              <a:t>he gets um his um toothbrush. Then he gets his toothpaste, then the water. Then he spits the he he spits up the water. </a:t>
            </a:r>
            <a:br>
              <a:rPr lang="en-US" sz="1400" i="1" dirty="0">
                <a:latin typeface="+mn-lt"/>
              </a:rPr>
            </a:br>
            <a:r>
              <a:rPr lang="en-US" sz="1400" dirty="0" smtClean="0">
                <a:latin typeface="+mn-lt"/>
              </a:rPr>
              <a:t>[Anything </a:t>
            </a:r>
            <a:r>
              <a:rPr lang="en-US" sz="1400" dirty="0">
                <a:latin typeface="+mn-lt"/>
              </a:rPr>
              <a:t>else? Good. Okay. And can you tell him how to do it</a:t>
            </a:r>
            <a:r>
              <a:rPr lang="en-US" sz="1400" dirty="0" smtClean="0">
                <a:latin typeface="+mn-lt"/>
              </a:rPr>
              <a:t> ‘cause </a:t>
            </a:r>
            <a:r>
              <a:rPr lang="en-US" sz="1400" dirty="0">
                <a:latin typeface="+mn-lt"/>
              </a:rPr>
              <a:t>he doesn't know how</a:t>
            </a:r>
            <a:r>
              <a:rPr lang="en-US" sz="1400" dirty="0" smtClean="0">
                <a:latin typeface="+mn-lt"/>
              </a:rPr>
              <a:t>?]</a:t>
            </a:r>
          </a:p>
          <a:p>
            <a:pPr eaLnBrk="1" hangingPunct="1">
              <a:defRPr/>
            </a:pPr>
            <a:r>
              <a:rPr lang="en-US" sz="1400" i="1" dirty="0" smtClean="0">
                <a:latin typeface="+mn-lt"/>
              </a:rPr>
              <a:t>Brush </a:t>
            </a:r>
            <a:r>
              <a:rPr lang="en-US" sz="1400" i="1" dirty="0">
                <a:latin typeface="+mn-lt"/>
              </a:rPr>
              <a:t>your teeth. Then. No. Get your toothpaste. Then you get you put you put the toothpaste </a:t>
            </a:r>
            <a:r>
              <a:rPr lang="en-US" sz="1400" i="1" dirty="0" err="1">
                <a:latin typeface="+mn-lt"/>
              </a:rPr>
              <a:t>i</a:t>
            </a:r>
            <a:r>
              <a:rPr lang="en-US" sz="1400" i="1" dirty="0">
                <a:latin typeface="+mn-lt"/>
              </a:rPr>
              <a:t>- um on your on your tooth- toothbrush. Then you then you get the cup. Then you put water inside it. Then then you you you you spit it out. </a:t>
            </a:r>
            <a:br>
              <a:rPr lang="en-US" sz="1400" i="1" dirty="0">
                <a:latin typeface="+mn-lt"/>
              </a:rPr>
            </a:br>
            <a:r>
              <a:rPr lang="en-US" sz="1400" dirty="0" smtClean="0">
                <a:latin typeface="+mn-lt"/>
              </a:rPr>
              <a:t>[And </a:t>
            </a:r>
            <a:r>
              <a:rPr lang="en-US" sz="1400" dirty="0">
                <a:latin typeface="+mn-lt"/>
              </a:rPr>
              <a:t>can you tell him why he should do it</a:t>
            </a:r>
            <a:r>
              <a:rPr lang="en-US" sz="1400" dirty="0" smtClean="0">
                <a:latin typeface="+mn-lt"/>
              </a:rPr>
              <a:t>?]</a:t>
            </a:r>
          </a:p>
          <a:p>
            <a:pPr eaLnBrk="1" hangingPunct="1">
              <a:defRPr/>
            </a:pPr>
            <a:r>
              <a:rPr lang="en-US" sz="1400" i="1" dirty="0" smtClean="0">
                <a:latin typeface="+mn-lt"/>
              </a:rPr>
              <a:t>Because </a:t>
            </a:r>
            <a:r>
              <a:rPr lang="en-US" sz="1400" i="1" dirty="0">
                <a:latin typeface="+mn-lt"/>
              </a:rPr>
              <a:t>his teeth need to be clean.</a:t>
            </a:r>
            <a:r>
              <a:rPr lang="en-US" sz="1400" i="1" dirty="0" smtClean="0">
                <a:latin typeface="+mn-lt"/>
              </a:rPr>
              <a:t> </a:t>
            </a:r>
          </a:p>
          <a:p>
            <a:pPr eaLnBrk="1" hangingPunct="1">
              <a:defRPr/>
            </a:pPr>
            <a:endParaRPr lang="en-US" sz="800" i="1" dirty="0" smtClean="0">
              <a:latin typeface="+mn-lt"/>
            </a:endParaRPr>
          </a:p>
          <a:p>
            <a:pPr eaLnBrk="1" hangingPunct="1">
              <a:buFont typeface="Arial"/>
              <a:buChar char="•"/>
              <a:defRPr/>
            </a:pPr>
            <a:r>
              <a:rPr lang="en-US" altLang="en-US" sz="1400" dirty="0" smtClean="0">
                <a:solidFill>
                  <a:srgbClr val="000000"/>
                </a:solidFill>
                <a:ea typeface="Cambria"/>
                <a:cs typeface="Cambria"/>
              </a:rPr>
              <a:t> </a:t>
            </a:r>
            <a:r>
              <a:rPr lang="en-US" altLang="en-US" sz="1400" dirty="0" smtClean="0">
                <a:solidFill>
                  <a:srgbClr val="000000"/>
                </a:solidFill>
                <a:latin typeface="Calibri"/>
                <a:ea typeface="Cambria"/>
                <a:cs typeface="Calibri"/>
              </a:rPr>
              <a:t>Lacking some detail</a:t>
            </a:r>
          </a:p>
          <a:p>
            <a:pPr eaLnBrk="1" hangingPunct="1">
              <a:buFont typeface="Arial"/>
              <a:buChar char="•"/>
              <a:defRPr/>
            </a:pPr>
            <a:r>
              <a:rPr lang="en-US" sz="1400" dirty="0" smtClean="0">
                <a:latin typeface="Calibri"/>
                <a:cs typeface="Calibri"/>
              </a:rPr>
              <a:t> Mental model is more evident but not completely clear </a:t>
            </a:r>
            <a:endParaRPr lang="en-US" altLang="en-US" sz="1400" dirty="0" smtClean="0">
              <a:solidFill>
                <a:srgbClr val="000000"/>
              </a:solidFill>
              <a:latin typeface="Calibri"/>
              <a:ea typeface="Cambria"/>
              <a:cs typeface="Calibri"/>
            </a:endParaRPr>
          </a:p>
        </p:txBody>
      </p:sp>
      <p:sp>
        <p:nvSpPr>
          <p:cNvPr id="15" name="Rectangle 3"/>
          <p:cNvSpPr>
            <a:spLocks noChangeArrowheads="1"/>
          </p:cNvSpPr>
          <p:nvPr/>
        </p:nvSpPr>
        <p:spPr bwMode="auto">
          <a:xfrm>
            <a:off x="868675" y="2566895"/>
            <a:ext cx="763313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a:solidFill>
                  <a:prstClr val="black">
                    <a:lumMod val="65000"/>
                    <a:lumOff val="35000"/>
                  </a:prstClr>
                </a:solidFill>
                <a:ea typeface="ＭＳ Ｐゴシック" charset="-128"/>
              </a:rPr>
              <a:t>Personal routine</a:t>
            </a: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evident    </a:t>
            </a:r>
            <a:r>
              <a:rPr lang="en-US" altLang="en-US" dirty="0" smtClean="0">
                <a:solidFill>
                  <a:srgbClr val="EEECE1">
                    <a:lumMod val="25000"/>
                  </a:srgbClr>
                </a:solidFill>
                <a:ea typeface="ＭＳ Ｐゴシック" charset="-128"/>
              </a:rPr>
              <a:t>  Emerging        </a:t>
            </a:r>
            <a:r>
              <a:rPr lang="en-US" altLang="en-US" b="1" dirty="0" smtClean="0">
                <a:solidFill>
                  <a:srgbClr val="EEECE1">
                    <a:lumMod val="25000"/>
                  </a:srgbClr>
                </a:solidFill>
                <a:ea typeface="ＭＳ Ｐゴシック" charset="-128"/>
              </a:rPr>
              <a:t>Developing      </a:t>
            </a:r>
            <a:r>
              <a:rPr lang="en-US" altLang="en-US" dirty="0" smtClean="0">
                <a:solidFill>
                  <a:srgbClr val="EEECE1">
                    <a:lumMod val="25000"/>
                  </a:srgbClr>
                </a:solidFill>
                <a:ea typeface="ＭＳ Ｐゴシック" charset="-128"/>
              </a:rPr>
              <a:t>Controlled</a:t>
            </a:r>
            <a:endParaRPr lang="en-US" altLang="en-US" dirty="0">
              <a:solidFill>
                <a:srgbClr val="EEECE1">
                  <a:lumMod val="25000"/>
                </a:srgbClr>
              </a:solidFill>
              <a:ea typeface="ＭＳ Ｐゴシック" charset="-128"/>
            </a:endParaRPr>
          </a:p>
        </p:txBody>
      </p:sp>
      <p:sp>
        <p:nvSpPr>
          <p:cNvPr id="16" name="Rounded Rectangular Callout 15"/>
          <p:cNvSpPr>
            <a:spLocks noChangeArrowheads="1"/>
          </p:cNvSpPr>
          <p:nvPr/>
        </p:nvSpPr>
        <p:spPr bwMode="auto">
          <a:xfrm>
            <a:off x="2809099" y="1120139"/>
            <a:ext cx="5514070" cy="3800555"/>
          </a:xfrm>
          <a:prstGeom prst="wedgeRoundRectCallout">
            <a:avLst>
              <a:gd name="adj1" fmla="val -684"/>
              <a:gd name="adj2" fmla="val 6198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Developing Stamina (</a:t>
            </a:r>
            <a:r>
              <a:rPr lang="en-US" altLang="en-US" sz="1800" u="sng" dirty="0">
                <a:solidFill>
                  <a:prstClr val="black"/>
                </a:solidFill>
                <a:latin typeface="+mn-lt"/>
              </a:rPr>
              <a:t>EO/P)</a:t>
            </a:r>
            <a:r>
              <a:rPr lang="en-US" altLang="en-US" sz="1800" u="sng" dirty="0" smtClean="0">
                <a:solidFill>
                  <a:prstClr val="black"/>
                </a:solidFill>
                <a:latin typeface="+mn-lt"/>
              </a:rPr>
              <a:t>:</a:t>
            </a:r>
          </a:p>
          <a:p>
            <a:pPr eaLnBrk="1" hangingPunct="1">
              <a:defRPr/>
            </a:pPr>
            <a:endParaRPr lang="en-US" altLang="en-US" sz="1800" dirty="0" smtClean="0">
              <a:solidFill>
                <a:prstClr val="black"/>
              </a:solidFill>
              <a:latin typeface="+mn-lt"/>
            </a:endParaRPr>
          </a:p>
          <a:p>
            <a:pPr eaLnBrk="1" hangingPunct="1">
              <a:defRPr/>
            </a:pPr>
            <a:r>
              <a:rPr lang="en-US" sz="1800" i="1" dirty="0" smtClean="0">
                <a:solidFill>
                  <a:srgbClr val="000000"/>
                </a:solidFill>
                <a:latin typeface="+mn-lt"/>
                <a:ea typeface="Cambria"/>
                <a:cs typeface="Cambria"/>
              </a:rPr>
              <a:t>You should clean your teeth and um you…to make to have no cavities and make your teeth clean. And how you do it is that you put toothpaste on your toothbrush, and you brush your teeth. And just swish your mouth with water. And then you're done.</a:t>
            </a:r>
          </a:p>
          <a:p>
            <a:pPr eaLnBrk="1" hangingPunct="1">
              <a:defRPr/>
            </a:pPr>
            <a:endParaRPr lang="en-US" altLang="en-US" sz="1800" i="1" dirty="0" smtClean="0">
              <a:solidFill>
                <a:srgbClr val="000000"/>
              </a:solidFill>
              <a:latin typeface="+mn-lt"/>
              <a:ea typeface="Cambria"/>
              <a:cs typeface="Cambria"/>
            </a:endParaRPr>
          </a:p>
          <a:p>
            <a:pPr eaLnBrk="1" hangingPunct="1">
              <a:buFont typeface="Arial"/>
              <a:buChar char="•"/>
              <a:defRPr/>
            </a:pPr>
            <a:r>
              <a:rPr lang="en-US" altLang="en-US" sz="1800" dirty="0" smtClean="0">
                <a:solidFill>
                  <a:srgbClr val="000000"/>
                </a:solidFill>
                <a:latin typeface="+mn-lt"/>
                <a:ea typeface="Cambria"/>
                <a:cs typeface="Cambria"/>
              </a:rPr>
              <a:t> Lacking some detail</a:t>
            </a:r>
          </a:p>
          <a:p>
            <a:pPr eaLnBrk="1" hangingPunct="1">
              <a:buFont typeface="Arial"/>
              <a:buChar char="•"/>
              <a:defRPr/>
            </a:pPr>
            <a:r>
              <a:rPr lang="en-US" sz="1800" dirty="0" smtClean="0">
                <a:latin typeface="+mn-lt"/>
                <a:cs typeface="Calibri"/>
              </a:rPr>
              <a:t> Mental model is more evident but not completely clear</a:t>
            </a:r>
            <a:endParaRPr lang="en-US" altLang="en-US" sz="1800" dirty="0" smtClean="0">
              <a:latin typeface="+mn-lt"/>
              <a:cs typeface="Calibri"/>
            </a:endParaRPr>
          </a:p>
        </p:txBody>
      </p:sp>
      <p:sp>
        <p:nvSpPr>
          <p:cNvPr id="2" name="Text Placeholder 3"/>
          <p:cNvSpPr txBox="1">
            <a:spLocks/>
          </p:cNvSpPr>
          <p:nvPr/>
        </p:nvSpPr>
        <p:spPr>
          <a:xfrm>
            <a:off x="429768" y="206377"/>
            <a:ext cx="8286750"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1511"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2"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1513"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15544078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253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3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2540" name="AutoShape 2"/>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5" name="Rectangle 3"/>
          <p:cNvSpPr>
            <a:spLocks noChangeArrowheads="1"/>
          </p:cNvSpPr>
          <p:nvPr/>
        </p:nvSpPr>
        <p:spPr bwMode="auto">
          <a:xfrm>
            <a:off x="866983" y="2566446"/>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Personal routine</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a:t>
            </a:r>
            <a:r>
              <a:rPr lang="en-US" altLang="en-US" b="1" dirty="0" smtClean="0">
                <a:solidFill>
                  <a:srgbClr val="EEECE1">
                    <a:lumMod val="25000"/>
                  </a:srgbClr>
                </a:solidFill>
                <a:ea typeface="ＭＳ Ｐゴシック" charset="-128"/>
              </a:rPr>
              <a:t>Controlled</a:t>
            </a:r>
            <a:endParaRPr lang="en-US" altLang="en-US" b="1" dirty="0">
              <a:solidFill>
                <a:srgbClr val="EEECE1">
                  <a:lumMod val="25000"/>
                </a:srgbClr>
              </a:solidFill>
              <a:ea typeface="ＭＳ Ｐゴシック" charset="-128"/>
            </a:endParaRPr>
          </a:p>
        </p:txBody>
      </p:sp>
      <p:sp>
        <p:nvSpPr>
          <p:cNvPr id="18" name="Right Arrow 17"/>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pic>
        <p:nvPicPr>
          <p:cNvPr id="13" name="Stamina_K_Tee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38464" y="5877611"/>
            <a:ext cx="367679" cy="367679"/>
          </a:xfrm>
          <a:prstGeom prst="rect">
            <a:avLst/>
          </a:prstGeom>
        </p:spPr>
      </p:pic>
      <p:sp>
        <p:nvSpPr>
          <p:cNvPr id="14" name="Rounded Rectangular Callout 13"/>
          <p:cNvSpPr>
            <a:spLocks noChangeArrowheads="1"/>
          </p:cNvSpPr>
          <p:nvPr/>
        </p:nvSpPr>
        <p:spPr bwMode="auto">
          <a:xfrm>
            <a:off x="3504011" y="1211529"/>
            <a:ext cx="5514070" cy="3800555"/>
          </a:xfrm>
          <a:prstGeom prst="wedgeRoundRectCallout">
            <a:avLst>
              <a:gd name="adj1" fmla="val 12704"/>
              <a:gd name="adj2" fmla="val 60440"/>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mn-lt"/>
              </a:rPr>
              <a:t>Controlled Stamina </a:t>
            </a:r>
            <a:r>
              <a:rPr lang="en-US" altLang="en-US" sz="1800" u="sng" dirty="0" smtClean="0">
                <a:solidFill>
                  <a:prstClr val="black"/>
                </a:solidFill>
                <a:latin typeface="+mn-lt"/>
              </a:rPr>
              <a:t>(</a:t>
            </a:r>
            <a:r>
              <a:rPr lang="en-US" altLang="en-US" sz="1800" u="sng" dirty="0">
                <a:solidFill>
                  <a:prstClr val="black"/>
                </a:solidFill>
                <a:latin typeface="+mn-lt"/>
              </a:rPr>
              <a:t>EO/P)</a:t>
            </a:r>
            <a:r>
              <a:rPr lang="en-US" altLang="en-US" sz="1800" u="sng" dirty="0" smtClean="0">
                <a:solidFill>
                  <a:prstClr val="black"/>
                </a:solidFill>
                <a:latin typeface="+mn-lt"/>
              </a:rPr>
              <a:t>:</a:t>
            </a:r>
          </a:p>
          <a:p>
            <a:pPr eaLnBrk="1" hangingPunct="1">
              <a:defRPr/>
            </a:pPr>
            <a:endParaRPr lang="en-US" altLang="en-US" sz="1800" dirty="0" smtClean="0">
              <a:solidFill>
                <a:prstClr val="black"/>
              </a:solidFill>
              <a:latin typeface="+mn-lt"/>
            </a:endParaRPr>
          </a:p>
          <a:p>
            <a:pPr eaLnBrk="1" hangingPunct="1">
              <a:defRPr/>
            </a:pPr>
            <a:r>
              <a:rPr lang="en-US" sz="1700" i="1" dirty="0">
                <a:latin typeface="+mn-lt"/>
              </a:rPr>
              <a:t>You should do it </a:t>
            </a:r>
            <a:r>
              <a:rPr lang="en-US" sz="1700" i="1" dirty="0" smtClean="0">
                <a:latin typeface="+mn-lt"/>
              </a:rPr>
              <a:t>because…You </a:t>
            </a:r>
            <a:r>
              <a:rPr lang="en-US" sz="1700" i="1" dirty="0">
                <a:latin typeface="+mn-lt"/>
              </a:rPr>
              <a:t>should brush your teeth because you have to know like you don't want any bugs to make a hole in your teeth. Because you don't want it to hurt when the dentist takes them out. And how you brush your teeth is you take the toothbrush. Put toothpaste. Do the front, the sides, tongue, on top. Wipe your mouth. Put stuff away. And then you're done</a:t>
            </a:r>
            <a:r>
              <a:rPr lang="en-US" sz="1700" i="1" dirty="0" smtClean="0">
                <a:latin typeface="+mn-lt"/>
              </a:rPr>
              <a:t>.</a:t>
            </a:r>
          </a:p>
          <a:p>
            <a:pPr eaLnBrk="1" hangingPunct="1">
              <a:defRPr/>
            </a:pPr>
            <a:endParaRPr lang="en-US" altLang="en-US" sz="1800" i="1" dirty="0" smtClean="0">
              <a:solidFill>
                <a:srgbClr val="000000"/>
              </a:solidFill>
              <a:latin typeface="+mn-lt"/>
              <a:ea typeface="Cambria"/>
              <a:cs typeface="Cambria"/>
            </a:endParaRPr>
          </a:p>
          <a:p>
            <a:pPr lvl="0">
              <a:buFont typeface="Arial"/>
              <a:buChar char="•"/>
            </a:pPr>
            <a:r>
              <a:rPr lang="en-US" altLang="en-US" sz="1800" dirty="0" smtClean="0">
                <a:solidFill>
                  <a:srgbClr val="000000"/>
                </a:solidFill>
                <a:latin typeface="+mn-lt"/>
                <a:ea typeface="Cambria"/>
                <a:cs typeface="Cambria"/>
              </a:rPr>
              <a:t> </a:t>
            </a:r>
            <a:r>
              <a:rPr lang="en-US" sz="1800" dirty="0">
                <a:latin typeface="Calibri"/>
                <a:cs typeface="Calibri"/>
              </a:rPr>
              <a:t>Elaboration of expected content and details</a:t>
            </a:r>
          </a:p>
          <a:p>
            <a:pPr lvl="0">
              <a:buFont typeface="Arial"/>
              <a:buChar char="•"/>
            </a:pPr>
            <a:r>
              <a:rPr lang="en-US" sz="1800" dirty="0">
                <a:latin typeface="Calibri"/>
                <a:cs typeface="Calibri"/>
              </a:rPr>
              <a:t> </a:t>
            </a:r>
            <a:r>
              <a:rPr lang="en-US" sz="1800" dirty="0" smtClean="0">
                <a:latin typeface="Calibri"/>
                <a:cs typeface="Calibri"/>
              </a:rPr>
              <a:t>Clear </a:t>
            </a:r>
            <a:r>
              <a:rPr lang="en-US" sz="1800" dirty="0">
                <a:latin typeface="Calibri"/>
                <a:cs typeface="Calibri"/>
              </a:rPr>
              <a:t>mental schema</a:t>
            </a:r>
            <a:endParaRPr lang="en-US" sz="1800" dirty="0">
              <a:latin typeface="Calibri"/>
              <a:cs typeface="Calibri"/>
            </a:endParaRPr>
          </a:p>
        </p:txBody>
      </p:sp>
    </p:spTree>
    <p:extLst>
      <p:ext uri="{BB962C8B-B14F-4D97-AF65-F5344CB8AC3E}">
        <p14:creationId xmlns:p14="http://schemas.microsoft.com/office/powerpoint/2010/main" val="3824149321"/>
      </p:ext>
    </p:extLst>
  </p:cSld>
  <p:clrMapOvr>
    <a:masterClrMapping/>
  </p:clrMapOvr>
  <p:transition>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prstClr val="black">
                  <a:lumMod val="75000"/>
                  <a:lumOff val="25000"/>
                </a:prstClr>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smtClean="0">
                <a:solidFill>
                  <a:srgbClr val="C0504D">
                    <a:lumMod val="75000"/>
                  </a:srgbClr>
                </a:solidFill>
                <a:ea typeface="ＭＳ Ｐゴシック" charset="-128"/>
              </a:rPr>
              <a:t>EO/P</a:t>
            </a:r>
            <a:endParaRPr lang="en-US" altLang="en-US" b="1" dirty="0">
              <a:solidFill>
                <a:srgbClr val="C0504D">
                  <a:lumMod val="75000"/>
                </a:srgbClr>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Emerging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3289658" y="3574035"/>
            <a:ext cx="1152144" cy="1348701"/>
          </a:xfrm>
          <a:prstGeom prst="wedgeRoundRectCallout">
            <a:avLst>
              <a:gd name="adj1" fmla="val -2319"/>
              <a:gd name="adj2" fmla="val 47005"/>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(EL</a:t>
            </a:r>
            <a:r>
              <a:rPr lang="en-US" altLang="en-US" sz="400" u="sng" dirty="0" smtClean="0">
                <a:solidFill>
                  <a:prstClr val="black"/>
                </a:solidFill>
                <a:latin typeface="+mn-lt"/>
              </a:rPr>
              <a:t>)</a:t>
            </a:r>
            <a:r>
              <a:rPr lang="en-US" altLang="en-US" sz="400" dirty="0" smtClean="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How to use the cube how how many they are. Um they're six. Um it's one. And it's two. Three, four, five. Write them on the box and then finish each of them again on the on the back. And then you count how many cubes you have. And you help your other friend to finish um um um.                                                                               </a:t>
            </a:r>
            <a:r>
              <a:rPr lang="en-US" sz="400" i="1" dirty="0" smtClean="0">
                <a:latin typeface="+mn-lt"/>
              </a:rPr>
              <a:t>[Why </a:t>
            </a:r>
            <a:r>
              <a:rPr lang="en-US" sz="400" i="1" dirty="0">
                <a:latin typeface="+mn-lt"/>
              </a:rPr>
              <a:t>does using the cubes this way help him?  </a:t>
            </a:r>
            <a:r>
              <a:rPr lang="en-US" sz="400" i="1" dirty="0" smtClean="0">
                <a:latin typeface="+mn-lt"/>
              </a:rPr>
              <a:t>] </a:t>
            </a:r>
          </a:p>
          <a:p>
            <a:pPr eaLnBrk="1" hangingPunct="1">
              <a:defRPr/>
            </a:pPr>
            <a:r>
              <a:rPr lang="en-US" sz="400" i="1" dirty="0" smtClean="0">
                <a:latin typeface="+mn-lt"/>
              </a:rPr>
              <a:t>Um </a:t>
            </a:r>
            <a:r>
              <a:rPr lang="en-US" sz="400" i="1" dirty="0">
                <a:latin typeface="+mn-lt"/>
              </a:rPr>
              <a:t>using a lot of cubes to to um collect them and then count all of them. And tell your friend it's six. Or it's one. Six um uh um.</a:t>
            </a:r>
          </a:p>
          <a:p>
            <a:pPr eaLnBrk="1" hangingPunct="1">
              <a:defRPr/>
            </a:pPr>
            <a:endParaRPr lang="en-US" sz="400" dirty="0" smtClean="0">
              <a:latin typeface="+mn-lt"/>
            </a:endParaRPr>
          </a:p>
          <a:p>
            <a:pPr eaLnBrk="1" hangingPunct="1">
              <a:defRPr/>
            </a:pPr>
            <a:r>
              <a:rPr lang="en-US" sz="500" b="1" dirty="0">
                <a:solidFill>
                  <a:prstClr val="black"/>
                </a:solidFill>
              </a:rPr>
              <a:t>· </a:t>
            </a:r>
            <a:r>
              <a:rPr lang="en-US" sz="400" dirty="0" smtClean="0">
                <a:latin typeface="+mn-lt"/>
              </a:rPr>
              <a:t>Not </a:t>
            </a:r>
            <a:r>
              <a:rPr lang="en-US" sz="400" dirty="0">
                <a:latin typeface="+mn-lt"/>
              </a:rPr>
              <a:t>a clear mental schema of how to count the blocks. </a:t>
            </a:r>
            <a:r>
              <a:rPr lang="en-US" sz="400" i="1" dirty="0">
                <a:latin typeface="+mn-lt"/>
              </a:rPr>
              <a:t> </a:t>
            </a:r>
            <a:endParaRPr lang="en-US" sz="400" i="1" dirty="0">
              <a:solidFill>
                <a:prstClr val="black"/>
              </a:solidFill>
              <a:latin typeface="+mn-lt"/>
            </a:endParaRPr>
          </a:p>
        </p:txBody>
      </p:sp>
      <p:sp>
        <p:nvSpPr>
          <p:cNvPr id="14" name="Rounded Rectangular Callout 13"/>
          <p:cNvSpPr>
            <a:spLocks noChangeArrowheads="1"/>
          </p:cNvSpPr>
          <p:nvPr/>
        </p:nvSpPr>
        <p:spPr bwMode="auto">
          <a:xfrm>
            <a:off x="1744573" y="4207772"/>
            <a:ext cx="1172134" cy="986135"/>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latin typeface="+mn-lt"/>
              </a:rPr>
              <a:t>No Evidence of Stamina </a:t>
            </a:r>
            <a:r>
              <a:rPr lang="en-US" altLang="en-US" sz="400" u="sng" dirty="0">
                <a:latin typeface="+mn-lt"/>
              </a:rPr>
              <a:t>(EL</a:t>
            </a:r>
            <a:r>
              <a:rPr lang="en-US" altLang="en-US" sz="400" u="sng" dirty="0" smtClean="0">
                <a:latin typeface="+mn-lt"/>
              </a:rPr>
              <a:t>):</a:t>
            </a:r>
          </a:p>
          <a:p>
            <a:pPr eaLnBrk="1" hangingPunct="1">
              <a:defRPr/>
            </a:pPr>
            <a:endParaRPr lang="en-US" altLang="en-US" sz="400" i="1" dirty="0">
              <a:latin typeface="+mn-lt"/>
            </a:endParaRPr>
          </a:p>
          <a:p>
            <a:pPr eaLnBrk="1" hangingPunct="1">
              <a:defRPr/>
            </a:pPr>
            <a:r>
              <a:rPr lang="en-US" sz="400" dirty="0">
                <a:latin typeface="+mn-lt"/>
              </a:rPr>
              <a:t>Yeah. I will do it.                                                                                                            </a:t>
            </a:r>
            <a:r>
              <a:rPr lang="en-US" sz="400" dirty="0" smtClean="0">
                <a:latin typeface="+mn-lt"/>
              </a:rPr>
              <a:t>[Can </a:t>
            </a:r>
            <a:r>
              <a:rPr lang="en-US" sz="400" dirty="0">
                <a:latin typeface="+mn-lt"/>
              </a:rPr>
              <a:t>you tell her how to do it</a:t>
            </a:r>
            <a:r>
              <a:rPr lang="en-US" sz="400" dirty="0" smtClean="0">
                <a:latin typeface="+mn-lt"/>
              </a:rPr>
              <a:t>?]</a:t>
            </a:r>
            <a:r>
              <a:rPr lang="en-US" sz="400" dirty="0">
                <a:latin typeface="+mn-lt"/>
              </a:rPr>
              <a:t/>
            </a:r>
            <a:br>
              <a:rPr lang="en-US" sz="400" dirty="0">
                <a:latin typeface="+mn-lt"/>
              </a:rPr>
            </a:br>
            <a:r>
              <a:rPr lang="en-US" sz="400" dirty="0">
                <a:latin typeface="+mn-lt"/>
              </a:rPr>
              <a:t>Yeah. You know how to do it. Have some. </a:t>
            </a:r>
            <a:br>
              <a:rPr lang="en-US" sz="400" dirty="0">
                <a:latin typeface="+mn-lt"/>
              </a:rPr>
            </a:br>
            <a:r>
              <a:rPr lang="en-US" sz="400" i="1" dirty="0" smtClean="0">
                <a:latin typeface="+mn-lt"/>
              </a:rPr>
              <a:t>[</a:t>
            </a:r>
            <a:r>
              <a:rPr lang="en-US" sz="400" dirty="0" smtClean="0">
                <a:latin typeface="+mn-lt"/>
              </a:rPr>
              <a:t>Can </a:t>
            </a:r>
            <a:r>
              <a:rPr lang="en-US" sz="400" dirty="0">
                <a:latin typeface="+mn-lt"/>
              </a:rPr>
              <a:t>you tell your friend how to do it</a:t>
            </a:r>
            <a:r>
              <a:rPr lang="en-US" sz="400" dirty="0" smtClean="0">
                <a:latin typeface="+mn-lt"/>
              </a:rPr>
              <a:t>?]</a:t>
            </a:r>
            <a:r>
              <a:rPr lang="en-US" sz="400" dirty="0">
                <a:latin typeface="+mn-lt"/>
              </a:rPr>
              <a:t/>
            </a:r>
            <a:br>
              <a:rPr lang="en-US" sz="400" dirty="0">
                <a:latin typeface="+mn-lt"/>
              </a:rPr>
            </a:br>
            <a:r>
              <a:rPr lang="en-US" sz="400" dirty="0">
                <a:latin typeface="+mn-lt"/>
              </a:rPr>
              <a:t>One, two, three, four, five, six. </a:t>
            </a:r>
            <a:br>
              <a:rPr lang="en-US" sz="400" dirty="0">
                <a:latin typeface="+mn-lt"/>
              </a:rPr>
            </a:br>
            <a:r>
              <a:rPr lang="en-US" sz="400" i="1" dirty="0" smtClean="0">
                <a:latin typeface="+mn-lt"/>
              </a:rPr>
              <a:t>[</a:t>
            </a:r>
            <a:r>
              <a:rPr lang="en-US" sz="400" dirty="0" smtClean="0">
                <a:latin typeface="+mn-lt"/>
              </a:rPr>
              <a:t>And </a:t>
            </a:r>
            <a:r>
              <a:rPr lang="en-US" sz="400" dirty="0">
                <a:latin typeface="+mn-lt"/>
              </a:rPr>
              <a:t>can you tell her why this way helps</a:t>
            </a:r>
            <a:r>
              <a:rPr lang="en-US" sz="400" dirty="0" smtClean="0">
                <a:latin typeface="+mn-lt"/>
              </a:rPr>
              <a:t>?]</a:t>
            </a:r>
            <a:r>
              <a:rPr lang="en-US" sz="400" dirty="0">
                <a:latin typeface="+mn-lt"/>
              </a:rPr>
              <a:t/>
            </a:r>
            <a:br>
              <a:rPr lang="en-US" sz="400" dirty="0">
                <a:latin typeface="+mn-lt"/>
              </a:rPr>
            </a:br>
            <a:r>
              <a:rPr lang="en-US" sz="400" dirty="0">
                <a:latin typeface="+mn-lt"/>
              </a:rPr>
              <a:t>For for you can listen in your brain. </a:t>
            </a:r>
          </a:p>
          <a:p>
            <a:pPr eaLnBrk="1" hangingPunct="1">
              <a:defRPr/>
            </a:pPr>
            <a:endParaRPr lang="en-US" altLang="en-US" sz="400" dirty="0" smtClean="0">
              <a:latin typeface="+mn-lt"/>
              <a:cs typeface="Arial" pitchFamily="34" charset="0"/>
            </a:endParaRPr>
          </a:p>
          <a:p>
            <a:pPr eaLnBrk="1" hangingPunct="1">
              <a:defRPr/>
            </a:pPr>
            <a:r>
              <a:rPr lang="en-US" sz="500" b="1" dirty="0">
                <a:solidFill>
                  <a:prstClr val="black"/>
                </a:solidFill>
              </a:rPr>
              <a:t>· </a:t>
            </a:r>
            <a:r>
              <a:rPr lang="en-US" altLang="en-US" sz="400" dirty="0" smtClean="0">
                <a:latin typeface="+mn-lt"/>
                <a:cs typeface="Arial" pitchFamily="34" charset="0"/>
              </a:rPr>
              <a:t>Does </a:t>
            </a:r>
            <a:r>
              <a:rPr lang="en-US" altLang="en-US" sz="400" dirty="0">
                <a:latin typeface="+mn-lt"/>
                <a:cs typeface="Arial" pitchFamily="34" charset="0"/>
              </a:rPr>
              <a:t>not complete a mental schema and </a:t>
            </a:r>
            <a:r>
              <a:rPr lang="en-US" altLang="en-US" sz="400" dirty="0" err="1">
                <a:latin typeface="+mn-lt"/>
                <a:cs typeface="Arial" pitchFamily="34" charset="0"/>
              </a:rPr>
              <a:t>retracings</a:t>
            </a:r>
            <a:r>
              <a:rPr lang="en-US" altLang="en-US" sz="400" dirty="0">
                <a:latin typeface="+mn-lt"/>
                <a:cs typeface="Arial" pitchFamily="34" charset="0"/>
              </a:rPr>
              <a:t>. </a:t>
            </a:r>
          </a:p>
        </p:txBody>
      </p:sp>
      <p:sp>
        <p:nvSpPr>
          <p:cNvPr id="17" name="Rounded Rectangular Callout 16"/>
          <p:cNvSpPr>
            <a:spLocks noChangeArrowheads="1"/>
          </p:cNvSpPr>
          <p:nvPr/>
        </p:nvSpPr>
        <p:spPr bwMode="auto">
          <a:xfrm>
            <a:off x="1857626" y="4505679"/>
            <a:ext cx="1152144" cy="774755"/>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No Evidence of Stamina </a:t>
            </a:r>
            <a:r>
              <a:rPr lang="en-US" altLang="en-US" sz="400" u="sng" dirty="0">
                <a:solidFill>
                  <a:prstClr val="black"/>
                </a:solidFill>
                <a:latin typeface="+mn-lt"/>
              </a:rPr>
              <a:t>(EO/P</a:t>
            </a:r>
            <a:r>
              <a:rPr lang="en-US" altLang="en-US" sz="400" u="sng" dirty="0" smtClean="0">
                <a:solidFill>
                  <a:prstClr val="black"/>
                </a:solidFill>
                <a:latin typeface="+mn-lt"/>
              </a:rPr>
              <a:t>):</a:t>
            </a:r>
          </a:p>
          <a:p>
            <a:pPr eaLnBrk="1" hangingPunct="1">
              <a:defRPr/>
            </a:pPr>
            <a:endParaRPr lang="en-US" altLang="en-US" sz="400" u="sng" dirty="0">
              <a:solidFill>
                <a:prstClr val="black"/>
              </a:solidFill>
              <a:latin typeface="+mn-lt"/>
            </a:endParaRPr>
          </a:p>
          <a:p>
            <a:pPr eaLnBrk="1" hangingPunct="1">
              <a:defRPr/>
            </a:pPr>
            <a:r>
              <a:rPr lang="en-US" sz="400" i="1" dirty="0">
                <a:latin typeface="+mn-lt"/>
              </a:rPr>
              <a:t>Because I counted.                                                                                                              Researcher: Uh, uh. Can you tell him why this way helps? </a:t>
            </a:r>
          </a:p>
          <a:p>
            <a:pPr eaLnBrk="1" hangingPunct="1">
              <a:defRPr/>
            </a:pPr>
            <a:r>
              <a:rPr lang="en-US" sz="400" i="1" dirty="0">
                <a:latin typeface="+mn-lt"/>
              </a:rPr>
              <a:t>Because you can see it better when it's standing up. </a:t>
            </a:r>
          </a:p>
          <a:p>
            <a:pPr eaLnBrk="1" hangingPunct="1">
              <a:defRPr/>
            </a:pPr>
            <a:r>
              <a:rPr lang="en-US" sz="400" dirty="0">
                <a:latin typeface="+mn-lt"/>
              </a:rPr>
              <a:t>Begins with a sentence fragment </a:t>
            </a:r>
          </a:p>
          <a:p>
            <a:pPr eaLnBrk="1" hangingPunct="1">
              <a:defRPr/>
            </a:pPr>
            <a:r>
              <a:rPr lang="en-US" sz="400" dirty="0">
                <a:latin typeface="+mn-lt"/>
              </a:rPr>
              <a:t>No complete mental schema </a:t>
            </a:r>
          </a:p>
          <a:p>
            <a:pPr eaLnBrk="1" hangingPunct="1">
              <a:defRPr/>
            </a:pPr>
            <a:endParaRPr lang="en-US" altLang="en-US" sz="400" i="1" dirty="0">
              <a:solidFill>
                <a:prstClr val="black"/>
              </a:solidFill>
              <a:latin typeface="+mn-lt"/>
            </a:endParaRPr>
          </a:p>
          <a:p>
            <a:pPr eaLnBrk="1" hangingPunct="1">
              <a:buFont typeface="Arial" pitchFamily="34" charset="0"/>
              <a:buChar char="•"/>
              <a:defRPr/>
            </a:pPr>
            <a:r>
              <a:rPr lang="en-US" altLang="en-US" sz="400" dirty="0" smtClean="0">
                <a:solidFill>
                  <a:prstClr val="black"/>
                </a:solidFill>
                <a:latin typeface="+mn-lt"/>
              </a:rPr>
              <a:t> Sentence </a:t>
            </a:r>
            <a:r>
              <a:rPr lang="en-US" altLang="en-US" sz="400" dirty="0">
                <a:solidFill>
                  <a:prstClr val="black"/>
                </a:solidFill>
                <a:latin typeface="+mn-lt"/>
              </a:rPr>
              <a:t>fragments</a:t>
            </a:r>
          </a:p>
        </p:txBody>
      </p:sp>
      <p:sp>
        <p:nvSpPr>
          <p:cNvPr id="2" name="Text Placeholder 3"/>
          <p:cNvSpPr txBox="1">
            <a:spLocks/>
          </p:cNvSpPr>
          <p:nvPr/>
        </p:nvSpPr>
        <p:spPr>
          <a:xfrm>
            <a:off x="429768" y="206377"/>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5" name="Right Arrow 4"/>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
        <p:nvSpPr>
          <p:cNvPr id="18" name="Rounded Rectangular Callout 17"/>
          <p:cNvSpPr>
            <a:spLocks noChangeArrowheads="1"/>
          </p:cNvSpPr>
          <p:nvPr/>
        </p:nvSpPr>
        <p:spPr bwMode="auto">
          <a:xfrm>
            <a:off x="3419856" y="3884028"/>
            <a:ext cx="1152144" cy="113078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Emerging Stamina </a:t>
            </a:r>
            <a:r>
              <a:rPr lang="en-US" altLang="en-US" sz="400" u="sng" dirty="0">
                <a:solidFill>
                  <a:prstClr val="black"/>
                </a:solidFill>
                <a:latin typeface="+mn-lt"/>
              </a:rPr>
              <a:t>(EO/P</a:t>
            </a:r>
            <a:r>
              <a:rPr lang="en-US" altLang="en-US" sz="400" u="sng" dirty="0" smtClean="0">
                <a:solidFill>
                  <a:prstClr val="black"/>
                </a:solidFill>
                <a:latin typeface="+mn-lt"/>
              </a:rPr>
              <a:t>):</a:t>
            </a:r>
          </a:p>
          <a:p>
            <a:pPr eaLnBrk="1" hangingPunct="1">
              <a:defRPr/>
            </a:pPr>
            <a:endParaRPr lang="en-US" altLang="en-US" sz="400" i="1" dirty="0">
              <a:solidFill>
                <a:prstClr val="black"/>
              </a:solidFill>
              <a:latin typeface="+mn-lt"/>
            </a:endParaRPr>
          </a:p>
          <a:p>
            <a:pPr eaLnBrk="1" hangingPunct="1">
              <a:defRPr/>
            </a:pPr>
            <a:r>
              <a:rPr lang="en-US" sz="400" i="1" dirty="0">
                <a:latin typeface="+mn-lt"/>
              </a:rPr>
              <a:t>Um uh because she can she can know that there's two. And then she knows there's three. And then there's she knows there's one more.                                                                    </a:t>
            </a:r>
          </a:p>
          <a:p>
            <a:pPr eaLnBrk="1" hangingPunct="1">
              <a:defRPr/>
            </a:pPr>
            <a:r>
              <a:rPr lang="en-US" sz="400" i="1" dirty="0" smtClean="0">
                <a:latin typeface="+mn-lt"/>
              </a:rPr>
              <a:t>[And </a:t>
            </a:r>
            <a:r>
              <a:rPr lang="en-US" sz="400" i="1" dirty="0">
                <a:latin typeface="+mn-lt"/>
              </a:rPr>
              <a:t>can you tell her how to do it</a:t>
            </a:r>
            <a:r>
              <a:rPr lang="en-US" sz="400" i="1" dirty="0" smtClean="0">
                <a:latin typeface="+mn-lt"/>
              </a:rPr>
              <a:t>?]</a:t>
            </a:r>
            <a:r>
              <a:rPr lang="en-US" sz="400" i="1" dirty="0">
                <a:latin typeface="+mn-lt"/>
              </a:rPr>
              <a:t/>
            </a:r>
            <a:br>
              <a:rPr lang="en-US" sz="400" i="1" dirty="0">
                <a:latin typeface="+mn-lt"/>
              </a:rPr>
            </a:br>
            <a:r>
              <a:rPr lang="en-US" sz="400" i="1" dirty="0">
                <a:latin typeface="+mn-lt"/>
              </a:rPr>
              <a:t>Ok. Just put them together and then you go two, three, six. </a:t>
            </a:r>
            <a:br>
              <a:rPr lang="en-US" sz="400" i="1" dirty="0">
                <a:latin typeface="+mn-lt"/>
              </a:rPr>
            </a:br>
            <a:r>
              <a:rPr lang="en-US" sz="400" i="1" dirty="0" smtClean="0">
                <a:latin typeface="+mn-lt"/>
              </a:rPr>
              <a:t>[Okay</a:t>
            </a:r>
            <a:r>
              <a:rPr lang="en-US" sz="400" i="1" dirty="0">
                <a:latin typeface="+mn-lt"/>
              </a:rPr>
              <a:t>. And can you tell her why this way helps</a:t>
            </a:r>
            <a:r>
              <a:rPr lang="en-US" sz="400" i="1" dirty="0" smtClean="0">
                <a:latin typeface="+mn-lt"/>
              </a:rPr>
              <a:t>?]</a:t>
            </a:r>
            <a:r>
              <a:rPr lang="en-US" sz="400" i="1" dirty="0">
                <a:latin typeface="+mn-lt"/>
              </a:rPr>
              <a:t/>
            </a:r>
            <a:br>
              <a:rPr lang="en-US" sz="400" i="1" dirty="0">
                <a:latin typeface="+mn-lt"/>
              </a:rPr>
            </a:br>
            <a:r>
              <a:rPr lang="en-US" sz="400" i="1" dirty="0">
                <a:latin typeface="+mn-lt"/>
              </a:rPr>
              <a:t>Ok. Um cause it helps because you can do it easy. Cause it's quicker to do</a:t>
            </a:r>
            <a:r>
              <a:rPr lang="en-US" sz="400" i="1" dirty="0" smtClean="0">
                <a:latin typeface="+mn-lt"/>
              </a:rPr>
              <a:t>.</a:t>
            </a:r>
          </a:p>
          <a:p>
            <a:pPr eaLnBrk="1" hangingPunct="1">
              <a:defRPr/>
            </a:pPr>
            <a:r>
              <a:rPr lang="en-US" sz="400" dirty="0" smtClean="0">
                <a:latin typeface="+mn-lt"/>
              </a:rPr>
              <a:t> </a:t>
            </a:r>
            <a:r>
              <a:rPr lang="en-US" sz="400" dirty="0">
                <a:latin typeface="+mn-lt"/>
              </a:rPr>
              <a:t>Includes a couple of </a:t>
            </a:r>
            <a:r>
              <a:rPr lang="en-US" sz="400" dirty="0" err="1">
                <a:latin typeface="+mn-lt"/>
              </a:rPr>
              <a:t>retracings</a:t>
            </a:r>
            <a:r>
              <a:rPr lang="en-US" sz="400" dirty="0">
                <a:latin typeface="+mn-lt"/>
              </a:rPr>
              <a:t> </a:t>
            </a:r>
            <a:endParaRPr lang="en-US" sz="400" dirty="0" smtClean="0">
              <a:latin typeface="+mn-lt"/>
            </a:endParaRPr>
          </a:p>
          <a:p>
            <a:pPr eaLnBrk="1" hangingPunct="1">
              <a:defRPr/>
            </a:pPr>
            <a:endParaRPr lang="en-US" sz="400" dirty="0">
              <a:latin typeface="+mn-lt"/>
            </a:endParaRPr>
          </a:p>
          <a:p>
            <a:pPr eaLnBrk="1" hangingPunct="1">
              <a:defRPr/>
            </a:pPr>
            <a:r>
              <a:rPr lang="en-US" sz="600" b="1" dirty="0" smtClean="0">
                <a:solidFill>
                  <a:prstClr val="black"/>
                </a:solidFill>
                <a:latin typeface="+mn-lt"/>
              </a:rPr>
              <a:t>· </a:t>
            </a:r>
            <a:r>
              <a:rPr lang="en-US" sz="400" dirty="0" smtClean="0">
                <a:solidFill>
                  <a:prstClr val="black"/>
                </a:solidFill>
                <a:latin typeface="+mn-lt"/>
              </a:rPr>
              <a:t>Not </a:t>
            </a:r>
            <a:r>
              <a:rPr lang="en-US" sz="400" dirty="0">
                <a:solidFill>
                  <a:prstClr val="black"/>
                </a:solidFill>
                <a:latin typeface="+mn-lt"/>
              </a:rPr>
              <a:t>a clear mental schema </a:t>
            </a:r>
          </a:p>
        </p:txBody>
      </p:sp>
      <p:sp>
        <p:nvSpPr>
          <p:cNvPr id="13" name="TextBox 12"/>
          <p:cNvSpPr txBox="1"/>
          <p:nvPr/>
        </p:nvSpPr>
        <p:spPr>
          <a:xfrm>
            <a:off x="705051" y="986114"/>
            <a:ext cx="7802479"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Along the progression, children gave more elaborated explanations that displayed a clear mental model. Stamina is achieved through</a:t>
            </a:r>
            <a:r>
              <a:rPr lang="en-US" dirty="0"/>
              <a:t> </a:t>
            </a:r>
            <a:r>
              <a:rPr lang="en-US" dirty="0" smtClean="0"/>
              <a:t>children’s sustained attempts </a:t>
            </a:r>
            <a:r>
              <a:rPr lang="en-US" dirty="0"/>
              <a:t>to encode their thoughts in sufficiently detailed ways that do not become off-task or too abbreviated for others to extract meaning from their words. </a:t>
            </a:r>
          </a:p>
        </p:txBody>
      </p:sp>
      <p:sp>
        <p:nvSpPr>
          <p:cNvPr id="12" name="Rounded Rectangular Callout 11"/>
          <p:cNvSpPr>
            <a:spLocks noChangeArrowheads="1"/>
          </p:cNvSpPr>
          <p:nvPr/>
        </p:nvSpPr>
        <p:spPr bwMode="auto">
          <a:xfrm>
            <a:off x="4851888" y="3154681"/>
            <a:ext cx="1152144" cy="1190308"/>
          </a:xfrm>
          <a:prstGeom prst="wedgeRoundRectCallout">
            <a:avLst>
              <a:gd name="adj1" fmla="val -17051"/>
              <a:gd name="adj2" fmla="val 46028"/>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smtClean="0">
                <a:solidFill>
                  <a:prstClr val="black"/>
                </a:solidFill>
                <a:latin typeface="+mn-lt"/>
              </a:rPr>
              <a:t>Developing Stamina </a:t>
            </a:r>
            <a:r>
              <a:rPr lang="en-US" altLang="en-US" sz="400" u="sng" dirty="0">
                <a:solidFill>
                  <a:prstClr val="black"/>
                </a:solidFill>
                <a:latin typeface="+mn-lt"/>
              </a:rPr>
              <a:t>(EL)</a:t>
            </a:r>
            <a:r>
              <a:rPr lang="en-US" altLang="en-US" sz="400" dirty="0">
                <a:solidFill>
                  <a:prstClr val="black"/>
                </a:solidFill>
                <a:latin typeface="+mn-lt"/>
              </a:rPr>
              <a:t>:</a:t>
            </a:r>
          </a:p>
          <a:p>
            <a:pPr eaLnBrk="1" hangingPunct="1">
              <a:defRPr/>
            </a:pPr>
            <a:endParaRPr lang="en-US" altLang="en-US" sz="400" dirty="0">
              <a:solidFill>
                <a:prstClr val="black"/>
              </a:solidFill>
              <a:latin typeface="+mn-lt"/>
            </a:endParaRPr>
          </a:p>
          <a:p>
            <a:pPr eaLnBrk="1" hangingPunct="1">
              <a:defRPr/>
            </a:pPr>
            <a:r>
              <a:rPr lang="en-US" sz="400" i="1" dirty="0">
                <a:latin typeface="+mn-lt"/>
              </a:rPr>
              <a:t>You need you need to use the cubes to put them in line and then count them before you you put them in line. And then you you put them in line and then you start piling them more and more and more until you find out.                                          Researcher: Tell him why using the cubes this way helps him? </a:t>
            </a:r>
            <a:br>
              <a:rPr lang="en-US" sz="400" i="1" dirty="0">
                <a:latin typeface="+mn-lt"/>
              </a:rPr>
            </a:br>
            <a:r>
              <a:rPr lang="en-US" sz="400" i="1" dirty="0">
                <a:latin typeface="+mn-lt"/>
              </a:rPr>
              <a:t>Because um you will learn and know already what is like three plus three or if you put them in line, you already know that there are six in all. </a:t>
            </a:r>
            <a:endParaRPr lang="en-US" altLang="en-US" sz="400" i="1" dirty="0">
              <a:solidFill>
                <a:prstClr val="black"/>
              </a:solidFill>
              <a:latin typeface="+mn-lt"/>
            </a:endParaRPr>
          </a:p>
          <a:p>
            <a:pPr eaLnBrk="1" hangingPunct="1">
              <a:buFont typeface="Arial" pitchFamily="34" charset="0"/>
              <a:buChar char="•"/>
              <a:defRPr/>
            </a:pPr>
            <a:endParaRPr lang="en-US" altLang="en-US" sz="400" i="1" dirty="0">
              <a:solidFill>
                <a:prstClr val="black"/>
              </a:solidFill>
              <a:latin typeface="+mn-lt"/>
              <a:cs typeface="Arial" panose="020B0604020202020204" pitchFamily="34" charset="0"/>
            </a:endParaRPr>
          </a:p>
          <a:p>
            <a:pPr eaLnBrk="1" hangingPunct="1">
              <a:buFont typeface="Arial" pitchFamily="34" charset="0"/>
              <a:buChar char="•"/>
              <a:defRPr/>
            </a:pPr>
            <a:r>
              <a:rPr lang="en-US" sz="400" dirty="0">
                <a:latin typeface="+mn-lt"/>
              </a:rPr>
              <a:t>Mental schema is </a:t>
            </a:r>
            <a:r>
              <a:rPr lang="en-US" sz="400" dirty="0">
                <a:latin typeface="+mn-lt"/>
                <a:cs typeface="Calibri"/>
              </a:rPr>
              <a:t>more evident but not completely clear </a:t>
            </a:r>
            <a:r>
              <a:rPr lang="en-US" sz="400" dirty="0">
                <a:latin typeface="+mn-lt"/>
              </a:rPr>
              <a:t>  </a:t>
            </a:r>
            <a:endParaRPr lang="en-US" altLang="en-US" sz="400" dirty="0">
              <a:solidFill>
                <a:prstClr val="black"/>
              </a:solidFill>
              <a:latin typeface="+mn-lt"/>
            </a:endParaRPr>
          </a:p>
        </p:txBody>
      </p:sp>
      <p:sp>
        <p:nvSpPr>
          <p:cNvPr id="15" name="Rounded Rectangular Callout 14"/>
          <p:cNvSpPr>
            <a:spLocks noChangeArrowheads="1"/>
          </p:cNvSpPr>
          <p:nvPr/>
        </p:nvSpPr>
        <p:spPr bwMode="auto">
          <a:xfrm>
            <a:off x="4982086" y="3607844"/>
            <a:ext cx="1152144" cy="1177394"/>
          </a:xfrm>
          <a:prstGeom prst="wedgeRoundRectCallout">
            <a:avLst>
              <a:gd name="adj1" fmla="val -2319"/>
              <a:gd name="adj2" fmla="val 47005"/>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400" u="sng" dirty="0">
                <a:solidFill>
                  <a:prstClr val="black"/>
                </a:solidFill>
                <a:latin typeface="+mn-lt"/>
              </a:rPr>
              <a:t>Developing Stamina (EO/P)</a:t>
            </a:r>
            <a:r>
              <a:rPr lang="en-US" altLang="en-US" sz="400" dirty="0">
                <a:solidFill>
                  <a:prstClr val="black"/>
                </a:solidFill>
                <a:latin typeface="+mn-lt"/>
              </a:rPr>
              <a:t>:</a:t>
            </a:r>
          </a:p>
          <a:p>
            <a:pPr eaLnBrk="1" hangingPunct="1">
              <a:defRPr/>
            </a:pPr>
            <a:endParaRPr lang="en-US" altLang="en-US" sz="400" i="1" dirty="0">
              <a:solidFill>
                <a:srgbClr val="FFFFFF"/>
              </a:solidFill>
              <a:latin typeface="+mn-lt"/>
            </a:endParaRPr>
          </a:p>
          <a:p>
            <a:pPr eaLnBrk="1" hangingPunct="1">
              <a:defRPr/>
            </a:pPr>
            <a:r>
              <a:rPr lang="en-US" sz="400" i="1" dirty="0" smtClean="0">
                <a:latin typeface="+mn-lt"/>
              </a:rPr>
              <a:t>Um </a:t>
            </a:r>
            <a:r>
              <a:rPr lang="en-US" sz="400" i="1" dirty="0">
                <a:latin typeface="+mn-lt"/>
              </a:rPr>
              <a:t>you lock them up. Then count them. So you can so then after that you can start counting them with your fingers, and then when you get the answer right, you can say it out loud. </a:t>
            </a:r>
            <a:r>
              <a:rPr lang="en-US" altLang="en-US" sz="400" dirty="0">
                <a:solidFill>
                  <a:srgbClr val="000000"/>
                </a:solidFill>
                <a:latin typeface="+mn-lt"/>
                <a:cs typeface="Arial" panose="020B0604020202020204" pitchFamily="34" charset="0"/>
              </a:rPr>
              <a:t> </a:t>
            </a:r>
            <a:endParaRPr lang="en-US" altLang="en-US" sz="400" i="1" dirty="0">
              <a:solidFill>
                <a:srgbClr val="000000"/>
              </a:solidFill>
              <a:latin typeface="+mn-lt"/>
              <a:cs typeface="Arial" panose="020B0604020202020204" pitchFamily="34" charset="0"/>
            </a:endParaRPr>
          </a:p>
          <a:p>
            <a:pPr eaLnBrk="1" hangingPunct="1">
              <a:defRPr/>
            </a:pPr>
            <a:r>
              <a:rPr lang="en-US" altLang="en-US" sz="400" dirty="0">
                <a:solidFill>
                  <a:srgbClr val="000000"/>
                </a:solidFill>
                <a:latin typeface="+mn-lt"/>
                <a:cs typeface="Arial" panose="020B0604020202020204" pitchFamily="34" charset="0"/>
              </a:rPr>
              <a:t>[Can you tell him why using the cubes that way helps him figure out how many there are?] </a:t>
            </a:r>
            <a:endParaRPr lang="en-US" altLang="en-US" sz="400" dirty="0">
              <a:solidFill>
                <a:srgbClr val="000000"/>
              </a:solidFill>
              <a:latin typeface="+mn-lt"/>
            </a:endParaRPr>
          </a:p>
          <a:p>
            <a:pPr eaLnBrk="1" hangingPunct="1">
              <a:defRPr/>
            </a:pPr>
            <a:r>
              <a:rPr lang="en-US" altLang="en-US" sz="400" i="1" dirty="0">
                <a:solidFill>
                  <a:srgbClr val="000000"/>
                </a:solidFill>
                <a:latin typeface="+mn-lt"/>
                <a:cs typeface="Arial" panose="020B0604020202020204" pitchFamily="34" charset="0"/>
              </a:rPr>
              <a:t>Because you </a:t>
            </a:r>
            <a:r>
              <a:rPr lang="en-US" altLang="en-US" sz="400" i="1" dirty="0" err="1">
                <a:solidFill>
                  <a:srgbClr val="000000"/>
                </a:solidFill>
                <a:latin typeface="+mn-lt"/>
                <a:cs typeface="Arial" panose="020B0604020202020204" pitchFamily="34" charset="0"/>
              </a:rPr>
              <a:t>you</a:t>
            </a:r>
            <a:r>
              <a:rPr lang="en-US" altLang="en-US" sz="400" i="1" dirty="0">
                <a:solidFill>
                  <a:srgbClr val="000000"/>
                </a:solidFill>
                <a:latin typeface="+mn-lt"/>
                <a:cs typeface="Arial" panose="020B0604020202020204" pitchFamily="34" charset="0"/>
              </a:rPr>
              <a:t> can you can learn more</a:t>
            </a:r>
            <a:r>
              <a:rPr lang="en-US" altLang="en-US" sz="400" i="1" dirty="0" smtClean="0">
                <a:solidFill>
                  <a:srgbClr val="000000"/>
                </a:solidFill>
                <a:latin typeface="+mn-lt"/>
                <a:cs typeface="Arial" panose="020B0604020202020204" pitchFamily="34" charset="0"/>
              </a:rPr>
              <a:t>.</a:t>
            </a:r>
            <a:endParaRPr lang="en-US" sz="400" i="1" dirty="0">
              <a:latin typeface="+mn-lt"/>
            </a:endParaRPr>
          </a:p>
          <a:p>
            <a:pPr eaLnBrk="1" hangingPunct="1">
              <a:defRPr/>
            </a:pPr>
            <a:endParaRPr lang="en-US" sz="400" dirty="0" smtClean="0">
              <a:latin typeface="+mn-lt"/>
            </a:endParaRPr>
          </a:p>
          <a:p>
            <a:pPr eaLnBrk="1" hangingPunct="1">
              <a:defRPr/>
            </a:pPr>
            <a:r>
              <a:rPr lang="en-US" sz="400" dirty="0" smtClean="0">
                <a:latin typeface="+mn-lt"/>
              </a:rPr>
              <a:t>· Does </a:t>
            </a:r>
            <a:r>
              <a:rPr lang="en-US" sz="400" dirty="0">
                <a:latin typeface="+mn-lt"/>
              </a:rPr>
              <a:t>not convey all expected content </a:t>
            </a:r>
            <a:endParaRPr lang="en-US" sz="400" dirty="0" smtClean="0">
              <a:latin typeface="+mn-lt"/>
            </a:endParaRPr>
          </a:p>
          <a:p>
            <a:pPr eaLnBrk="1" hangingPunct="1">
              <a:defRPr/>
            </a:pPr>
            <a:r>
              <a:rPr lang="en-US" sz="400" dirty="0" smtClean="0"/>
              <a:t>· </a:t>
            </a:r>
            <a:r>
              <a:rPr lang="en-US" sz="400" dirty="0" smtClean="0">
                <a:latin typeface="+mn-lt"/>
              </a:rPr>
              <a:t>Mental </a:t>
            </a:r>
            <a:r>
              <a:rPr lang="en-US" sz="400" dirty="0">
                <a:latin typeface="+mn-lt"/>
              </a:rPr>
              <a:t>schema is </a:t>
            </a:r>
            <a:r>
              <a:rPr lang="en-US" sz="400" dirty="0">
                <a:latin typeface="+mn-lt"/>
                <a:cs typeface="Calibri"/>
              </a:rPr>
              <a:t>more evident but not completely clear</a:t>
            </a:r>
            <a:endParaRPr lang="en-US" altLang="en-US" sz="400" dirty="0">
              <a:solidFill>
                <a:prstClr val="black"/>
              </a:solidFill>
              <a:latin typeface="+mn-lt"/>
              <a:cs typeface="Arial" panose="020B0604020202020204" pitchFamily="34" charset="0"/>
            </a:endParaRPr>
          </a:p>
        </p:txBody>
      </p:sp>
    </p:spTree>
    <p:extLst>
      <p:ext uri="{BB962C8B-B14F-4D97-AF65-F5344CB8AC3E}">
        <p14:creationId xmlns:p14="http://schemas.microsoft.com/office/powerpoint/2010/main" val="300729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Effect transition="in" filter="fade">
                                      <p:cBhvr>
                                        <p:cTn id="7" dur="500"/>
                                        <p:tgtEl>
                                          <p:spTgt spid="19460">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9460">
                                            <p:txEl>
                                              <p:pRg st="2" end="2"/>
                                            </p:txEl>
                                          </p:spTgt>
                                        </p:tgtEl>
                                        <p:attrNameLst>
                                          <p:attrName>style.visibility</p:attrName>
                                        </p:attrNameLst>
                                      </p:cBhvr>
                                      <p:to>
                                        <p:strVal val="visible"/>
                                      </p:to>
                                    </p:set>
                                    <p:animEffect transition="in" filter="fade">
                                      <p:cBhvr>
                                        <p:cTn id="13" dur="500"/>
                                        <p:tgtEl>
                                          <p:spTgt spid="1946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60">
                                            <p:txEl>
                                              <p:pRg st="11" end="11"/>
                                            </p:txEl>
                                          </p:spTgt>
                                        </p:tgtEl>
                                        <p:attrNameLst>
                                          <p:attrName>style.visibility</p:attrName>
                                        </p:attrNameLst>
                                      </p:cBhvr>
                                      <p:to>
                                        <p:strVal val="visible"/>
                                      </p:to>
                                    </p:set>
                                    <p:animEffect transition="in" filter="fade">
                                      <p:cBhvr>
                                        <p:cTn id="16" dur="500"/>
                                        <p:tgtEl>
                                          <p:spTgt spid="19460">
                                            <p:txEl>
                                              <p:pRg st="11" end="1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3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460">
                                            <p:txEl>
                                              <p:pRg st="3" end="3"/>
                                            </p:txEl>
                                          </p:spTgt>
                                        </p:tgtEl>
                                        <p:attrNameLst>
                                          <p:attrName>style.visibility</p:attrName>
                                        </p:attrNameLst>
                                      </p:cBhvr>
                                      <p:to>
                                        <p:strVal val="visible"/>
                                      </p:to>
                                    </p:set>
                                    <p:animEffect transition="in" filter="fade">
                                      <p:cBhvr>
                                        <p:cTn id="31" dur="300"/>
                                        <p:tgtEl>
                                          <p:spTgt spid="19460">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3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uiExpand="1" build="allAtOnce"/>
      <p:bldP spid="10" grpId="0" animBg="1"/>
      <p:bldP spid="14" grpId="0" animBg="1"/>
      <p:bldP spid="17" grpId="0" animBg="1"/>
      <p:bldP spid="18" grpId="0" animBg="1"/>
      <p:bldP spid="12"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a:spLocks noChangeArrowheads="1"/>
          </p:cNvSpPr>
          <p:nvPr/>
        </p:nvSpPr>
        <p:spPr bwMode="auto">
          <a:xfrm>
            <a:off x="2826633" y="1097280"/>
            <a:ext cx="5679707" cy="3705308"/>
          </a:xfrm>
          <a:prstGeom prst="wedgeRoundRectCallout">
            <a:avLst>
              <a:gd name="adj1" fmla="val -56485"/>
              <a:gd name="adj2" fmla="val 65797"/>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2000" u="sng" dirty="0" smtClean="0">
                <a:solidFill>
                  <a:prstClr val="black"/>
                </a:solidFill>
                <a:latin typeface="Calibri"/>
                <a:cs typeface="Calibri"/>
              </a:rPr>
              <a:t>No Evidence of Stamina (</a:t>
            </a:r>
            <a:r>
              <a:rPr lang="en-US" altLang="en-US" sz="2000" u="sng" dirty="0">
                <a:solidFill>
                  <a:prstClr val="black"/>
                </a:solidFill>
                <a:latin typeface="Calibri"/>
                <a:cs typeface="Calibri"/>
              </a:rPr>
              <a:t>EL)</a:t>
            </a:r>
            <a:r>
              <a:rPr lang="en-US" altLang="en-US" sz="2000" u="sng" dirty="0" smtClean="0">
                <a:solidFill>
                  <a:prstClr val="black"/>
                </a:solidFill>
                <a:latin typeface="Calibri"/>
                <a:cs typeface="Calibri"/>
              </a:rPr>
              <a:t>:</a:t>
            </a:r>
          </a:p>
          <a:p>
            <a:pPr eaLnBrk="1" hangingPunct="1">
              <a:defRPr/>
            </a:pPr>
            <a:endParaRPr lang="en-US" altLang="en-US" sz="2000" i="1" dirty="0" smtClean="0">
              <a:solidFill>
                <a:prstClr val="black"/>
              </a:solidFill>
              <a:latin typeface="Calibri"/>
              <a:cs typeface="Calibri"/>
            </a:endParaRPr>
          </a:p>
          <a:p>
            <a:pPr eaLnBrk="1" hangingPunct="1">
              <a:defRPr/>
            </a:pPr>
            <a:r>
              <a:rPr lang="en-US" sz="1800" i="1" dirty="0">
                <a:latin typeface="Calibri"/>
                <a:cs typeface="Calibri"/>
              </a:rPr>
              <a:t>Yeah. I will do it</a:t>
            </a:r>
            <a:r>
              <a:rPr lang="en-US" sz="1800" i="1" dirty="0" smtClean="0">
                <a:latin typeface="Calibri"/>
                <a:cs typeface="Calibri"/>
              </a:rPr>
              <a:t>.                                                                                                    </a:t>
            </a:r>
            <a:r>
              <a:rPr lang="en-US" sz="1800" dirty="0" smtClean="0">
                <a:latin typeface="Calibri"/>
                <a:cs typeface="Calibri"/>
              </a:rPr>
              <a:t>[Can </a:t>
            </a:r>
            <a:r>
              <a:rPr lang="en-US" sz="1800" dirty="0">
                <a:latin typeface="Calibri"/>
                <a:cs typeface="Calibri"/>
              </a:rPr>
              <a:t>you tell her how to do it</a:t>
            </a:r>
            <a:r>
              <a:rPr lang="en-US" sz="1800" dirty="0" smtClean="0">
                <a:latin typeface="Calibri"/>
                <a:cs typeface="Calibri"/>
              </a:rPr>
              <a:t>?]</a:t>
            </a:r>
          </a:p>
          <a:p>
            <a:pPr eaLnBrk="1" hangingPunct="1">
              <a:defRPr/>
            </a:pPr>
            <a:r>
              <a:rPr lang="en-US" sz="1800" i="1" dirty="0" smtClean="0">
                <a:latin typeface="Calibri"/>
                <a:cs typeface="Calibri"/>
              </a:rPr>
              <a:t>Yeah</a:t>
            </a:r>
            <a:r>
              <a:rPr lang="en-US" sz="1800" i="1" dirty="0">
                <a:latin typeface="Calibri"/>
                <a:cs typeface="Calibri"/>
              </a:rPr>
              <a:t>. You know how to do it. Have some. </a:t>
            </a:r>
            <a:br>
              <a:rPr lang="en-US" sz="1800" i="1" dirty="0">
                <a:latin typeface="Calibri"/>
                <a:cs typeface="Calibri"/>
              </a:rPr>
            </a:br>
            <a:r>
              <a:rPr lang="en-US" sz="1800" dirty="0" smtClean="0">
                <a:latin typeface="Calibri"/>
                <a:cs typeface="Calibri"/>
              </a:rPr>
              <a:t>[Can </a:t>
            </a:r>
            <a:r>
              <a:rPr lang="en-US" sz="1800" dirty="0">
                <a:latin typeface="Calibri"/>
                <a:cs typeface="Calibri"/>
              </a:rPr>
              <a:t>you tell your friend how to do it</a:t>
            </a:r>
            <a:r>
              <a:rPr lang="en-US" sz="1800" dirty="0" smtClean="0">
                <a:latin typeface="Calibri"/>
                <a:cs typeface="Calibri"/>
              </a:rPr>
              <a:t>?]</a:t>
            </a:r>
          </a:p>
          <a:p>
            <a:pPr eaLnBrk="1" hangingPunct="1">
              <a:defRPr/>
            </a:pPr>
            <a:r>
              <a:rPr lang="en-US" sz="1800" i="1" dirty="0" smtClean="0">
                <a:latin typeface="Calibri"/>
                <a:cs typeface="Calibri"/>
              </a:rPr>
              <a:t>One</a:t>
            </a:r>
            <a:r>
              <a:rPr lang="en-US" sz="1800" i="1" dirty="0">
                <a:latin typeface="Calibri"/>
                <a:cs typeface="Calibri"/>
              </a:rPr>
              <a:t>, two, three, four, five, six. </a:t>
            </a:r>
            <a:br>
              <a:rPr lang="en-US" sz="1800" i="1" dirty="0">
                <a:latin typeface="Calibri"/>
                <a:cs typeface="Calibri"/>
              </a:rPr>
            </a:br>
            <a:r>
              <a:rPr lang="en-US" sz="1800" dirty="0" smtClean="0">
                <a:latin typeface="Calibri"/>
                <a:cs typeface="Calibri"/>
              </a:rPr>
              <a:t>[And </a:t>
            </a:r>
            <a:r>
              <a:rPr lang="en-US" sz="1800" dirty="0">
                <a:latin typeface="Calibri"/>
                <a:cs typeface="Calibri"/>
              </a:rPr>
              <a:t>can you tell her why this way helps</a:t>
            </a:r>
            <a:r>
              <a:rPr lang="en-US" sz="1800" dirty="0" smtClean="0">
                <a:latin typeface="Calibri"/>
                <a:cs typeface="Calibri"/>
              </a:rPr>
              <a:t>?]</a:t>
            </a:r>
            <a:r>
              <a:rPr lang="en-US" sz="1800" dirty="0">
                <a:latin typeface="Calibri"/>
                <a:cs typeface="Calibri"/>
              </a:rPr>
              <a:t/>
            </a:r>
            <a:br>
              <a:rPr lang="en-US" sz="1800" dirty="0">
                <a:latin typeface="Calibri"/>
                <a:cs typeface="Calibri"/>
              </a:rPr>
            </a:br>
            <a:r>
              <a:rPr lang="en-US" sz="1800" i="1" dirty="0">
                <a:latin typeface="Calibri"/>
                <a:cs typeface="Calibri"/>
              </a:rPr>
              <a:t>For for you can listen in your brain</a:t>
            </a:r>
            <a:r>
              <a:rPr lang="en-US" sz="1800" i="1" dirty="0" smtClean="0">
                <a:latin typeface="Calibri"/>
                <a:cs typeface="Calibri"/>
              </a:rPr>
              <a:t>.</a:t>
            </a:r>
          </a:p>
          <a:p>
            <a:pPr eaLnBrk="1" hangingPunct="1">
              <a:defRPr/>
            </a:pPr>
            <a:r>
              <a:rPr lang="en-US" sz="1800" dirty="0" smtClean="0">
                <a:latin typeface="Calibri"/>
                <a:cs typeface="Calibri"/>
              </a:rPr>
              <a:t> </a:t>
            </a:r>
          </a:p>
          <a:p>
            <a:pPr marL="342900" indent="-342900" eaLnBrk="1" hangingPunct="1">
              <a:buFont typeface="Arial"/>
              <a:buChar char="•"/>
              <a:defRPr/>
            </a:pPr>
            <a:r>
              <a:rPr lang="en-US" sz="1800" dirty="0" smtClean="0">
                <a:latin typeface="Calibri"/>
                <a:cs typeface="Calibri"/>
              </a:rPr>
              <a:t>Lacking in expected steps and detail</a:t>
            </a:r>
          </a:p>
          <a:p>
            <a:pPr marL="342900" indent="-342900" eaLnBrk="1" hangingPunct="1">
              <a:buFont typeface="Arial"/>
              <a:buChar char="•"/>
              <a:defRPr/>
            </a:pPr>
            <a:r>
              <a:rPr lang="en-US" sz="1800" dirty="0" smtClean="0">
                <a:latin typeface="Calibri"/>
                <a:cs typeface="Calibri"/>
              </a:rPr>
              <a:t>Does not exhibit complete mental schema</a:t>
            </a:r>
          </a:p>
        </p:txBody>
      </p:sp>
      <p:sp>
        <p:nvSpPr>
          <p:cNvPr id="18" name="Rectangle 3"/>
          <p:cNvSpPr>
            <a:spLocks noChangeArrowheads="1"/>
          </p:cNvSpPr>
          <p:nvPr/>
        </p:nvSpPr>
        <p:spPr bwMode="auto">
          <a:xfrm>
            <a:off x="871101"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endParaRPr lang="en-US" altLang="en-US" b="1" dirty="0">
              <a:solidFill>
                <a:srgbClr val="FAC294"/>
              </a:solidFill>
              <a:ea typeface="ＭＳ Ｐゴシック" charset="-128"/>
            </a:endParaRP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b="1" dirty="0" smtClean="0">
                <a:solidFill>
                  <a:srgbClr val="EEECE1">
                    <a:lumMod val="25000"/>
                  </a:srgbClr>
                </a:solidFill>
                <a:ea typeface="ＭＳ Ｐゴシック" charset="-128"/>
              </a:rPr>
              <a:t>Not </a:t>
            </a:r>
            <a:r>
              <a:rPr lang="en-US" altLang="en-US" b="1" dirty="0">
                <a:solidFill>
                  <a:srgbClr val="EEECE1">
                    <a:lumMod val="25000"/>
                  </a:srgbClr>
                </a:solidFill>
                <a:ea typeface="ＭＳ Ｐゴシック" charset="-128"/>
              </a:rPr>
              <a:t>(yet) </a:t>
            </a:r>
            <a:r>
              <a:rPr lang="en-US" altLang="en-US" b="1" dirty="0" smtClean="0">
                <a:solidFill>
                  <a:srgbClr val="EEECE1">
                    <a:lumMod val="25000"/>
                  </a:srgbClr>
                </a:solidFill>
                <a:ea typeface="ＭＳ Ｐゴシック" charset="-128"/>
              </a:rPr>
              <a:t>evident    </a:t>
            </a:r>
            <a:r>
              <a:rPr lang="en-US" altLang="en-US" dirty="0" smtClean="0">
                <a:solidFill>
                  <a:srgbClr val="EEECE1">
                    <a:lumMod val="25000"/>
                  </a:srgbClr>
                </a:solidFill>
                <a:ea typeface="ＭＳ Ｐゴシック" charset="-128"/>
              </a:rPr>
              <a:t>Emerging        Developing       Controlled</a:t>
            </a:r>
            <a:endParaRPr lang="en-US" altLang="en-US" dirty="0">
              <a:solidFill>
                <a:srgbClr val="EEECE1">
                  <a:lumMod val="25000"/>
                </a:srgbClr>
              </a:solidFill>
              <a:ea typeface="ＭＳ Ｐゴシック" charset="-128"/>
            </a:endParaRPr>
          </a:p>
        </p:txBody>
      </p:sp>
      <p:sp>
        <p:nvSpPr>
          <p:cNvPr id="10" name="Rounded Rectangular Callout 9"/>
          <p:cNvSpPr>
            <a:spLocks noChangeArrowheads="1"/>
          </p:cNvSpPr>
          <p:nvPr/>
        </p:nvSpPr>
        <p:spPr bwMode="auto">
          <a:xfrm>
            <a:off x="2882369" y="1097279"/>
            <a:ext cx="5377931" cy="3611245"/>
          </a:xfrm>
          <a:prstGeom prst="wedgeRoundRectCallout">
            <a:avLst>
              <a:gd name="adj1" fmla="val -58546"/>
              <a:gd name="adj2" fmla="val 68502"/>
              <a:gd name="adj3" fmla="val 16667"/>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endParaRPr lang="en-US" altLang="en-US" sz="2200" u="sng" dirty="0" smtClean="0">
              <a:solidFill>
                <a:prstClr val="black"/>
              </a:solidFill>
              <a:latin typeface="Calibri" pitchFamily="34" charset="0"/>
            </a:endParaRPr>
          </a:p>
          <a:p>
            <a:pPr eaLnBrk="1" hangingPunct="1">
              <a:defRPr/>
            </a:pPr>
            <a:r>
              <a:rPr lang="en-US" altLang="en-US" sz="2200" u="sng" dirty="0" smtClean="0">
                <a:solidFill>
                  <a:prstClr val="black"/>
                </a:solidFill>
                <a:latin typeface="Calibri" pitchFamily="34" charset="0"/>
              </a:rPr>
              <a:t>No Evidence of Stamina (</a:t>
            </a:r>
            <a:r>
              <a:rPr lang="en-US" altLang="en-US" sz="2200" u="sng" dirty="0">
                <a:solidFill>
                  <a:prstClr val="black"/>
                </a:solidFill>
                <a:latin typeface="Calibri" pitchFamily="34" charset="0"/>
              </a:rPr>
              <a:t>EO/P</a:t>
            </a:r>
            <a:r>
              <a:rPr lang="en-US" altLang="en-US" sz="2200" u="sng" dirty="0" smtClean="0">
                <a:solidFill>
                  <a:prstClr val="black"/>
                </a:solidFill>
                <a:latin typeface="Calibri" pitchFamily="34" charset="0"/>
              </a:rPr>
              <a:t>):</a:t>
            </a:r>
          </a:p>
          <a:p>
            <a:pPr eaLnBrk="1" hangingPunct="1">
              <a:defRPr/>
            </a:pPr>
            <a:endParaRPr lang="en-US" altLang="en-US" sz="2200" u="sng" dirty="0" smtClean="0">
              <a:solidFill>
                <a:prstClr val="black"/>
              </a:solidFill>
              <a:latin typeface="Calibri" pitchFamily="34" charset="0"/>
            </a:endParaRPr>
          </a:p>
          <a:p>
            <a:pPr eaLnBrk="1" hangingPunct="1">
              <a:defRPr/>
            </a:pPr>
            <a:r>
              <a:rPr lang="en-US" sz="2000" i="1" dirty="0">
                <a:latin typeface="+mn-lt"/>
              </a:rPr>
              <a:t>Because I counted. </a:t>
            </a:r>
            <a:endParaRPr lang="en-US" sz="2000" i="1" dirty="0" smtClean="0">
              <a:latin typeface="+mn-lt"/>
            </a:endParaRPr>
          </a:p>
          <a:p>
            <a:pPr eaLnBrk="1" hangingPunct="1">
              <a:defRPr/>
            </a:pPr>
            <a:r>
              <a:rPr lang="en-US" sz="2000" dirty="0" smtClean="0">
                <a:latin typeface="+mn-lt"/>
              </a:rPr>
              <a:t>[Can </a:t>
            </a:r>
            <a:r>
              <a:rPr lang="en-US" sz="2000" dirty="0">
                <a:latin typeface="+mn-lt"/>
              </a:rPr>
              <a:t>you tell him why this way helps</a:t>
            </a:r>
            <a:r>
              <a:rPr lang="en-US" sz="2000" dirty="0" smtClean="0">
                <a:latin typeface="+mn-lt"/>
              </a:rPr>
              <a:t>?]</a:t>
            </a:r>
          </a:p>
          <a:p>
            <a:pPr eaLnBrk="1" hangingPunct="1">
              <a:defRPr/>
            </a:pPr>
            <a:r>
              <a:rPr lang="en-US" sz="2000" i="1" dirty="0" smtClean="0">
                <a:latin typeface="+mn-lt"/>
              </a:rPr>
              <a:t>Because </a:t>
            </a:r>
            <a:r>
              <a:rPr lang="en-US" sz="2000" i="1" dirty="0">
                <a:latin typeface="+mn-lt"/>
              </a:rPr>
              <a:t>you can see it better when it's standing up</a:t>
            </a:r>
            <a:r>
              <a:rPr lang="en-US" sz="2000" i="1" dirty="0" smtClean="0">
                <a:latin typeface="+mn-lt"/>
              </a:rPr>
              <a:t>.</a:t>
            </a:r>
          </a:p>
          <a:p>
            <a:pPr eaLnBrk="1" hangingPunct="1">
              <a:defRPr/>
            </a:pPr>
            <a:r>
              <a:rPr lang="en-US" sz="2000" i="1" dirty="0" smtClean="0">
                <a:latin typeface="+mn-lt"/>
              </a:rPr>
              <a:t> </a:t>
            </a:r>
          </a:p>
          <a:p>
            <a:pPr marL="342900" indent="-342900" eaLnBrk="1" hangingPunct="1">
              <a:buFont typeface="Arial"/>
              <a:buChar char="•"/>
              <a:defRPr/>
            </a:pPr>
            <a:r>
              <a:rPr lang="en-US" sz="2000" dirty="0" smtClean="0">
                <a:latin typeface="+mn-lt"/>
              </a:rPr>
              <a:t>Lacking in expected steps and detail</a:t>
            </a:r>
          </a:p>
          <a:p>
            <a:pPr marL="342900" indent="-342900" eaLnBrk="1" hangingPunct="1">
              <a:buFont typeface="Arial"/>
              <a:buChar char="•"/>
              <a:defRPr/>
            </a:pPr>
            <a:r>
              <a:rPr lang="en-US" sz="2000" dirty="0" smtClean="0">
                <a:latin typeface="+mn-lt"/>
              </a:rPr>
              <a:t>Does not exhibit complete mental schema </a:t>
            </a:r>
          </a:p>
        </p:txBody>
      </p:sp>
      <p:sp>
        <p:nvSpPr>
          <p:cNvPr id="2" name="Text Placeholder 3"/>
          <p:cNvSpPr txBox="1">
            <a:spLocks/>
          </p:cNvSpPr>
          <p:nvPr/>
        </p:nvSpPr>
        <p:spPr>
          <a:xfrm>
            <a:off x="429768" y="210312"/>
            <a:ext cx="8284464" cy="722376"/>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19464"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5"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467" name="AutoShape 3"/>
          <p:cNvSpPr>
            <a:spLocks noChangeAspect="1" noChangeArrowheads="1"/>
          </p:cNvSpPr>
          <p:nvPr/>
        </p:nvSpPr>
        <p:spPr bwMode="auto">
          <a:xfrm>
            <a:off x="2040732" y="765175"/>
            <a:ext cx="5960269" cy="394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9" name="Right Arrow 18"/>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3246687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ChangeArrowheads="1"/>
          </p:cNvSpPr>
          <p:nvPr/>
        </p:nvSpPr>
        <p:spPr bwMode="auto">
          <a:xfrm>
            <a:off x="868680" y="2569464"/>
            <a:ext cx="763524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b="1" dirty="0" smtClean="0">
              <a:solidFill>
                <a:srgbClr val="FAC294"/>
              </a:solidFill>
              <a:ea typeface="ＭＳ Ｐゴシック" charset="-128"/>
            </a:endParaRPr>
          </a:p>
          <a:p>
            <a:pPr eaLnBrk="1" hangingPunct="1">
              <a:defRPr/>
            </a:pPr>
            <a:r>
              <a:rPr lang="en-US" altLang="en-US" b="1" dirty="0" smtClean="0">
                <a:solidFill>
                  <a:prstClr val="black">
                    <a:lumMod val="65000"/>
                    <a:lumOff val="35000"/>
                  </a:prstClr>
                </a:solidFill>
                <a:ea typeface="ＭＳ Ｐゴシック" charset="-128"/>
              </a:rPr>
              <a:t>Academic task</a:t>
            </a:r>
            <a:endParaRPr lang="en-US" altLang="en-US" b="1" dirty="0">
              <a:solidFill>
                <a:prstClr val="black">
                  <a:lumMod val="65000"/>
                  <a:lumOff val="35000"/>
                </a:prstClr>
              </a:solidFill>
              <a:ea typeface="ＭＳ Ｐゴシック" charset="-128"/>
            </a:endParaRPr>
          </a:p>
          <a:p>
            <a:pPr eaLnBrk="1" hangingPunct="1">
              <a:defRPr/>
            </a:pPr>
            <a:r>
              <a:rPr lang="en-US" altLang="en-US" b="1" dirty="0" smtClean="0">
                <a:solidFill>
                  <a:srgbClr val="FAC294"/>
                </a:solidFill>
                <a:ea typeface="ＭＳ Ｐゴシック" charset="-128"/>
              </a:rPr>
              <a:t>EL</a:t>
            </a:r>
          </a:p>
          <a:p>
            <a:pPr eaLnBrk="1" hangingPunct="1">
              <a:defRPr/>
            </a:pPr>
            <a:r>
              <a:rPr lang="en-US" altLang="en-US" b="1" dirty="0">
                <a:solidFill>
                  <a:srgbClr val="C0504D">
                    <a:lumMod val="75000"/>
                  </a:srgbClr>
                </a:solidFill>
                <a:ea typeface="ＭＳ Ｐゴシック" charset="-128"/>
              </a:rPr>
              <a:t>EO/P</a:t>
            </a: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smtClean="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endParaRPr lang="en-US" altLang="en-US" b="1" dirty="0">
              <a:solidFill>
                <a:prstClr val="black"/>
              </a:solidFill>
              <a:ea typeface="ＭＳ Ｐゴシック" charset="-128"/>
            </a:endParaRPr>
          </a:p>
          <a:p>
            <a:pPr eaLnBrk="1" hangingPunct="1">
              <a:defRPr/>
            </a:pPr>
            <a:r>
              <a:rPr lang="en-US" altLang="en-US" dirty="0">
                <a:solidFill>
                  <a:prstClr val="black"/>
                </a:solidFill>
                <a:ea typeface="ＭＳ Ｐゴシック" charset="-128"/>
              </a:rPr>
              <a:t>    </a:t>
            </a:r>
            <a:r>
              <a:rPr lang="en-US" altLang="en-US" dirty="0" smtClean="0">
                <a:solidFill>
                  <a:prstClr val="black"/>
                </a:solidFill>
                <a:ea typeface="ＭＳ Ｐゴシック" charset="-128"/>
              </a:rPr>
              <a:t>	</a:t>
            </a:r>
            <a:r>
              <a:rPr lang="en-US" altLang="en-US" dirty="0" smtClean="0">
                <a:solidFill>
                  <a:srgbClr val="EEECE1">
                    <a:lumMod val="25000"/>
                  </a:srgbClr>
                </a:solidFill>
                <a:ea typeface="ＭＳ Ｐゴシック" charset="-128"/>
              </a:rPr>
              <a:t>Not </a:t>
            </a:r>
            <a:r>
              <a:rPr lang="en-US" altLang="en-US" dirty="0">
                <a:solidFill>
                  <a:srgbClr val="EEECE1">
                    <a:lumMod val="25000"/>
                  </a:srgbClr>
                </a:solidFill>
                <a:ea typeface="ＭＳ Ｐゴシック" charset="-128"/>
              </a:rPr>
              <a:t>(yet) </a:t>
            </a:r>
            <a:r>
              <a:rPr lang="en-US" altLang="en-US" dirty="0" smtClean="0">
                <a:solidFill>
                  <a:srgbClr val="EEECE1">
                    <a:lumMod val="25000"/>
                  </a:srgbClr>
                </a:solidFill>
                <a:ea typeface="ＭＳ Ｐゴシック" charset="-128"/>
              </a:rPr>
              <a:t>evident      </a:t>
            </a:r>
            <a:r>
              <a:rPr lang="en-US" altLang="en-US" b="1" dirty="0" smtClean="0">
                <a:solidFill>
                  <a:srgbClr val="EEECE1">
                    <a:lumMod val="25000"/>
                  </a:srgbClr>
                </a:solidFill>
                <a:ea typeface="ＭＳ Ｐゴシック" charset="-128"/>
              </a:rPr>
              <a:t>Emerging</a:t>
            </a:r>
            <a:r>
              <a:rPr lang="en-US" altLang="en-US" dirty="0" smtClean="0">
                <a:solidFill>
                  <a:srgbClr val="EEECE1">
                    <a:lumMod val="25000"/>
                  </a:srgbClr>
                </a:solidFill>
                <a:ea typeface="ＭＳ Ｐゴシック" charset="-128"/>
              </a:rPr>
              <a:t>       Developing       Controlled</a:t>
            </a:r>
            <a:endParaRPr lang="en-US" altLang="en-US" dirty="0">
              <a:solidFill>
                <a:srgbClr val="EEECE1">
                  <a:lumMod val="25000"/>
                </a:srgbClr>
              </a:solidFill>
              <a:ea typeface="ＭＳ Ｐゴシック" charset="-128"/>
            </a:endParaRPr>
          </a:p>
        </p:txBody>
      </p:sp>
      <p:sp>
        <p:nvSpPr>
          <p:cNvPr id="12" name="Rounded Rectangular Callout 11"/>
          <p:cNvSpPr>
            <a:spLocks noChangeArrowheads="1"/>
          </p:cNvSpPr>
          <p:nvPr/>
        </p:nvSpPr>
        <p:spPr bwMode="auto">
          <a:xfrm>
            <a:off x="2757565" y="1121328"/>
            <a:ext cx="6038509" cy="3674713"/>
          </a:xfrm>
          <a:prstGeom prst="wedgeRoundRectCallout">
            <a:avLst>
              <a:gd name="adj1" fmla="val -29888"/>
              <a:gd name="adj2" fmla="val 65984"/>
              <a:gd name="adj3" fmla="val 16667"/>
            </a:avLst>
          </a:prstGeom>
          <a:gradFill rotWithShape="1">
            <a:gsLst>
              <a:gs pos="0">
                <a:srgbClr val="FAC090"/>
              </a:gs>
              <a:gs pos="100000">
                <a:srgbClr val="FAC090"/>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Stamina (</a:t>
            </a:r>
            <a:r>
              <a:rPr lang="en-US" altLang="en-US" sz="1800" u="sng" dirty="0">
                <a:solidFill>
                  <a:prstClr val="black"/>
                </a:solidFill>
                <a:latin typeface="Calibri"/>
              </a:rPr>
              <a:t>EL)</a:t>
            </a:r>
            <a:r>
              <a:rPr lang="en-US" altLang="en-US" sz="1800" dirty="0" smtClean="0">
                <a:solidFill>
                  <a:prstClr val="black"/>
                </a:solidFill>
                <a:latin typeface="Calibri"/>
              </a:rPr>
              <a:t>:</a:t>
            </a:r>
          </a:p>
          <a:p>
            <a:pPr eaLnBrk="1" hangingPunct="1">
              <a:defRPr/>
            </a:pPr>
            <a:endParaRPr lang="en-US" altLang="en-US" sz="1600" dirty="0" smtClean="0">
              <a:solidFill>
                <a:prstClr val="black"/>
              </a:solidFill>
              <a:latin typeface="Calibri"/>
            </a:endParaRPr>
          </a:p>
          <a:p>
            <a:pPr eaLnBrk="1" hangingPunct="1">
              <a:defRPr/>
            </a:pPr>
            <a:r>
              <a:rPr lang="en-US" sz="1600" i="1" dirty="0" smtClean="0">
                <a:latin typeface="Calibri"/>
                <a:cs typeface="Calibri"/>
              </a:rPr>
              <a:t>How </a:t>
            </a:r>
            <a:r>
              <a:rPr lang="en-US" sz="1600" i="1" dirty="0">
                <a:latin typeface="Calibri"/>
                <a:cs typeface="Calibri"/>
              </a:rPr>
              <a:t>to use the cube how how many they are. Um they're six. Um it's one. And it's two. Three, four, five. Write them on the box and then finish each of them again on the on the back. And then you count how many cubes you have. And you help your other friend to finish um um um.                                                                              </a:t>
            </a:r>
            <a:r>
              <a:rPr lang="en-US" sz="1600" i="1" dirty="0" smtClean="0">
                <a:latin typeface="Calibri"/>
                <a:cs typeface="Calibri"/>
              </a:rPr>
              <a:t> </a:t>
            </a:r>
          </a:p>
          <a:p>
            <a:pPr eaLnBrk="1" hangingPunct="1">
              <a:defRPr/>
            </a:pPr>
            <a:r>
              <a:rPr lang="en-US" sz="1600" dirty="0" smtClean="0">
                <a:latin typeface="Calibri"/>
                <a:cs typeface="Calibri"/>
              </a:rPr>
              <a:t>[Why </a:t>
            </a:r>
            <a:r>
              <a:rPr lang="en-US" sz="1600" dirty="0">
                <a:latin typeface="Calibri"/>
                <a:cs typeface="Calibri"/>
              </a:rPr>
              <a:t>does using the cubes this way help him</a:t>
            </a:r>
            <a:r>
              <a:rPr lang="en-US" sz="1600" dirty="0" smtClean="0">
                <a:latin typeface="Calibri"/>
                <a:cs typeface="Calibri"/>
              </a:rPr>
              <a:t>?] </a:t>
            </a:r>
          </a:p>
          <a:p>
            <a:pPr eaLnBrk="1" hangingPunct="1">
              <a:defRPr/>
            </a:pPr>
            <a:r>
              <a:rPr lang="en-US" sz="1600" i="1" dirty="0" smtClean="0">
                <a:latin typeface="Calibri"/>
                <a:cs typeface="Calibri"/>
              </a:rPr>
              <a:t>Um </a:t>
            </a:r>
            <a:r>
              <a:rPr lang="en-US" sz="1600" i="1" dirty="0">
                <a:latin typeface="Calibri"/>
                <a:cs typeface="Calibri"/>
              </a:rPr>
              <a:t>using a lot of cubes to to um collect them and then count all of them. And tell your friend it's six. Or it's one. Six um uh um</a:t>
            </a:r>
            <a:r>
              <a:rPr lang="en-US" sz="1600" i="1" dirty="0" smtClean="0">
                <a:latin typeface="Calibri"/>
                <a:cs typeface="Calibri"/>
              </a:rPr>
              <a:t>.</a:t>
            </a:r>
          </a:p>
          <a:p>
            <a:pPr marL="285750" indent="-285750" eaLnBrk="1" hangingPunct="1">
              <a:buFont typeface="Arial"/>
              <a:buChar char="•"/>
              <a:defRPr/>
            </a:pPr>
            <a:endParaRPr lang="en-US" sz="1600" dirty="0" smtClean="0">
              <a:latin typeface="Calibri"/>
              <a:cs typeface="Calibri"/>
            </a:endParaRPr>
          </a:p>
          <a:p>
            <a:pPr marL="285750" indent="-285750" eaLnBrk="1" hangingPunct="1">
              <a:buFont typeface="Arial"/>
              <a:buChar char="•"/>
              <a:defRPr/>
            </a:pPr>
            <a:r>
              <a:rPr lang="en-US" sz="1600" dirty="0" smtClean="0">
                <a:latin typeface="Calibri"/>
                <a:cs typeface="Calibri"/>
              </a:rPr>
              <a:t>Includes some basic aspects of expected content</a:t>
            </a:r>
          </a:p>
          <a:p>
            <a:pPr marL="285750" indent="-285750" eaLnBrk="1" hangingPunct="1">
              <a:buFont typeface="Arial"/>
              <a:buChar char="•"/>
              <a:defRPr/>
            </a:pPr>
            <a:r>
              <a:rPr lang="en-US" altLang="en-US" sz="1600" dirty="0" smtClean="0">
                <a:solidFill>
                  <a:prstClr val="black"/>
                </a:solidFill>
                <a:latin typeface="Calibri"/>
                <a:cs typeface="Calibri"/>
              </a:rPr>
              <a:t>Not a clear mental schema</a:t>
            </a:r>
            <a:r>
              <a:rPr lang="en-US" sz="1600" dirty="0" smtClean="0">
                <a:latin typeface="+mn-lt"/>
              </a:rPr>
              <a:t> </a:t>
            </a:r>
            <a:r>
              <a:rPr lang="en-US" sz="1600" i="1" dirty="0" smtClean="0">
                <a:latin typeface="+mn-lt"/>
              </a:rPr>
              <a:t> </a:t>
            </a:r>
            <a:endParaRPr lang="en-US" sz="1600" i="1" dirty="0">
              <a:solidFill>
                <a:prstClr val="black"/>
              </a:solidFill>
              <a:latin typeface="+mn-lt"/>
            </a:endParaRPr>
          </a:p>
        </p:txBody>
      </p:sp>
      <p:sp>
        <p:nvSpPr>
          <p:cNvPr id="10" name="Rounded Rectangular Callout 9"/>
          <p:cNvSpPr>
            <a:spLocks noChangeArrowheads="1"/>
          </p:cNvSpPr>
          <p:nvPr/>
        </p:nvSpPr>
        <p:spPr bwMode="auto">
          <a:xfrm>
            <a:off x="2757566" y="1121328"/>
            <a:ext cx="5853033" cy="3661202"/>
          </a:xfrm>
          <a:prstGeom prst="wedgeRoundRectCallout">
            <a:avLst>
              <a:gd name="adj1" fmla="val -28436"/>
              <a:gd name="adj2" fmla="val 66773"/>
              <a:gd name="adj3" fmla="val 16667"/>
            </a:avLst>
          </a:prstGeom>
          <a:solidFill>
            <a:srgbClr val="ED7D31"/>
          </a:solidFill>
          <a:ln w="9525">
            <a:solidFill>
              <a:srgbClr val="4A7EBB"/>
            </a:solidFill>
            <a:miter lim="800000"/>
            <a:headEnd/>
            <a:tailEnd/>
          </a:ln>
          <a:effectLst>
            <a:outerShdw blurRad="40000" dist="23000" dir="5400000" rotWithShape="0">
              <a:srgbClr val="808080">
                <a:alpha val="34998"/>
              </a:srgbClr>
            </a:outerShdw>
          </a:effectLst>
        </p:spPr>
        <p:txBody>
          <a:bodyPr anchor="ct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eaLnBrk="1" hangingPunct="1">
              <a:defRPr/>
            </a:pPr>
            <a:r>
              <a:rPr lang="en-US" altLang="en-US" sz="1800" u="sng" dirty="0" smtClean="0">
                <a:solidFill>
                  <a:prstClr val="black"/>
                </a:solidFill>
                <a:latin typeface="Calibri"/>
              </a:rPr>
              <a:t>Emerging Stamina (EO/P):</a:t>
            </a:r>
          </a:p>
          <a:p>
            <a:pPr eaLnBrk="1" hangingPunct="1">
              <a:defRPr/>
            </a:pPr>
            <a:endParaRPr lang="en-US" altLang="en-US" sz="1600" i="1" dirty="0" smtClean="0">
              <a:solidFill>
                <a:prstClr val="black"/>
              </a:solidFill>
              <a:latin typeface="Calibri"/>
            </a:endParaRPr>
          </a:p>
          <a:p>
            <a:pPr eaLnBrk="1" hangingPunct="1">
              <a:defRPr/>
            </a:pPr>
            <a:r>
              <a:rPr lang="en-US" sz="1600" i="1" dirty="0">
                <a:latin typeface="+mn-lt"/>
              </a:rPr>
              <a:t>Um uh because she can she can know that there's two. And then she knows there's three. And then there's she knows there's one more.                                                                    </a:t>
            </a:r>
            <a:endParaRPr lang="en-US" sz="1600" i="1" dirty="0" smtClean="0">
              <a:latin typeface="+mn-lt"/>
            </a:endParaRPr>
          </a:p>
          <a:p>
            <a:pPr eaLnBrk="1" hangingPunct="1">
              <a:defRPr/>
            </a:pPr>
            <a:r>
              <a:rPr lang="en-US" sz="1600" dirty="0" smtClean="0">
                <a:latin typeface="+mn-lt"/>
              </a:rPr>
              <a:t>[And </a:t>
            </a:r>
            <a:r>
              <a:rPr lang="en-US" sz="1600" dirty="0">
                <a:latin typeface="+mn-lt"/>
              </a:rPr>
              <a:t>can you tell her how to do it</a:t>
            </a:r>
            <a:r>
              <a:rPr lang="en-US" sz="1600" dirty="0" smtClean="0">
                <a:latin typeface="+mn-lt"/>
              </a:rPr>
              <a:t>?]</a:t>
            </a:r>
          </a:p>
          <a:p>
            <a:pPr eaLnBrk="1" hangingPunct="1">
              <a:defRPr/>
            </a:pPr>
            <a:r>
              <a:rPr lang="en-US" sz="1600" i="1" dirty="0" smtClean="0">
                <a:latin typeface="+mn-lt"/>
              </a:rPr>
              <a:t>Ok</a:t>
            </a:r>
            <a:r>
              <a:rPr lang="en-US" sz="1600" i="1" dirty="0">
                <a:latin typeface="+mn-lt"/>
              </a:rPr>
              <a:t>. Just put them together and then you go two, three, six. </a:t>
            </a:r>
            <a:br>
              <a:rPr lang="en-US" sz="1600" i="1" dirty="0">
                <a:latin typeface="+mn-lt"/>
              </a:rPr>
            </a:br>
            <a:r>
              <a:rPr lang="en-US" sz="1600" dirty="0" smtClean="0">
                <a:latin typeface="+mn-lt"/>
              </a:rPr>
              <a:t>[Okay</a:t>
            </a:r>
            <a:r>
              <a:rPr lang="en-US" sz="1600" dirty="0">
                <a:latin typeface="+mn-lt"/>
              </a:rPr>
              <a:t>. And can you tell her why this way helps</a:t>
            </a:r>
            <a:r>
              <a:rPr lang="en-US" sz="1600" dirty="0" smtClean="0">
                <a:latin typeface="+mn-lt"/>
              </a:rPr>
              <a:t>?]</a:t>
            </a:r>
            <a:r>
              <a:rPr lang="en-US" sz="1600" dirty="0">
                <a:latin typeface="+mn-lt"/>
              </a:rPr>
              <a:t/>
            </a:r>
            <a:br>
              <a:rPr lang="en-US" sz="1600" dirty="0">
                <a:latin typeface="+mn-lt"/>
              </a:rPr>
            </a:br>
            <a:r>
              <a:rPr lang="en-US" sz="1600" i="1" dirty="0">
                <a:latin typeface="+mn-lt"/>
              </a:rPr>
              <a:t>Ok. Um</a:t>
            </a:r>
            <a:r>
              <a:rPr lang="en-US" sz="1600" i="1" dirty="0" smtClean="0">
                <a:latin typeface="+mn-lt"/>
              </a:rPr>
              <a:t> ’cause </a:t>
            </a:r>
            <a:r>
              <a:rPr lang="en-US" sz="1600" i="1" dirty="0">
                <a:latin typeface="+mn-lt"/>
              </a:rPr>
              <a:t>it helps because you can do it easy</a:t>
            </a:r>
            <a:r>
              <a:rPr lang="en-US" sz="1600" i="1" dirty="0" smtClean="0">
                <a:latin typeface="+mn-lt"/>
              </a:rPr>
              <a:t>. ’Cause </a:t>
            </a:r>
            <a:r>
              <a:rPr lang="en-US" sz="1600" i="1" dirty="0">
                <a:latin typeface="+mn-lt"/>
              </a:rPr>
              <a:t>it's quicker to do</a:t>
            </a:r>
            <a:r>
              <a:rPr lang="en-US" sz="1600" i="1" dirty="0" smtClean="0">
                <a:latin typeface="+mn-lt"/>
              </a:rPr>
              <a:t>.</a:t>
            </a:r>
          </a:p>
          <a:p>
            <a:pPr marL="285750" indent="-285750" eaLnBrk="1" hangingPunct="1">
              <a:buFont typeface="Arial"/>
              <a:buChar char="•"/>
              <a:defRPr/>
            </a:pPr>
            <a:endParaRPr lang="en-US" sz="1600" dirty="0" smtClean="0">
              <a:latin typeface="Calibri"/>
              <a:cs typeface="Calibri"/>
            </a:endParaRPr>
          </a:p>
          <a:p>
            <a:pPr marL="285750" indent="-285750" eaLnBrk="1" hangingPunct="1">
              <a:buFont typeface="Arial"/>
              <a:buChar char="•"/>
              <a:defRPr/>
            </a:pPr>
            <a:r>
              <a:rPr lang="en-US" sz="1600" dirty="0" smtClean="0">
                <a:latin typeface="Calibri"/>
                <a:cs typeface="Calibri"/>
              </a:rPr>
              <a:t>Includes some basic aspects of expected content</a:t>
            </a:r>
          </a:p>
          <a:p>
            <a:pPr marL="285750" indent="-285750" eaLnBrk="1" hangingPunct="1">
              <a:buFont typeface="Arial"/>
              <a:buChar char="•"/>
              <a:defRPr/>
            </a:pPr>
            <a:r>
              <a:rPr lang="en-US" altLang="en-US" sz="1600" dirty="0" smtClean="0">
                <a:solidFill>
                  <a:prstClr val="black"/>
                </a:solidFill>
                <a:latin typeface="Calibri"/>
                <a:cs typeface="Calibri"/>
              </a:rPr>
              <a:t>Not a clear mental schema</a:t>
            </a:r>
          </a:p>
        </p:txBody>
      </p:sp>
      <p:sp>
        <p:nvSpPr>
          <p:cNvPr id="2" name="Text Placeholder 3"/>
          <p:cNvSpPr txBox="1">
            <a:spLocks/>
          </p:cNvSpPr>
          <p:nvPr/>
        </p:nvSpPr>
        <p:spPr>
          <a:xfrm>
            <a:off x="429768" y="206376"/>
            <a:ext cx="8284464" cy="720725"/>
          </a:xfrm>
          <a:prstGeom prst="rect">
            <a:avLst/>
          </a:prstGeom>
        </p:spPr>
        <p:txBody>
          <a:bodyPr/>
          <a:lstStyle>
            <a:lvl1pPr eaLnBrk="0" hangingPunct="0">
              <a:defRPr sz="2400">
                <a:solidFill>
                  <a:schemeClr val="tx1"/>
                </a:solidFill>
                <a:latin typeface="Arial" pitchFamily="34" charset="0"/>
                <a:ea typeface="ＭＳ Ｐゴシック" pitchFamily="1" charset="-128"/>
              </a:defRPr>
            </a:lvl1pPr>
            <a:lvl2pPr marL="742950" indent="-285750" eaLnBrk="0" hangingPunct="0">
              <a:defRPr sz="2400">
                <a:solidFill>
                  <a:schemeClr val="tx1"/>
                </a:solidFill>
                <a:latin typeface="Arial" pitchFamily="34" charset="0"/>
                <a:ea typeface="ＭＳ Ｐゴシック" pitchFamily="1" charset="-128"/>
              </a:defRPr>
            </a:lvl2pPr>
            <a:lvl3pPr marL="1143000" indent="-228600" eaLnBrk="0" hangingPunct="0">
              <a:defRPr sz="2400">
                <a:solidFill>
                  <a:schemeClr val="tx1"/>
                </a:solidFill>
                <a:latin typeface="Arial" pitchFamily="34" charset="0"/>
                <a:ea typeface="ＭＳ Ｐゴシック" pitchFamily="1" charset="-128"/>
              </a:defRPr>
            </a:lvl3pPr>
            <a:lvl4pPr marL="1600200" indent="-228600" eaLnBrk="0" hangingPunct="0">
              <a:defRPr sz="2400">
                <a:solidFill>
                  <a:schemeClr val="tx1"/>
                </a:solidFill>
                <a:latin typeface="Arial" pitchFamily="34" charset="0"/>
                <a:ea typeface="ＭＳ Ｐゴシック" pitchFamily="1" charset="-128"/>
              </a:defRPr>
            </a:lvl4pPr>
            <a:lvl5pPr marL="2057400" indent="-228600" eaLnBrk="0" hangingPunct="0">
              <a:defRPr sz="2400">
                <a:solidFill>
                  <a:schemeClr val="tx1"/>
                </a:solidFill>
                <a:latin typeface="Arial" pitchFamily="34" charset="0"/>
                <a:ea typeface="ＭＳ Ｐゴシック" pitchFamily="1"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eaLnBrk="1" hangingPunct="1">
              <a:spcBef>
                <a:spcPct val="20000"/>
              </a:spcBef>
              <a:buFont typeface="Arial" pitchFamily="34" charset="0"/>
              <a:buNone/>
              <a:defRPr/>
            </a:pPr>
            <a:r>
              <a:rPr lang="en-US" altLang="en-US" sz="3600" b="1" dirty="0" smtClean="0">
                <a:solidFill>
                  <a:srgbClr val="404040"/>
                </a:solidFill>
                <a:effectLst>
                  <a:outerShdw blurRad="38100" dist="38100" dir="2700000" algn="tl">
                    <a:srgbClr val="000000">
                      <a:alpha val="43137"/>
                    </a:srgbClr>
                  </a:outerShdw>
                </a:effectLst>
                <a:latin typeface="Helvetica" pitchFamily="1" charset="0"/>
              </a:rPr>
              <a:t>Stamina</a:t>
            </a:r>
            <a:endParaRPr lang="en-US" altLang="en-US" sz="3600" b="1" dirty="0">
              <a:solidFill>
                <a:srgbClr val="404040"/>
              </a:solidFill>
              <a:effectLst>
                <a:outerShdw blurRad="38100" dist="38100" dir="2700000" algn="tl">
                  <a:srgbClr val="000000">
                    <a:alpha val="43137"/>
                  </a:srgbClr>
                </a:outerShdw>
              </a:effectLst>
              <a:latin typeface="Helvetica" pitchFamily="1" charset="0"/>
            </a:endParaRPr>
          </a:p>
        </p:txBody>
      </p:sp>
      <p:sp>
        <p:nvSpPr>
          <p:cNvPr id="20487" name="TextBox 5"/>
          <p:cNvSpPr txBox="1">
            <a:spLocks noChangeArrowheads="1"/>
          </p:cNvSpPr>
          <p:nvPr/>
        </p:nvSpPr>
        <p:spPr bwMode="auto">
          <a:xfrm>
            <a:off x="1233487" y="4551363"/>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20488" name="TextBox 10"/>
          <p:cNvSpPr txBox="1">
            <a:spLocks noChangeArrowheads="1"/>
          </p:cNvSpPr>
          <p:nvPr/>
        </p:nvSpPr>
        <p:spPr bwMode="auto">
          <a:xfrm>
            <a:off x="3504011" y="3700463"/>
            <a:ext cx="764381"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prstClr val="black"/>
              </a:solidFill>
            </a:endParaRPr>
          </a:p>
        </p:txBody>
      </p:sp>
      <p:sp>
        <p:nvSpPr>
          <p:cNvPr id="17" name="Right Arrow 16"/>
          <p:cNvSpPr>
            <a:spLocks noChangeArrowheads="1"/>
          </p:cNvSpPr>
          <p:nvPr/>
        </p:nvSpPr>
        <p:spPr bwMode="auto">
          <a:xfrm>
            <a:off x="1408176" y="5362985"/>
            <a:ext cx="6309360" cy="219456"/>
          </a:xfrm>
          <a:prstGeom prst="rightArrow">
            <a:avLst>
              <a:gd name="adj1" fmla="val 50000"/>
              <a:gd name="adj2" fmla="val 49990"/>
            </a:avLst>
          </a:prstGeom>
          <a:gradFill rotWithShape="1">
            <a:gsLst>
              <a:gs pos="0">
                <a:srgbClr val="E46C0A"/>
              </a:gs>
              <a:gs pos="100000">
                <a:srgbClr val="E46C0A"/>
              </a:gs>
            </a:gsLst>
            <a:lin ang="5400000"/>
          </a:gradFill>
          <a:ln w="9525">
            <a:solidFill>
              <a:srgbClr val="4A7EBB"/>
            </a:solidFill>
            <a:miter lim="800000"/>
            <a:headEnd/>
            <a:tailEnd/>
          </a:ln>
          <a:effectLst>
            <a:outerShdw blurRad="40000" dist="23000" dir="5400000" rotWithShape="0">
              <a:srgbClr val="808080">
                <a:alpha val="34998"/>
              </a:srgbClr>
            </a:outerShdw>
          </a:effectLst>
        </p:spPr>
        <p:txBody>
          <a:bodyPr anchor="ctr"/>
          <a:lstStyle/>
          <a:p>
            <a:pPr algn="ctr">
              <a:defRPr/>
            </a:pPr>
            <a:endParaRPr lang="en-US">
              <a:solidFill>
                <a:srgbClr val="AB3925"/>
              </a:solidFill>
              <a:ea typeface="ＭＳ Ｐゴシック" charset="-128"/>
            </a:endParaRPr>
          </a:p>
        </p:txBody>
      </p:sp>
    </p:spTree>
    <p:extLst>
      <p:ext uri="{BB962C8B-B14F-4D97-AF65-F5344CB8AC3E}">
        <p14:creationId xmlns:p14="http://schemas.microsoft.com/office/powerpoint/2010/main" val="932260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7287</TotalTime>
  <Words>8468</Words>
  <Application>Microsoft Office PowerPoint</Application>
  <PresentationFormat>On-screen Show (4:3)</PresentationFormat>
  <Paragraphs>1101</Paragraphs>
  <Slides>31</Slides>
  <Notes>31</Notes>
  <HiddenSlides>0</HiddenSlides>
  <MMClips>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MS PGothic</vt:lpstr>
      <vt:lpstr>Arial</vt:lpstr>
      <vt:lpstr>Calibri</vt:lpstr>
      <vt:lpstr>Cambria</vt:lpstr>
      <vt:lpstr>Helvetica</vt:lpstr>
      <vt:lpstr>1_Blank</vt:lpstr>
      <vt:lpstr>Blank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CRESST/CSE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 ucla</dc:creator>
  <cp:lastModifiedBy>baileygsr</cp:lastModifiedBy>
  <cp:revision>543</cp:revision>
  <cp:lastPrinted>2013-04-28T09:45:58Z</cp:lastPrinted>
  <dcterms:created xsi:type="dcterms:W3CDTF">2014-12-15T21:10:40Z</dcterms:created>
  <dcterms:modified xsi:type="dcterms:W3CDTF">2015-08-27T00:28:16Z</dcterms:modified>
</cp:coreProperties>
</file>