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5" r:id="rId2"/>
    <p:sldMasterId id="2147483705" r:id="rId3"/>
  </p:sldMasterIdLst>
  <p:notesMasterIdLst>
    <p:notesMasterId r:id="rId35"/>
  </p:notesMasterIdLst>
  <p:handoutMasterIdLst>
    <p:handoutMasterId r:id="rId36"/>
  </p:handoutMasterIdLst>
  <p:sldIdLst>
    <p:sldId id="464" r:id="rId4"/>
    <p:sldId id="478" r:id="rId5"/>
    <p:sldId id="479" r:id="rId6"/>
    <p:sldId id="480" r:id="rId7"/>
    <p:sldId id="481" r:id="rId8"/>
    <p:sldId id="482" r:id="rId9"/>
    <p:sldId id="483" r:id="rId10"/>
    <p:sldId id="484" r:id="rId11"/>
    <p:sldId id="485" r:id="rId12"/>
    <p:sldId id="486" r:id="rId13"/>
    <p:sldId id="487" r:id="rId14"/>
    <p:sldId id="498" r:id="rId15"/>
    <p:sldId id="499" r:id="rId16"/>
    <p:sldId id="500" r:id="rId17"/>
    <p:sldId id="501" r:id="rId18"/>
    <p:sldId id="502" r:id="rId19"/>
    <p:sldId id="503" r:id="rId20"/>
    <p:sldId id="504" r:id="rId21"/>
    <p:sldId id="505" r:id="rId22"/>
    <p:sldId id="506" r:id="rId23"/>
    <p:sldId id="507" r:id="rId24"/>
    <p:sldId id="488" r:id="rId25"/>
    <p:sldId id="489" r:id="rId26"/>
    <p:sldId id="490" r:id="rId27"/>
    <p:sldId id="491" r:id="rId28"/>
    <p:sldId id="492" r:id="rId29"/>
    <p:sldId id="493" r:id="rId30"/>
    <p:sldId id="494" r:id="rId31"/>
    <p:sldId id="495" r:id="rId32"/>
    <p:sldId id="496" r:id="rId33"/>
    <p:sldId id="497"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gsr" initials="b" lastIdx="1" clrIdx="0">
    <p:extLst>
      <p:ext uri="{19B8F6BF-5375-455C-9EA6-DF929625EA0E}">
        <p15:presenceInfo xmlns:p15="http://schemas.microsoft.com/office/powerpoint/2012/main" userId="baileygs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7774" autoAdjust="0"/>
  </p:normalViewPr>
  <p:slideViewPr>
    <p:cSldViewPr snapToGrid="0" snapToObjects="1">
      <p:cViewPr varScale="1">
        <p:scale>
          <a:sx n="74" d="100"/>
          <a:sy n="74" d="100"/>
        </p:scale>
        <p:origin x="1050"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dgm:spPr/>
      <dgm:t>
        <a:bodyPr/>
        <a:lstStyle/>
        <a:p>
          <a:r>
            <a:rPr lang="en-US" dirty="0" smtClean="0"/>
            <a:t>One word responses</a:t>
          </a:r>
          <a:endParaRPr lang="en-US"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dgm:spPr/>
      <dgm:t>
        <a:bodyPr/>
        <a:lstStyle/>
        <a:p>
          <a:r>
            <a:rPr lang="en-US" dirty="0" smtClean="0"/>
            <a:t>Simple sentences</a:t>
          </a:r>
          <a:endParaRPr lang="en-US"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dgm:spPr/>
      <dgm:t>
        <a:bodyPr/>
        <a:lstStyle/>
        <a:p>
          <a:r>
            <a:rPr lang="en-US" dirty="0" smtClean="0"/>
            <a:t>Must attempt sentences with complex clause structures (i.e., an independent clause and at least one dependent clause)</a:t>
          </a:r>
          <a:endParaRPr lang="en-US"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dgm:spPr/>
      <dgm:t>
        <a:bodyPr/>
        <a:lstStyle/>
        <a:p>
          <a:r>
            <a:rPr lang="en-US" smtClean="0"/>
            <a:t>Use of </a:t>
          </a:r>
          <a:r>
            <a:rPr lang="en-US" dirty="0" smtClean="0"/>
            <a:t>a variety of complex clause structures, including relative, adverbial, or </a:t>
          </a:r>
          <a:r>
            <a:rPr lang="en-US" smtClean="0"/>
            <a:t>noun clauses</a:t>
          </a:r>
          <a:endParaRPr lang="en-US"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A3C475D2-1DC5-4C1E-83E4-3B74C12D5CC7}">
      <dgm:prSet/>
      <dgm:spPr/>
      <dgm:t>
        <a:bodyPr/>
        <a:lstStyle/>
        <a:p>
          <a:r>
            <a:rPr lang="en-US" smtClean="0"/>
            <a:t>2 or more word phrases not in English word order</a:t>
          </a:r>
          <a:endParaRPr lang="en-US"/>
        </a:p>
      </dgm:t>
    </dgm:pt>
    <dgm:pt modelId="{33215EA8-A1D7-4181-9F4F-F17DD09263E9}" type="parTrans" cxnId="{3A4A5E42-565C-49F1-89CE-007D3172C85F}">
      <dgm:prSet/>
      <dgm:spPr/>
      <dgm:t>
        <a:bodyPr/>
        <a:lstStyle/>
        <a:p>
          <a:endParaRPr lang="en-US"/>
        </a:p>
      </dgm:t>
    </dgm:pt>
    <dgm:pt modelId="{D5C0EF88-4BC3-456B-A769-B576D0CF9DD1}" type="sibTrans" cxnId="{3A4A5E42-565C-49F1-89CE-007D3172C85F}">
      <dgm:prSet/>
      <dgm:spPr/>
      <dgm:t>
        <a:bodyPr/>
        <a:lstStyle/>
        <a:p>
          <a:endParaRPr lang="en-US"/>
        </a:p>
      </dgm:t>
    </dgm:pt>
    <dgm:pt modelId="{509C8F0C-D552-49E5-A93D-392DE9275384}">
      <dgm:prSet/>
      <dgm:spPr/>
      <dgm:t>
        <a:bodyPr/>
        <a:lstStyle/>
        <a:p>
          <a:r>
            <a:rPr lang="en-US" dirty="0" smtClean="0"/>
            <a:t>Response in a language other </a:t>
          </a:r>
          <a:r>
            <a:rPr lang="en-US" smtClean="0"/>
            <a:t>than English</a:t>
          </a:r>
          <a:endParaRPr lang="en-US" dirty="0"/>
        </a:p>
      </dgm:t>
    </dgm:pt>
    <dgm:pt modelId="{4DB3C9E8-4434-4B21-B377-D4C978DA87BF}" type="parTrans" cxnId="{171C0B39-FDF4-4743-AC4B-334D9AC53E68}">
      <dgm:prSet/>
      <dgm:spPr/>
      <dgm:t>
        <a:bodyPr/>
        <a:lstStyle/>
        <a:p>
          <a:endParaRPr lang="en-US"/>
        </a:p>
      </dgm:t>
    </dgm:pt>
    <dgm:pt modelId="{0547E03F-6E51-49AC-9884-3671DC2653AB}" type="sibTrans" cxnId="{171C0B39-FDF4-4743-AC4B-334D9AC53E68}">
      <dgm:prSet/>
      <dgm:spPr/>
      <dgm:t>
        <a:bodyPr/>
        <a:lstStyle/>
        <a:p>
          <a:endParaRPr lang="en-US"/>
        </a:p>
      </dgm:t>
    </dgm:pt>
    <dgm:pt modelId="{ADDF0463-6A13-4BA9-A644-0075539A074F}">
      <dgm:prSet/>
      <dgm:spPr/>
      <dgm:t>
        <a:bodyPr/>
        <a:lstStyle/>
        <a:p>
          <a:r>
            <a:rPr lang="en-US" dirty="0" smtClean="0"/>
            <a:t>Sentence fragments placed in English word order</a:t>
          </a:r>
          <a:endParaRPr lang="en-US" dirty="0"/>
        </a:p>
      </dgm:t>
    </dgm:pt>
    <dgm:pt modelId="{4A2491FA-F52F-4D90-8838-963CF4BF03D7}" type="sibTrans" cxnId="{F46FED50-728B-4F23-9196-E20A1258A72A}">
      <dgm:prSet/>
      <dgm:spPr/>
      <dgm:t>
        <a:bodyPr/>
        <a:lstStyle/>
        <a:p>
          <a:endParaRPr lang="en-US"/>
        </a:p>
      </dgm:t>
    </dgm:pt>
    <dgm:pt modelId="{B08A2334-239D-44B7-BAE2-99F5DF39F775}" type="parTrans" cxnId="{F46FED50-728B-4F23-9196-E20A1258A72A}">
      <dgm:prSet/>
      <dgm:spPr/>
      <dgm:t>
        <a:bodyPr/>
        <a:lstStyle/>
        <a:p>
          <a:endParaRPr lang="en-US"/>
        </a:p>
      </dgm:t>
    </dgm:pt>
    <dgm:pt modelId="{8C5844AF-793D-4595-81A3-040395332064}">
      <dgm:prSet/>
      <dgm:spPr/>
      <dgm:t>
        <a:bodyPr/>
        <a:lstStyle/>
        <a:p>
          <a:r>
            <a:rPr lang="en-US" dirty="0" smtClean="0"/>
            <a:t>Compound sentences</a:t>
          </a:r>
          <a:endParaRPr lang="en-US" dirty="0"/>
        </a:p>
      </dgm:t>
    </dgm:pt>
    <dgm:pt modelId="{2F191B62-D6DC-461A-A8BC-A557B78F18A9}" type="parTrans" cxnId="{E86E2533-823B-42BC-A2BB-A254DE6011EC}">
      <dgm:prSet/>
      <dgm:spPr/>
      <dgm:t>
        <a:bodyPr/>
        <a:lstStyle/>
        <a:p>
          <a:endParaRPr lang="en-US"/>
        </a:p>
      </dgm:t>
    </dgm:pt>
    <dgm:pt modelId="{36640EF4-7194-4F70-AC3D-2FB70AC90F48}" type="sibTrans" cxnId="{E86E2533-823B-42BC-A2BB-A254DE6011EC}">
      <dgm:prSet/>
      <dgm:spPr/>
      <dgm:t>
        <a:bodyPr/>
        <a:lstStyle/>
        <a:p>
          <a:endParaRPr lang="en-US"/>
        </a:p>
      </dgm:t>
    </dgm:pt>
    <dgm:pt modelId="{C4FF0AC2-9CC4-4356-A96B-98F15DE57664}">
      <dgm:prSet/>
      <dgm:spPr/>
      <dgm:t>
        <a:bodyPr/>
        <a:lstStyle/>
        <a:p>
          <a:r>
            <a:rPr lang="en-US" smtClean="0"/>
            <a:t>May or may not be accurate</a:t>
          </a:r>
          <a:endParaRPr lang="en-US"/>
        </a:p>
      </dgm:t>
    </dgm:pt>
    <dgm:pt modelId="{D309D6E0-F8B6-4788-ADF4-D2812BB1F700}" type="parTrans" cxnId="{6272D7F3-B8DC-4839-9743-6AED1313A3B1}">
      <dgm:prSet/>
      <dgm:spPr/>
      <dgm:t>
        <a:bodyPr/>
        <a:lstStyle/>
        <a:p>
          <a:endParaRPr lang="en-US"/>
        </a:p>
      </dgm:t>
    </dgm:pt>
    <dgm:pt modelId="{33DC5743-0943-4A1F-B865-45C58630916C}" type="sibTrans" cxnId="{6272D7F3-B8DC-4839-9743-6AED1313A3B1}">
      <dgm:prSet/>
      <dgm:spPr/>
      <dgm:t>
        <a:bodyPr/>
        <a:lstStyle/>
        <a:p>
          <a:endParaRPr lang="en-US"/>
        </a:p>
      </dgm:t>
    </dgm:pt>
    <dgm:pt modelId="{D325E360-6614-4FFA-B5FD-51CDDD12D0B2}">
      <dgm:prSet/>
      <dgm:spPr/>
      <dgm:t>
        <a:bodyPr/>
        <a:lstStyle/>
        <a:p>
          <a:r>
            <a:rPr lang="en-US" smtClean="0"/>
            <a:t>No use of </a:t>
          </a:r>
          <a:r>
            <a:rPr lang="en-US" dirty="0" smtClean="0"/>
            <a:t>embedding (</a:t>
          </a:r>
          <a:r>
            <a:rPr lang="en-US" smtClean="0"/>
            <a:t>dependent clauses)</a:t>
          </a:r>
          <a:endParaRPr lang="en-US" dirty="0"/>
        </a:p>
      </dgm:t>
    </dgm:pt>
    <dgm:pt modelId="{69B074DA-D4BD-4B89-B89D-1C77809A52D6}" type="parTrans" cxnId="{EE2F099F-5E6A-4182-8348-FF9D025F3577}">
      <dgm:prSet/>
      <dgm:spPr/>
      <dgm:t>
        <a:bodyPr/>
        <a:lstStyle/>
        <a:p>
          <a:endParaRPr lang="en-US"/>
        </a:p>
      </dgm:t>
    </dgm:pt>
    <dgm:pt modelId="{20ADD3CF-17B0-4F96-947D-C312C4CC3F7D}" type="sibTrans" cxnId="{EE2F099F-5E6A-4182-8348-FF9D025F3577}">
      <dgm:prSet/>
      <dgm:spPr/>
      <dgm:t>
        <a:bodyPr/>
        <a:lstStyle/>
        <a:p>
          <a:endParaRPr lang="en-US"/>
        </a:p>
      </dgm:t>
    </dgm:pt>
    <dgm:pt modelId="{33B1B2A6-22F6-4893-9948-1A2C524A1104}">
      <dgm:prSet/>
      <dgm:spPr/>
      <dgm:t>
        <a:bodyPr/>
        <a:lstStyle/>
        <a:p>
          <a:r>
            <a:rPr lang="en-US" dirty="0" smtClean="0"/>
            <a:t>May have </a:t>
          </a:r>
          <a:r>
            <a:rPr lang="en-US" smtClean="0"/>
            <a:t>repetitive use of </a:t>
          </a:r>
          <a:r>
            <a:rPr lang="en-US" dirty="0" smtClean="0"/>
            <a:t>one dependent structure, such as relative, adverbial, or </a:t>
          </a:r>
          <a:r>
            <a:rPr lang="en-US" smtClean="0"/>
            <a:t>noun clauses</a:t>
          </a:r>
          <a:endParaRPr lang="en-US" dirty="0"/>
        </a:p>
      </dgm:t>
    </dgm:pt>
    <dgm:pt modelId="{21EB256D-2A25-4691-B82B-7ABAD71A880C}" type="parTrans" cxnId="{2561B50E-20AF-472B-9DC6-3918231663F0}">
      <dgm:prSet/>
      <dgm:spPr/>
      <dgm:t>
        <a:bodyPr/>
        <a:lstStyle/>
        <a:p>
          <a:endParaRPr lang="en-US"/>
        </a:p>
      </dgm:t>
    </dgm:pt>
    <dgm:pt modelId="{200C7B78-CADA-4734-8C07-820D6B2FA14E}" type="sibTrans" cxnId="{2561B50E-20AF-472B-9DC6-3918231663F0}">
      <dgm:prSet/>
      <dgm:spPr/>
      <dgm:t>
        <a:bodyPr/>
        <a:lstStyle/>
        <a:p>
          <a:endParaRPr lang="en-US"/>
        </a:p>
      </dgm:t>
    </dgm:pt>
    <dgm:pt modelId="{0971BF5F-2B12-4A0C-88C6-7E3C25B0B683}">
      <dgm:prSet/>
      <dgm:spPr/>
      <dgm:t>
        <a:bodyPr/>
        <a:lstStyle/>
        <a:p>
          <a:r>
            <a:rPr lang="en-US" smtClean="0"/>
            <a:t>May or may not be accurate</a:t>
          </a:r>
          <a:endParaRPr lang="en-US"/>
        </a:p>
      </dgm:t>
    </dgm:pt>
    <dgm:pt modelId="{AF891BEE-8456-4836-BAB5-7AB802036998}" type="parTrans" cxnId="{7160C6B1-DD97-4AFF-8EEC-4F39F5364601}">
      <dgm:prSet/>
      <dgm:spPr/>
      <dgm:t>
        <a:bodyPr/>
        <a:lstStyle/>
        <a:p>
          <a:endParaRPr lang="en-US"/>
        </a:p>
      </dgm:t>
    </dgm:pt>
    <dgm:pt modelId="{E17C63B2-C62E-463E-ABAC-DB73406781A6}" type="sibTrans" cxnId="{7160C6B1-DD97-4AFF-8EEC-4F39F5364601}">
      <dgm:prSet/>
      <dgm:spPr/>
      <dgm:t>
        <a:bodyPr/>
        <a:lstStyle/>
        <a:p>
          <a:endParaRPr lang="en-US"/>
        </a:p>
      </dgm:t>
    </dgm:pt>
    <dgm:pt modelId="{382BF0E6-B319-438E-9476-FF874F1924EC}">
      <dgm:prSet/>
      <dgm:spPr/>
      <dgm:t>
        <a:bodyPr/>
        <a:lstStyle/>
        <a:p>
          <a:r>
            <a:rPr lang="en-US" dirty="0" smtClean="0"/>
            <a:t>Simple and compound sentences are mostly accurate/ grammatically correct</a:t>
          </a:r>
          <a:endParaRPr lang="en-US" dirty="0"/>
        </a:p>
      </dgm:t>
    </dgm:pt>
    <dgm:pt modelId="{E3FA5A71-4384-4E78-9EE5-3AA122B33627}" type="parTrans" cxnId="{33D4E9E6-036F-4FE0-A05C-147FFE7BC378}">
      <dgm:prSet/>
      <dgm:spPr/>
      <dgm:t>
        <a:bodyPr/>
        <a:lstStyle/>
        <a:p>
          <a:endParaRPr lang="en-US"/>
        </a:p>
      </dgm:t>
    </dgm:pt>
    <dgm:pt modelId="{3D573FCE-448C-4AC4-88B1-672B62996B07}" type="sibTrans" cxnId="{33D4E9E6-036F-4FE0-A05C-147FFE7BC378}">
      <dgm:prSet/>
      <dgm:spPr/>
      <dgm:t>
        <a:bodyPr/>
        <a:lstStyle/>
        <a:p>
          <a:endParaRPr lang="en-US"/>
        </a:p>
      </dgm:t>
    </dgm:pt>
    <dgm:pt modelId="{28EB1555-854C-4B14-81C4-17B5612E03C4}">
      <dgm:prSet/>
      <dgm:spPr/>
      <dgm:t>
        <a:bodyPr/>
        <a:lstStyle/>
        <a:p>
          <a:r>
            <a:rPr lang="en-US" dirty="0" smtClean="0"/>
            <a:t>Simple and compound sentences are accurate and grammatically correct</a:t>
          </a:r>
          <a:endParaRPr lang="en-US" dirty="0"/>
        </a:p>
      </dgm:t>
    </dgm:pt>
    <dgm:pt modelId="{50EB01FC-BB6B-4EC9-84B3-E1A8FAA36BD6}" type="parTrans" cxnId="{E92B476F-3DCF-4941-9616-DAD752C7990E}">
      <dgm:prSet/>
      <dgm:spPr/>
      <dgm:t>
        <a:bodyPr/>
        <a:lstStyle/>
        <a:p>
          <a:endParaRPr lang="en-US"/>
        </a:p>
      </dgm:t>
    </dgm:pt>
    <dgm:pt modelId="{3B30EB70-AF9F-4007-94D2-DDA19860C85C}" type="sibTrans" cxnId="{E92B476F-3DCF-4941-9616-DAD752C7990E}">
      <dgm:prSet/>
      <dgm:spPr/>
      <dgm:t>
        <a:bodyPr/>
        <a:lstStyle/>
        <a:p>
          <a:endParaRPr lang="en-US"/>
        </a:p>
      </dgm:t>
    </dgm:pt>
    <dgm:pt modelId="{1DB7F470-9661-4C3E-8846-7547AA84AF33}">
      <dgm:prSet/>
      <dgm:spPr/>
      <dgm:t>
        <a:bodyPr/>
        <a:lstStyle/>
        <a:p>
          <a:r>
            <a:rPr lang="en-US" dirty="0" smtClean="0">
              <a:solidFill>
                <a:schemeClr val="tx1"/>
              </a:solidFill>
            </a:rPr>
            <a:t>Complex clause structures are mostly accurate/grammatically correct</a:t>
          </a:r>
          <a:endParaRPr lang="en-US" dirty="0">
            <a:solidFill>
              <a:schemeClr val="tx1"/>
            </a:solidFill>
          </a:endParaRPr>
        </a:p>
      </dgm:t>
    </dgm:pt>
    <dgm:pt modelId="{79ADBC11-FBDD-44A3-AB38-9095E3768167}" type="parTrans" cxnId="{42D20294-E22F-4D12-90F6-D2A1C9CD61D9}">
      <dgm:prSet/>
      <dgm:spPr/>
    </dgm:pt>
    <dgm:pt modelId="{C928ABD5-9A72-4429-816C-58E3C99E6703}" type="sibTrans" cxnId="{42D20294-E22F-4D12-90F6-D2A1C9CD61D9}">
      <dgm:prSet/>
      <dgm:spPr/>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5FA8331D-AEEB-4723-9E83-38787DFFA7BD}" srcId="{B687D5BC-DE7F-4AF2-98F2-C0B83447C537}" destId="{DEA27419-BD9B-407B-9AF6-2B52D79307B4}" srcOrd="0" destOrd="0" parTransId="{7BB68A71-AB81-413A-890B-7CD2777B8C6E}" sibTransId="{3387AD6C-6B17-4553-ACF2-6BF0D7F2ED60}"/>
    <dgm:cxn modelId="{DD53C33D-8D41-4D71-A9AC-2E209C38BDD1}" type="presOf" srcId="{382BF0E6-B319-438E-9476-FF874F1924EC}" destId="{13AA5A82-9F36-4272-9D5F-F2FB66ACB3F7}" srcOrd="0" destOrd="3" presId="urn:microsoft.com/office/officeart/2005/8/layout/hList1"/>
    <dgm:cxn modelId="{89EC323C-3C9D-46CE-858E-DCE07287B9D8}" srcId="{15456F44-BDD8-4DBF-BF82-965237448DC0}" destId="{9D4E9CA2-2CE0-4F74-A91B-AE9A5DF41DD4}" srcOrd="2" destOrd="0" parTransId="{38DF1F04-E70A-41ED-AB63-A3D3BCE1F6A9}" sibTransId="{0EEEDFA5-0BD4-4705-8357-7B1B60E7CA8A}"/>
    <dgm:cxn modelId="{918069FD-1023-4D5A-9A0A-AD030328E54C}" type="presOf" srcId="{3582A36E-C6F8-457C-8C10-5AD16D2200B9}" destId="{E2451735-DBD8-4154-AB69-F371E92FE9EA}" srcOrd="0" destOrd="0" presId="urn:microsoft.com/office/officeart/2005/8/layout/hList1"/>
    <dgm:cxn modelId="{42D20294-E22F-4D12-90F6-D2A1C9CD61D9}" srcId="{B687D5BC-DE7F-4AF2-98F2-C0B83447C537}" destId="{1DB7F470-9661-4C3E-8846-7547AA84AF33}" srcOrd="2" destOrd="0" parTransId="{79ADBC11-FBDD-44A3-AB38-9095E3768167}" sibTransId="{C928ABD5-9A72-4429-816C-58E3C99E6703}"/>
    <dgm:cxn modelId="{EE2F099F-5E6A-4182-8348-FF9D025F3577}" srcId="{E97605BB-7BFD-44EC-AA49-7ED9F5823767}" destId="{D325E360-6614-4FFA-B5FD-51CDDD12D0B2}" srcOrd="3" destOrd="0" parTransId="{69B074DA-D4BD-4B89-B89D-1C77809A52D6}" sibTransId="{20ADD3CF-17B0-4F96-947D-C312C4CC3F7D}"/>
    <dgm:cxn modelId="{7CE57FE6-E03A-4BB7-AF39-0A2227AA8ABA}" srcId="{15456F44-BDD8-4DBF-BF82-965237448DC0}" destId="{B687D5BC-DE7F-4AF2-98F2-C0B83447C537}" srcOrd="3" destOrd="0" parTransId="{7B5EAF26-812D-49BC-8203-5E1733D87CB1}" sibTransId="{A53522F6-694A-44C4-AFDD-3A0A4FFA41C3}"/>
    <dgm:cxn modelId="{182AE858-9D48-48EF-8822-9205458F0028}" type="presOf" srcId="{D325E360-6614-4FFA-B5FD-51CDDD12D0B2}" destId="{71CDB0B2-593F-49CA-8621-7255EED05573}" srcOrd="0" destOrd="3" presId="urn:microsoft.com/office/officeart/2005/8/layout/hList1"/>
    <dgm:cxn modelId="{2561B50E-20AF-472B-9DC6-3918231663F0}" srcId="{9D4E9CA2-2CE0-4F74-A91B-AE9A5DF41DD4}" destId="{33B1B2A6-22F6-4893-9948-1A2C524A1104}" srcOrd="1" destOrd="0" parTransId="{21EB256D-2A25-4691-B82B-7ABAD71A880C}" sibTransId="{200C7B78-CADA-4734-8C07-820D6B2FA14E}"/>
    <dgm:cxn modelId="{D274EFD4-0C78-431C-A1BB-A70541BDC094}" type="presOf" srcId="{B687D5BC-DE7F-4AF2-98F2-C0B83447C537}" destId="{0B2AD7F6-8453-42CC-B7D5-2C9B5475335B}" srcOrd="0" destOrd="0" presId="urn:microsoft.com/office/officeart/2005/8/layout/hList1"/>
    <dgm:cxn modelId="{0A1C07B8-CA76-4D48-9741-85880755E4C6}" srcId="{3582A36E-C6F8-457C-8C10-5AD16D2200B9}" destId="{0ED07E10-7D3B-4A31-AC2C-0E100D30A01A}" srcOrd="0" destOrd="0" parTransId="{35A8B04A-9060-4760-8BDF-0F5F1231B332}" sibTransId="{4382C7A2-27A6-422E-B2C5-A12B9D548D78}"/>
    <dgm:cxn modelId="{9F19CD97-049D-4066-9F91-D766B56C6A91}" type="presOf" srcId="{8C5844AF-793D-4595-81A3-040395332064}" destId="{71CDB0B2-593F-49CA-8621-7255EED05573}" srcOrd="0" destOrd="1" presId="urn:microsoft.com/office/officeart/2005/8/layout/hList1"/>
    <dgm:cxn modelId="{203CFC44-5EB5-4AE9-B1EC-BFF06A7857ED}" srcId="{9D4E9CA2-2CE0-4F74-A91B-AE9A5DF41DD4}" destId="{E31046C1-6265-4092-AB9F-08B4C67C5775}" srcOrd="0" destOrd="0" parTransId="{D44150C8-221E-4FE8-BC53-298F05A5B6A3}" sibTransId="{3594CB07-3912-4C77-A398-7A1C9F0C0BDC}"/>
    <dgm:cxn modelId="{3CF52D77-17B9-444E-AC24-48238AEB85FB}" type="presOf" srcId="{9D4E9CA2-2CE0-4F74-A91B-AE9A5DF41DD4}" destId="{C324C624-7C13-4D8E-8008-D2BA8D56E5DB}" srcOrd="0" destOrd="0" presId="urn:microsoft.com/office/officeart/2005/8/layout/hList1"/>
    <dgm:cxn modelId="{EA62E986-0F8E-462E-9F0A-C797F776456D}" type="presOf" srcId="{C4FF0AC2-9CC4-4356-A96B-98F15DE57664}" destId="{71CDB0B2-593F-49CA-8621-7255EED05573}" srcOrd="0" destOrd="2" presId="urn:microsoft.com/office/officeart/2005/8/layout/hList1"/>
    <dgm:cxn modelId="{F920B309-C299-4AB4-97B4-659A725AD0A6}" type="presOf" srcId="{33B1B2A6-22F6-4893-9948-1A2C524A1104}" destId="{13AA5A82-9F36-4272-9D5F-F2FB66ACB3F7}" srcOrd="0" destOrd="1" presId="urn:microsoft.com/office/officeart/2005/8/layout/hList1"/>
    <dgm:cxn modelId="{E86E2533-823B-42BC-A2BB-A254DE6011EC}" srcId="{E97605BB-7BFD-44EC-AA49-7ED9F5823767}" destId="{8C5844AF-793D-4595-81A3-040395332064}" srcOrd="1" destOrd="0" parTransId="{2F191B62-D6DC-461A-A8BC-A557B78F18A9}" sibTransId="{36640EF4-7194-4F70-AC3D-2FB70AC90F48}"/>
    <dgm:cxn modelId="{ED5DF7E3-A1DD-4893-B47D-F6DC30ADAFC9}" type="presOf" srcId="{15456F44-BDD8-4DBF-BF82-965237448DC0}" destId="{01B53F69-DF0F-4EFB-A2A2-4AE3AEA05FD6}" srcOrd="0" destOrd="0" presId="urn:microsoft.com/office/officeart/2005/8/layout/hList1"/>
    <dgm:cxn modelId="{3A4A5E42-565C-49F1-89CE-007D3172C85F}" srcId="{3582A36E-C6F8-457C-8C10-5AD16D2200B9}" destId="{A3C475D2-1DC5-4C1E-83E4-3B74C12D5CC7}" srcOrd="1" destOrd="0" parTransId="{33215EA8-A1D7-4181-9F4F-F17DD09263E9}" sibTransId="{D5C0EF88-4BC3-456B-A769-B576D0CF9DD1}"/>
    <dgm:cxn modelId="{938A5D97-6A52-4B4E-A065-96C9867F9761}" srcId="{15456F44-BDD8-4DBF-BF82-965237448DC0}" destId="{3582A36E-C6F8-457C-8C10-5AD16D2200B9}" srcOrd="0" destOrd="0" parTransId="{B87419DD-C512-474A-A66E-91F844C82E1A}" sibTransId="{D8264993-6354-4162-881B-55BC8897B067}"/>
    <dgm:cxn modelId="{5B3F8801-6E01-4B53-817B-3C6898BF21FC}" type="presOf" srcId="{E97605BB-7BFD-44EC-AA49-7ED9F5823767}" destId="{DD836702-A47A-47A7-B6B2-0A22E49999A3}" srcOrd="0" destOrd="0" presId="urn:microsoft.com/office/officeart/2005/8/layout/hList1"/>
    <dgm:cxn modelId="{97C3383E-E5E8-4954-A94C-BD9B4AA1C373}" srcId="{E97605BB-7BFD-44EC-AA49-7ED9F5823767}" destId="{8F34F78D-8CCA-470A-AC78-3A79DBF30A6A}" srcOrd="0" destOrd="0" parTransId="{7D4A7F32-9F3B-43CC-988D-E7C8DD69F64B}" sibTransId="{5B520EA4-2BDC-4E29-AFF5-508B217D0274}"/>
    <dgm:cxn modelId="{7313760E-7E2F-4A76-8AEC-9059DB6A5A50}" type="presOf" srcId="{8F34F78D-8CCA-470A-AC78-3A79DBF30A6A}" destId="{71CDB0B2-593F-49CA-8621-7255EED05573}" srcOrd="0" destOrd="0" presId="urn:microsoft.com/office/officeart/2005/8/layout/hList1"/>
    <dgm:cxn modelId="{171C0B39-FDF4-4743-AC4B-334D9AC53E68}" srcId="{3582A36E-C6F8-457C-8C10-5AD16D2200B9}" destId="{509C8F0C-D552-49E5-A93D-392DE9275384}" srcOrd="2" destOrd="0" parTransId="{4DB3C9E8-4434-4B21-B377-D4C978DA87BF}" sibTransId="{0547E03F-6E51-49AC-9884-3671DC2653AB}"/>
    <dgm:cxn modelId="{A0FD781B-5C4D-45D2-90A6-E793A631865B}" type="presOf" srcId="{1DB7F470-9661-4C3E-8846-7547AA84AF33}" destId="{D0037327-1FBF-4921-9BC9-7DE5832048A0}" srcOrd="0" destOrd="2"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6272D7F3-B8DC-4839-9743-6AED1313A3B1}" srcId="{E97605BB-7BFD-44EC-AA49-7ED9F5823767}" destId="{C4FF0AC2-9CC4-4356-A96B-98F15DE57664}" srcOrd="2" destOrd="0" parTransId="{D309D6E0-F8B6-4788-ADF4-D2812BB1F700}" sibTransId="{33DC5743-0943-4A1F-B865-45C58630916C}"/>
    <dgm:cxn modelId="{BBC1F368-54B3-4027-BCD5-F8A371CD833C}" type="presOf" srcId="{E31046C1-6265-4092-AB9F-08B4C67C5775}" destId="{13AA5A82-9F36-4272-9D5F-F2FB66ACB3F7}" srcOrd="0" destOrd="0" presId="urn:microsoft.com/office/officeart/2005/8/layout/hList1"/>
    <dgm:cxn modelId="{34894CEB-8DA2-4A87-BD79-0B63499F96F1}" type="presOf" srcId="{28EB1555-854C-4B14-81C4-17B5612E03C4}" destId="{D0037327-1FBF-4921-9BC9-7DE5832048A0}" srcOrd="0" destOrd="1" presId="urn:microsoft.com/office/officeart/2005/8/layout/hList1"/>
    <dgm:cxn modelId="{3E4E18E1-1EDB-424D-8AD2-0A6E7FFEA666}" type="presOf" srcId="{0ED07E10-7D3B-4A31-AC2C-0E100D30A01A}" destId="{3F535299-1E67-445B-9625-19C1866775F6}" srcOrd="0" destOrd="0" presId="urn:microsoft.com/office/officeart/2005/8/layout/hList1"/>
    <dgm:cxn modelId="{F46FED50-728B-4F23-9196-E20A1258A72A}" srcId="{3582A36E-C6F8-457C-8C10-5AD16D2200B9}" destId="{ADDF0463-6A13-4BA9-A644-0075539A074F}" srcOrd="3" destOrd="0" parTransId="{B08A2334-239D-44B7-BAE2-99F5DF39F775}" sibTransId="{4A2491FA-F52F-4D90-8838-963CF4BF03D7}"/>
    <dgm:cxn modelId="{E92B476F-3DCF-4941-9616-DAD752C7990E}" srcId="{B687D5BC-DE7F-4AF2-98F2-C0B83447C537}" destId="{28EB1555-854C-4B14-81C4-17B5612E03C4}" srcOrd="1" destOrd="0" parTransId="{50EB01FC-BB6B-4EC9-84B3-E1A8FAA36BD6}" sibTransId="{3B30EB70-AF9F-4007-94D2-DDA19860C85C}"/>
    <dgm:cxn modelId="{18FBFB6C-1337-4F53-B325-117A84C62D69}" type="presOf" srcId="{DEA27419-BD9B-407B-9AF6-2B52D79307B4}" destId="{D0037327-1FBF-4921-9BC9-7DE5832048A0}" srcOrd="0" destOrd="0" presId="urn:microsoft.com/office/officeart/2005/8/layout/hList1"/>
    <dgm:cxn modelId="{6BDBAB6E-7983-4282-B850-807C5029AA16}" type="presOf" srcId="{A3C475D2-1DC5-4C1E-83E4-3B74C12D5CC7}" destId="{3F535299-1E67-445B-9625-19C1866775F6}" srcOrd="0" destOrd="1" presId="urn:microsoft.com/office/officeart/2005/8/layout/hList1"/>
    <dgm:cxn modelId="{8A308712-645F-4787-8451-DE22AA22C328}" type="presOf" srcId="{ADDF0463-6A13-4BA9-A644-0075539A074F}" destId="{3F535299-1E67-445B-9625-19C1866775F6}" srcOrd="0" destOrd="3" presId="urn:microsoft.com/office/officeart/2005/8/layout/hList1"/>
    <dgm:cxn modelId="{7160C6B1-DD97-4AFF-8EEC-4F39F5364601}" srcId="{9D4E9CA2-2CE0-4F74-A91B-AE9A5DF41DD4}" destId="{0971BF5F-2B12-4A0C-88C6-7E3C25B0B683}" srcOrd="2" destOrd="0" parTransId="{AF891BEE-8456-4836-BAB5-7AB802036998}" sibTransId="{E17C63B2-C62E-463E-ABAC-DB73406781A6}"/>
    <dgm:cxn modelId="{0FA39215-6C50-48A3-BBB4-3571890DEEC8}" type="presOf" srcId="{509C8F0C-D552-49E5-A93D-392DE9275384}" destId="{3F535299-1E67-445B-9625-19C1866775F6}" srcOrd="0" destOrd="2" presId="urn:microsoft.com/office/officeart/2005/8/layout/hList1"/>
    <dgm:cxn modelId="{45046AE2-6B39-427A-8A5A-E60D7EE43B14}" type="presOf" srcId="{0971BF5F-2B12-4A0C-88C6-7E3C25B0B683}" destId="{13AA5A82-9F36-4272-9D5F-F2FB66ACB3F7}" srcOrd="0" destOrd="2" presId="urn:microsoft.com/office/officeart/2005/8/layout/hList1"/>
    <dgm:cxn modelId="{33D4E9E6-036F-4FE0-A05C-147FFE7BC378}" srcId="{9D4E9CA2-2CE0-4F74-A91B-AE9A5DF41DD4}" destId="{382BF0E6-B319-438E-9476-FF874F1924EC}" srcOrd="3" destOrd="0" parTransId="{E3FA5A71-4384-4E78-9EE5-3AA122B33627}" sibTransId="{3D573FCE-448C-4AC4-88B1-672B62996B07}"/>
    <dgm:cxn modelId="{3A5DAED6-DE1C-4B01-9CC1-045A12F3428C}" type="presParOf" srcId="{01B53F69-DF0F-4EFB-A2A2-4AE3AEA05FD6}" destId="{080AB051-E020-4830-866A-6DFA9A2E0EFC}" srcOrd="0" destOrd="0" presId="urn:microsoft.com/office/officeart/2005/8/layout/hList1"/>
    <dgm:cxn modelId="{5930119E-975B-44DB-9708-0BDEA9D5AEA2}" type="presParOf" srcId="{080AB051-E020-4830-866A-6DFA9A2E0EFC}" destId="{E2451735-DBD8-4154-AB69-F371E92FE9EA}" srcOrd="0" destOrd="0" presId="urn:microsoft.com/office/officeart/2005/8/layout/hList1"/>
    <dgm:cxn modelId="{13E5FCC2-8089-4CDB-B9C0-ABE327D60D1C}" type="presParOf" srcId="{080AB051-E020-4830-866A-6DFA9A2E0EFC}" destId="{3F535299-1E67-445B-9625-19C1866775F6}" srcOrd="1" destOrd="0" presId="urn:microsoft.com/office/officeart/2005/8/layout/hList1"/>
    <dgm:cxn modelId="{CB8B4AB8-FAEF-4C15-8E33-95C974E91A99}" type="presParOf" srcId="{01B53F69-DF0F-4EFB-A2A2-4AE3AEA05FD6}" destId="{DE308224-C5E4-449C-9D43-BC3D59578E11}" srcOrd="1" destOrd="0" presId="urn:microsoft.com/office/officeart/2005/8/layout/hList1"/>
    <dgm:cxn modelId="{B193BA3C-9653-48D8-BF4B-6D805E27C20D}" type="presParOf" srcId="{01B53F69-DF0F-4EFB-A2A2-4AE3AEA05FD6}" destId="{85251806-C62A-43D7-BFC4-3ADC308C6040}" srcOrd="2" destOrd="0" presId="urn:microsoft.com/office/officeart/2005/8/layout/hList1"/>
    <dgm:cxn modelId="{B5DFDBC7-CC0E-49D6-90FC-B21C2AE956E2}" type="presParOf" srcId="{85251806-C62A-43D7-BFC4-3ADC308C6040}" destId="{DD836702-A47A-47A7-B6B2-0A22E49999A3}" srcOrd="0" destOrd="0" presId="urn:microsoft.com/office/officeart/2005/8/layout/hList1"/>
    <dgm:cxn modelId="{0548B928-6075-4325-81DD-6D55FF4BA89B}" type="presParOf" srcId="{85251806-C62A-43D7-BFC4-3ADC308C6040}" destId="{71CDB0B2-593F-49CA-8621-7255EED05573}" srcOrd="1" destOrd="0" presId="urn:microsoft.com/office/officeart/2005/8/layout/hList1"/>
    <dgm:cxn modelId="{506A43AB-FF1A-4EC3-B7CF-CA22AB069960}" type="presParOf" srcId="{01B53F69-DF0F-4EFB-A2A2-4AE3AEA05FD6}" destId="{9BFB6151-2A71-453F-8B53-FF5F410AC282}" srcOrd="3" destOrd="0" presId="urn:microsoft.com/office/officeart/2005/8/layout/hList1"/>
    <dgm:cxn modelId="{2EABB83C-B435-49CA-9A71-179DC232CD88}" type="presParOf" srcId="{01B53F69-DF0F-4EFB-A2A2-4AE3AEA05FD6}" destId="{B2E8A301-837C-49AA-B305-991F718F965F}" srcOrd="4" destOrd="0" presId="urn:microsoft.com/office/officeart/2005/8/layout/hList1"/>
    <dgm:cxn modelId="{FFB5ED11-A2AF-4B03-8BBA-D84D89E17EBB}" type="presParOf" srcId="{B2E8A301-837C-49AA-B305-991F718F965F}" destId="{C324C624-7C13-4D8E-8008-D2BA8D56E5DB}" srcOrd="0" destOrd="0" presId="urn:microsoft.com/office/officeart/2005/8/layout/hList1"/>
    <dgm:cxn modelId="{D27206E2-D026-4157-A110-FDB9EBF66B5C}" type="presParOf" srcId="{B2E8A301-837C-49AA-B305-991F718F965F}" destId="{13AA5A82-9F36-4272-9D5F-F2FB66ACB3F7}" srcOrd="1" destOrd="0" presId="urn:microsoft.com/office/officeart/2005/8/layout/hList1"/>
    <dgm:cxn modelId="{EC391263-FA1D-406C-AC5A-0B9B2223C898}" type="presParOf" srcId="{01B53F69-DF0F-4EFB-A2A2-4AE3AEA05FD6}" destId="{79E030B0-2AB0-46BD-8028-88EF3259D54B}" srcOrd="5" destOrd="0" presId="urn:microsoft.com/office/officeart/2005/8/layout/hList1"/>
    <dgm:cxn modelId="{9286E5D4-5DB1-492F-A6E7-EC5392D3E688}" type="presParOf" srcId="{01B53F69-DF0F-4EFB-A2A2-4AE3AEA05FD6}" destId="{55B7562E-D38C-43FF-9B13-39E4F300BA11}" srcOrd="6" destOrd="0" presId="urn:microsoft.com/office/officeart/2005/8/layout/hList1"/>
    <dgm:cxn modelId="{0FABAAB7-9122-4FBF-9F37-C86571649757}" type="presParOf" srcId="{55B7562E-D38C-43FF-9B13-39E4F300BA11}" destId="{0B2AD7F6-8453-42CC-B7D5-2C9B5475335B}" srcOrd="0" destOrd="0" presId="urn:microsoft.com/office/officeart/2005/8/layout/hList1"/>
    <dgm:cxn modelId="{B8E75965-B0BC-4104-ACB6-F98BA2163B6A}"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588035"/>
          <a:ext cx="1975942" cy="5823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588035"/>
        <a:ext cx="1975942" cy="582388"/>
      </dsp:txXfrm>
    </dsp:sp>
    <dsp:sp modelId="{3F535299-1E67-445B-9625-19C1866775F6}">
      <dsp:nvSpPr>
        <dsp:cNvPr id="0" name=""/>
        <dsp:cNvSpPr/>
      </dsp:nvSpPr>
      <dsp:spPr>
        <a:xfrm>
          <a:off x="3286" y="1170424"/>
          <a:ext cx="1975942" cy="338784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One word responses</a:t>
          </a:r>
          <a:endParaRPr lang="en-US" sz="1300" kern="1200" dirty="0"/>
        </a:p>
        <a:p>
          <a:pPr marL="114300" lvl="1" indent="-114300" algn="l" defTabSz="577850">
            <a:lnSpc>
              <a:spcPct val="90000"/>
            </a:lnSpc>
            <a:spcBef>
              <a:spcPct val="0"/>
            </a:spcBef>
            <a:spcAft>
              <a:spcPct val="15000"/>
            </a:spcAft>
            <a:buChar char="••"/>
          </a:pPr>
          <a:r>
            <a:rPr lang="en-US" sz="1300" kern="1200" smtClean="0"/>
            <a:t>2 or more word phrases not in English word order</a:t>
          </a:r>
          <a:endParaRPr lang="en-US" sz="1300" kern="1200"/>
        </a:p>
        <a:p>
          <a:pPr marL="114300" lvl="1" indent="-114300" algn="l" defTabSz="577850">
            <a:lnSpc>
              <a:spcPct val="90000"/>
            </a:lnSpc>
            <a:spcBef>
              <a:spcPct val="0"/>
            </a:spcBef>
            <a:spcAft>
              <a:spcPct val="15000"/>
            </a:spcAft>
            <a:buChar char="••"/>
          </a:pPr>
          <a:r>
            <a:rPr lang="en-US" sz="1300" kern="1200" dirty="0" smtClean="0"/>
            <a:t>Response in a language other </a:t>
          </a:r>
          <a:r>
            <a:rPr lang="en-US" sz="1300" kern="1200" smtClean="0"/>
            <a:t>than English</a:t>
          </a:r>
          <a:endParaRPr lang="en-US" sz="1300" kern="1200" dirty="0"/>
        </a:p>
        <a:p>
          <a:pPr marL="114300" lvl="1" indent="-114300" algn="l" defTabSz="577850">
            <a:lnSpc>
              <a:spcPct val="90000"/>
            </a:lnSpc>
            <a:spcBef>
              <a:spcPct val="0"/>
            </a:spcBef>
            <a:spcAft>
              <a:spcPct val="15000"/>
            </a:spcAft>
            <a:buChar char="••"/>
          </a:pPr>
          <a:r>
            <a:rPr lang="en-US" sz="1300" kern="1200" dirty="0" smtClean="0"/>
            <a:t>Sentence fragments placed in English word order</a:t>
          </a:r>
          <a:endParaRPr lang="en-US" sz="1300" kern="1200" dirty="0"/>
        </a:p>
      </dsp:txBody>
      <dsp:txXfrm>
        <a:off x="3286" y="1170424"/>
        <a:ext cx="1975942" cy="3387844"/>
      </dsp:txXfrm>
    </dsp:sp>
    <dsp:sp modelId="{DD836702-A47A-47A7-B6B2-0A22E49999A3}">
      <dsp:nvSpPr>
        <dsp:cNvPr id="0" name=""/>
        <dsp:cNvSpPr/>
      </dsp:nvSpPr>
      <dsp:spPr>
        <a:xfrm>
          <a:off x="2255860" y="588035"/>
          <a:ext cx="1975942" cy="5823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588035"/>
        <a:ext cx="1975942" cy="582388"/>
      </dsp:txXfrm>
    </dsp:sp>
    <dsp:sp modelId="{71CDB0B2-593F-49CA-8621-7255EED05573}">
      <dsp:nvSpPr>
        <dsp:cNvPr id="0" name=""/>
        <dsp:cNvSpPr/>
      </dsp:nvSpPr>
      <dsp:spPr>
        <a:xfrm>
          <a:off x="2255860" y="1170424"/>
          <a:ext cx="1975942" cy="338784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Simple sentences</a:t>
          </a:r>
          <a:endParaRPr lang="en-US" sz="1300" kern="1200" dirty="0"/>
        </a:p>
        <a:p>
          <a:pPr marL="114300" lvl="1" indent="-114300" algn="l" defTabSz="577850">
            <a:lnSpc>
              <a:spcPct val="90000"/>
            </a:lnSpc>
            <a:spcBef>
              <a:spcPct val="0"/>
            </a:spcBef>
            <a:spcAft>
              <a:spcPct val="15000"/>
            </a:spcAft>
            <a:buChar char="••"/>
          </a:pPr>
          <a:r>
            <a:rPr lang="en-US" sz="1300" kern="1200" dirty="0" smtClean="0"/>
            <a:t>Compound sentences</a:t>
          </a:r>
          <a:endParaRPr lang="en-US" sz="1300" kern="1200" dirty="0"/>
        </a:p>
        <a:p>
          <a:pPr marL="114300" lvl="1" indent="-114300" algn="l" defTabSz="577850">
            <a:lnSpc>
              <a:spcPct val="90000"/>
            </a:lnSpc>
            <a:spcBef>
              <a:spcPct val="0"/>
            </a:spcBef>
            <a:spcAft>
              <a:spcPct val="15000"/>
            </a:spcAft>
            <a:buChar char="••"/>
          </a:pPr>
          <a:r>
            <a:rPr lang="en-US" sz="1300" kern="1200" smtClean="0"/>
            <a:t>May or may not be accurate</a:t>
          </a:r>
          <a:endParaRPr lang="en-US" sz="1300" kern="1200"/>
        </a:p>
        <a:p>
          <a:pPr marL="114300" lvl="1" indent="-114300" algn="l" defTabSz="577850">
            <a:lnSpc>
              <a:spcPct val="90000"/>
            </a:lnSpc>
            <a:spcBef>
              <a:spcPct val="0"/>
            </a:spcBef>
            <a:spcAft>
              <a:spcPct val="15000"/>
            </a:spcAft>
            <a:buChar char="••"/>
          </a:pPr>
          <a:r>
            <a:rPr lang="en-US" sz="1300" kern="1200" smtClean="0"/>
            <a:t>No use of </a:t>
          </a:r>
          <a:r>
            <a:rPr lang="en-US" sz="1300" kern="1200" dirty="0" smtClean="0"/>
            <a:t>embedding (</a:t>
          </a:r>
          <a:r>
            <a:rPr lang="en-US" sz="1300" kern="1200" smtClean="0"/>
            <a:t>dependent clauses)</a:t>
          </a:r>
          <a:endParaRPr lang="en-US" sz="1300" kern="1200" dirty="0"/>
        </a:p>
      </dsp:txBody>
      <dsp:txXfrm>
        <a:off x="2255860" y="1170424"/>
        <a:ext cx="1975942" cy="3387844"/>
      </dsp:txXfrm>
    </dsp:sp>
    <dsp:sp modelId="{C324C624-7C13-4D8E-8008-D2BA8D56E5DB}">
      <dsp:nvSpPr>
        <dsp:cNvPr id="0" name=""/>
        <dsp:cNvSpPr/>
      </dsp:nvSpPr>
      <dsp:spPr>
        <a:xfrm>
          <a:off x="4508435" y="588035"/>
          <a:ext cx="1975942" cy="5823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588035"/>
        <a:ext cx="1975942" cy="582388"/>
      </dsp:txXfrm>
    </dsp:sp>
    <dsp:sp modelId="{13AA5A82-9F36-4272-9D5F-F2FB66ACB3F7}">
      <dsp:nvSpPr>
        <dsp:cNvPr id="0" name=""/>
        <dsp:cNvSpPr/>
      </dsp:nvSpPr>
      <dsp:spPr>
        <a:xfrm>
          <a:off x="4508435" y="1170424"/>
          <a:ext cx="1975942" cy="338784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Must attempt sentences with complex clause structures (i.e., an independent clause and at least one dependent clause)</a:t>
          </a:r>
          <a:endParaRPr lang="en-US" sz="1300" kern="1200" dirty="0"/>
        </a:p>
        <a:p>
          <a:pPr marL="114300" lvl="1" indent="-114300" algn="l" defTabSz="577850">
            <a:lnSpc>
              <a:spcPct val="90000"/>
            </a:lnSpc>
            <a:spcBef>
              <a:spcPct val="0"/>
            </a:spcBef>
            <a:spcAft>
              <a:spcPct val="15000"/>
            </a:spcAft>
            <a:buChar char="••"/>
          </a:pPr>
          <a:r>
            <a:rPr lang="en-US" sz="1300" kern="1200" dirty="0" smtClean="0"/>
            <a:t>May have </a:t>
          </a:r>
          <a:r>
            <a:rPr lang="en-US" sz="1300" kern="1200" smtClean="0"/>
            <a:t>repetitive use of </a:t>
          </a:r>
          <a:r>
            <a:rPr lang="en-US" sz="1300" kern="1200" dirty="0" smtClean="0"/>
            <a:t>one dependent structure, such as relative, adverbial, or </a:t>
          </a:r>
          <a:r>
            <a:rPr lang="en-US" sz="1300" kern="1200" smtClean="0"/>
            <a:t>noun clauses</a:t>
          </a:r>
          <a:endParaRPr lang="en-US" sz="1300" kern="1200" dirty="0"/>
        </a:p>
        <a:p>
          <a:pPr marL="114300" lvl="1" indent="-114300" algn="l" defTabSz="577850">
            <a:lnSpc>
              <a:spcPct val="90000"/>
            </a:lnSpc>
            <a:spcBef>
              <a:spcPct val="0"/>
            </a:spcBef>
            <a:spcAft>
              <a:spcPct val="15000"/>
            </a:spcAft>
            <a:buChar char="••"/>
          </a:pPr>
          <a:r>
            <a:rPr lang="en-US" sz="1300" kern="1200" smtClean="0"/>
            <a:t>May or may not be accurate</a:t>
          </a:r>
          <a:endParaRPr lang="en-US" sz="1300" kern="1200"/>
        </a:p>
        <a:p>
          <a:pPr marL="114300" lvl="1" indent="-114300" algn="l" defTabSz="577850">
            <a:lnSpc>
              <a:spcPct val="90000"/>
            </a:lnSpc>
            <a:spcBef>
              <a:spcPct val="0"/>
            </a:spcBef>
            <a:spcAft>
              <a:spcPct val="15000"/>
            </a:spcAft>
            <a:buChar char="••"/>
          </a:pPr>
          <a:r>
            <a:rPr lang="en-US" sz="1300" kern="1200" dirty="0" smtClean="0"/>
            <a:t>Simple and compound sentences are mostly accurate/ grammatically correct</a:t>
          </a:r>
          <a:endParaRPr lang="en-US" sz="1300" kern="1200" dirty="0"/>
        </a:p>
      </dsp:txBody>
      <dsp:txXfrm>
        <a:off x="4508435" y="1170424"/>
        <a:ext cx="1975942" cy="3387844"/>
      </dsp:txXfrm>
    </dsp:sp>
    <dsp:sp modelId="{0B2AD7F6-8453-42CC-B7D5-2C9B5475335B}">
      <dsp:nvSpPr>
        <dsp:cNvPr id="0" name=""/>
        <dsp:cNvSpPr/>
      </dsp:nvSpPr>
      <dsp:spPr>
        <a:xfrm>
          <a:off x="6761010" y="588035"/>
          <a:ext cx="1975942" cy="5823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588035"/>
        <a:ext cx="1975942" cy="582388"/>
      </dsp:txXfrm>
    </dsp:sp>
    <dsp:sp modelId="{D0037327-1FBF-4921-9BC9-7DE5832048A0}">
      <dsp:nvSpPr>
        <dsp:cNvPr id="0" name=""/>
        <dsp:cNvSpPr/>
      </dsp:nvSpPr>
      <dsp:spPr>
        <a:xfrm>
          <a:off x="6761010" y="1170424"/>
          <a:ext cx="1975942" cy="338784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Use of </a:t>
          </a:r>
          <a:r>
            <a:rPr lang="en-US" sz="1300" kern="1200" dirty="0" smtClean="0"/>
            <a:t>a variety of complex clause structures, including relative, adverbial, or </a:t>
          </a:r>
          <a:r>
            <a:rPr lang="en-US" sz="1300" kern="1200" smtClean="0"/>
            <a:t>noun clauses</a:t>
          </a:r>
          <a:endParaRPr lang="en-US" sz="1300" kern="1200" dirty="0"/>
        </a:p>
        <a:p>
          <a:pPr marL="114300" lvl="1" indent="-114300" algn="l" defTabSz="577850">
            <a:lnSpc>
              <a:spcPct val="90000"/>
            </a:lnSpc>
            <a:spcBef>
              <a:spcPct val="0"/>
            </a:spcBef>
            <a:spcAft>
              <a:spcPct val="15000"/>
            </a:spcAft>
            <a:buChar char="••"/>
          </a:pPr>
          <a:r>
            <a:rPr lang="en-US" sz="1300" kern="1200" dirty="0" smtClean="0"/>
            <a:t>Simple and compound sentences are accurate and grammatically correct</a:t>
          </a:r>
          <a:endParaRPr lang="en-US" sz="1300" kern="1200" dirty="0"/>
        </a:p>
        <a:p>
          <a:pPr marL="114300" lvl="1" indent="-114300" algn="l" defTabSz="577850">
            <a:lnSpc>
              <a:spcPct val="90000"/>
            </a:lnSpc>
            <a:spcBef>
              <a:spcPct val="0"/>
            </a:spcBef>
            <a:spcAft>
              <a:spcPct val="15000"/>
            </a:spcAft>
            <a:buChar char="••"/>
          </a:pPr>
          <a:r>
            <a:rPr lang="en-US" sz="1300" kern="1200" dirty="0" smtClean="0">
              <a:solidFill>
                <a:schemeClr val="tx1"/>
              </a:solidFill>
            </a:rPr>
            <a:t>Complex clause structures are mostly accurate/grammatically correct</a:t>
          </a:r>
          <a:endParaRPr lang="en-US" sz="1300" kern="1200" dirty="0">
            <a:solidFill>
              <a:schemeClr val="tx1"/>
            </a:solidFill>
          </a:endParaRPr>
        </a:p>
      </dsp:txBody>
      <dsp:txXfrm>
        <a:off x="6761010" y="1170424"/>
        <a:ext cx="1975942" cy="33878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422117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EO/P: Girl</a:t>
            </a:r>
          </a:p>
          <a:p>
            <a:r>
              <a:rPr lang="en-US" altLang="en-US" baseline="0" dirty="0" smtClean="0">
                <a:ea typeface="ＭＳ Ｐゴシック" panose="020B0600070205080204" pitchFamily="34" charset="-128"/>
              </a:rPr>
              <a:t>EL: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EO/P: Girl</a:t>
            </a:r>
          </a:p>
          <a:p>
            <a:r>
              <a:rPr lang="en-US" altLang="en-US" baseline="0" dirty="0" smtClean="0">
                <a:ea typeface="ＭＳ Ｐゴシック" panose="020B0600070205080204" pitchFamily="34" charset="-128"/>
              </a:rPr>
              <a:t>EL: Boy</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sentence sophistication of explanations about a personal routine, we can identify and monitor the successive emergence, development and control of language.</a:t>
            </a:r>
          </a:p>
          <a:p>
            <a:pPr marL="0" lvl="1"/>
            <a:r>
              <a:rPr lang="en-US" altLang="en-US" sz="2200" dirty="0">
                <a:ea typeface="ＭＳ Ｐゴシック" panose="020B0600070205080204" pitchFamily="34" charset="-128"/>
              </a:rPr>
              <a:t>EL 3</a:t>
            </a:r>
            <a:r>
              <a:rPr lang="en-US" altLang="en-US" sz="2200" baseline="30000" dirty="0">
                <a:ea typeface="ＭＳ Ｐゴシック" panose="020B0600070205080204" pitchFamily="34" charset="-128"/>
              </a:rPr>
              <a:t>rd</a:t>
            </a:r>
            <a:r>
              <a:rPr lang="en-US" altLang="en-US" sz="2200" dirty="0">
                <a:ea typeface="ＭＳ Ｐゴシック" panose="020B0600070205080204" pitchFamily="34" charset="-128"/>
              </a:rPr>
              <a:t> graders</a:t>
            </a:r>
          </a:p>
          <a:p>
            <a:pPr marL="0" lvl="1"/>
            <a:r>
              <a:rPr lang="en-US" altLang="en-US" sz="2200" dirty="0">
                <a:ea typeface="ＭＳ Ｐゴシック" panose="020B0600070205080204" pitchFamily="34" charset="-128"/>
              </a:rPr>
              <a:t>EO/P 3</a:t>
            </a:r>
            <a:r>
              <a:rPr lang="en-US" altLang="en-US" sz="2200" baseline="30000" dirty="0">
                <a:ea typeface="ＭＳ Ｐゴシック" panose="020B0600070205080204" pitchFamily="34" charset="-128"/>
              </a:rPr>
              <a:t>rd</a:t>
            </a:r>
            <a:r>
              <a:rPr lang="en-US" altLang="en-US" sz="2200" dirty="0">
                <a:ea typeface="ＭＳ Ｐゴシック" panose="020B0600070205080204" pitchFamily="34" charset="-128"/>
              </a:rPr>
              <a:t> graders</a:t>
            </a:r>
          </a:p>
          <a:p>
            <a:pPr marL="0" lvl="1"/>
            <a:endParaRPr lang="en-US" altLang="en-US" sz="2200" dirty="0">
              <a:ea typeface="ＭＳ Ｐゴシック" panose="020B0600070205080204" pitchFamily="34" charset="-128"/>
            </a:endParaRPr>
          </a:p>
          <a:p>
            <a:pPr marL="0" lvl="1" defTabSz="910902" eaLnBrk="1" fontAlgn="auto" hangingPunct="1">
              <a:spcBef>
                <a:spcPts val="0"/>
              </a:spcBef>
              <a:spcAft>
                <a:spcPts val="0"/>
              </a:spcAft>
              <a:defRPr/>
            </a:pPr>
            <a:r>
              <a:rPr lang="en-US" altLang="en-US" sz="2300" dirty="0">
                <a:ea typeface="ＭＳ Ｐゴシック" panose="020B0600070205080204" pitchFamily="34" charset="-128"/>
              </a:rPr>
              <a:t>No 3</a:t>
            </a:r>
            <a:r>
              <a:rPr lang="en-US" altLang="en-US" sz="2300" baseline="30000" dirty="0">
                <a:ea typeface="ＭＳ Ｐゴシック" panose="020B0600070205080204" pitchFamily="34" charset="-128"/>
              </a:rPr>
              <a:t>rd</a:t>
            </a:r>
            <a:r>
              <a:rPr lang="en-US" altLang="en-US" sz="2300" dirty="0">
                <a:ea typeface="ＭＳ Ｐゴシック" panose="020B0600070205080204" pitchFamily="34" charset="-128"/>
              </a:rPr>
              <a:t> grade EO/P explanations were coded at the not evident level</a:t>
            </a:r>
          </a:p>
          <a:p>
            <a:pPr marL="0" lvl="1"/>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doesn’t know how to clean her teeth. When</a:t>
            </a:r>
            <a:r>
              <a:rPr lang="en-US" altLang="en-US" baseline="0" dirty="0" smtClean="0">
                <a:ea typeface="ＭＳ Ｐゴシック" panose="020B0600070205080204" pitchFamily="34" charset="-128"/>
              </a:rPr>
              <a:t> you’re ready, tell her how to do it and why she should do it.”</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Girl</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EO/P explanations were coded at this level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Boy</a:t>
            </a:r>
            <a:endParaRPr lang="en-US" altLang="en-US" dirty="0" smtClean="0">
              <a:ea typeface="ＭＳ Ｐゴシック" panose="020B0600070205080204" pitchFamily="34" charset="-128"/>
            </a:endParaRPr>
          </a:p>
          <a:p>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Girl</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EO/P: </a:t>
            </a:r>
            <a:r>
              <a:rPr lang="en-US" altLang="en-US" dirty="0" smtClean="0">
                <a:ea typeface="ＭＳ Ｐゴシック" panose="020B0600070205080204" pitchFamily="34" charset="-128"/>
              </a:rPr>
              <a:t>Girl</a:t>
            </a:r>
            <a:endParaRPr lang="en-US" altLang="en-US" baseline="0"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Girl</a:t>
            </a:r>
            <a:endParaRPr lang="en-US" altLang="en-US"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EO/P</a:t>
            </a:r>
            <a:r>
              <a:rPr lang="en-US" altLang="en-US" baseline="0" smtClean="0">
                <a:ea typeface="ＭＳ Ｐゴシック" panose="020B0600070205080204" pitchFamily="34" charset="-128"/>
              </a:rPr>
              <a:t>: </a:t>
            </a:r>
            <a:r>
              <a:rPr lang="en-US" altLang="en-US" smtClean="0">
                <a:ea typeface="ＭＳ Ｐゴシック" panose="020B0600070205080204" pitchFamily="34" charset="-128"/>
              </a:rPr>
              <a:t>Boy</a:t>
            </a:r>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Here are examples for the academic task…</a:t>
            </a:r>
          </a:p>
          <a:p>
            <a:pPr marL="0" lvl="1"/>
            <a:r>
              <a:rPr lang="en-US" altLang="en-US" sz="2200" dirty="0">
                <a:ea typeface="ＭＳ Ｐゴシック" panose="020B0600070205080204" pitchFamily="34" charset="-128"/>
              </a:rPr>
              <a:t>EL 3</a:t>
            </a:r>
            <a:r>
              <a:rPr lang="en-US" altLang="en-US" sz="2200" baseline="30000" dirty="0">
                <a:ea typeface="ＭＳ Ｐゴシック" panose="020B0600070205080204" pitchFamily="34" charset="-128"/>
              </a:rPr>
              <a:t>rd</a:t>
            </a:r>
            <a:r>
              <a:rPr lang="en-US" altLang="en-US" sz="2200" dirty="0">
                <a:ea typeface="ＭＳ Ｐゴシック" panose="020B0600070205080204" pitchFamily="34" charset="-128"/>
              </a:rPr>
              <a:t> graders</a:t>
            </a:r>
          </a:p>
          <a:p>
            <a:pPr marL="0" lvl="1"/>
            <a:r>
              <a:rPr lang="en-US" altLang="en-US" sz="2200" dirty="0">
                <a:ea typeface="ＭＳ Ｐゴシック" panose="020B0600070205080204" pitchFamily="34" charset="-128"/>
              </a:rPr>
              <a:t>EO/P 3</a:t>
            </a:r>
            <a:r>
              <a:rPr lang="en-US" altLang="en-US" sz="2200" baseline="30000" dirty="0">
                <a:ea typeface="ＭＳ Ｐゴシック" panose="020B0600070205080204" pitchFamily="34" charset="-128"/>
              </a:rPr>
              <a:t>rd</a:t>
            </a:r>
            <a:r>
              <a:rPr lang="en-US" altLang="en-US" sz="2200" dirty="0">
                <a:ea typeface="ＭＳ Ｐゴシック" panose="020B0600070205080204" pitchFamily="34" charset="-128"/>
              </a:rPr>
              <a:t> graders</a:t>
            </a:r>
          </a:p>
          <a:p>
            <a:pPr marL="0" lvl="1"/>
            <a:endParaRPr lang="en-US" altLang="en-US" sz="2200" dirty="0">
              <a:ea typeface="ＭＳ Ｐゴシック" panose="020B0600070205080204" pitchFamily="34" charset="-128"/>
            </a:endParaRPr>
          </a:p>
          <a:p>
            <a:pPr marL="0" lvl="1" defTabSz="910902" eaLnBrk="1" fontAlgn="auto" hangingPunct="1">
              <a:spcBef>
                <a:spcPts val="0"/>
              </a:spcBef>
              <a:spcAft>
                <a:spcPts val="0"/>
              </a:spcAft>
              <a:defRPr/>
            </a:pPr>
            <a:r>
              <a:rPr lang="en-US" altLang="en-US" sz="2300" dirty="0">
                <a:ea typeface="ＭＳ Ｐゴシック" panose="020B0600070205080204" pitchFamily="34" charset="-128"/>
              </a:rPr>
              <a:t>No 3</a:t>
            </a:r>
            <a:r>
              <a:rPr lang="en-US" altLang="en-US" sz="2300" baseline="30000" dirty="0">
                <a:ea typeface="ＭＳ Ｐゴシック" panose="020B0600070205080204" pitchFamily="34" charset="-128"/>
              </a:rPr>
              <a:t>rd</a:t>
            </a:r>
            <a:r>
              <a:rPr lang="en-US" altLang="en-US" sz="2300" dirty="0">
                <a:ea typeface="ＭＳ Ｐゴシック" panose="020B0600070205080204" pitchFamily="34" charset="-128"/>
              </a:rPr>
              <a:t> grade EO/P explanations were coded at the not evident level</a:t>
            </a: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0120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0902"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her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Boy</a:t>
            </a:r>
            <a:endParaRPr lang="en-US" altLang="en-US" dirty="0" smtClean="0">
              <a:ea typeface="ＭＳ Ｐゴシック" panose="020B0600070205080204" pitchFamily="34" charset="-128"/>
            </a:endParaRPr>
          </a:p>
          <a:p>
            <a:pPr defTabSz="910902" eaLnBrk="1" fontAlgn="auto" hangingPunct="1">
              <a:spcBef>
                <a:spcPts val="0"/>
              </a:spcBef>
              <a:spcAft>
                <a:spcPts val="0"/>
              </a:spcAft>
              <a:defRPr/>
            </a:pPr>
            <a:r>
              <a:rPr lang="en-US" altLang="en-US" dirty="0" smtClean="0">
                <a:ea typeface="ＭＳ Ｐゴシック" panose="020B0600070205080204" pitchFamily="34" charset="-128"/>
              </a:rPr>
              <a:t>No 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 EO/P explanations were coded at this level</a:t>
            </a: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05766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Girl</a:t>
            </a: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2282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smtClean="0">
                <a:ea typeface="ＭＳ Ｐゴシック" panose="020B0600070205080204" pitchFamily="34" charset="-128"/>
              </a:rPr>
              <a:t>For example, if we look at sentence sophistication of explanations about a personal routine, we can identify and monitor the successive emergence, development and control of language.</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EL </a:t>
            </a:r>
            <a:r>
              <a:rPr lang="en-US" altLang="en-US" sz="2200" dirty="0">
                <a:ea typeface="ＭＳ Ｐゴシック" panose="020B0600070205080204" pitchFamily="34" charset="-128"/>
              </a:rPr>
              <a:t>kindergarteners</a:t>
            </a:r>
          </a:p>
          <a:p>
            <a:pPr marL="0" lvl="1"/>
            <a:r>
              <a:rPr lang="en-US" altLang="en-US" sz="2200" dirty="0">
                <a:ea typeface="ＭＳ Ｐゴシック" panose="020B0600070205080204" pitchFamily="34" charset="-128"/>
              </a:rPr>
              <a:t>EO/P kindergarteners</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No kindergarten</a:t>
            </a:r>
            <a:r>
              <a:rPr lang="en-US" altLang="en-US" sz="2200" baseline="0" dirty="0" smtClean="0">
                <a:ea typeface="ＭＳ Ｐゴシック" panose="020B0600070205080204" pitchFamily="34" charset="-128"/>
              </a:rPr>
              <a:t> EO/P or EL explanations were coded at the Not Evident level. </a:t>
            </a:r>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2907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Boy</a:t>
            </a:r>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0108" indent="-28465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627"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4078"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9530" indent="-2277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4980"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0431"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5882"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1333" indent="-227725" defTabSz="4554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2907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For example, if we look at sentence sophistication of explanations about a personal routine, we can identify and monitor the successive emergence, development and control of language.</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EL 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a:t>
            </a:r>
            <a:endParaRPr lang="en-US" altLang="en-US" sz="2200" dirty="0">
              <a:ea typeface="ＭＳ Ｐゴシック" panose="020B0600070205080204" pitchFamily="34" charset="-128"/>
            </a:endParaRP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a:t>
            </a:r>
            <a:endParaRPr lang="en-US" altLang="en-US" sz="2200" dirty="0">
              <a:ea typeface="ＭＳ Ｐゴシック" panose="020B0600070205080204" pitchFamily="34" charset="-128"/>
            </a:endParaRPr>
          </a:p>
          <a:p>
            <a:pPr marL="0" lvl="1"/>
            <a:endParaRPr lang="en-US" altLang="en-US" sz="2200" dirty="0" smtClean="0">
              <a:ea typeface="ＭＳ Ｐゴシック" panose="020B0600070205080204" pitchFamily="34" charset="-128"/>
            </a:endParaRPr>
          </a:p>
          <a:p>
            <a:pPr marL="342900" lvl="1" indent="-342900">
              <a:buFont typeface="Arial"/>
              <a:buChar char="•"/>
            </a:pPr>
            <a:r>
              <a:rPr lang="en-US" altLang="en-US" sz="2200" dirty="0" smtClean="0">
                <a:ea typeface="ＭＳ Ｐゴシック" panose="020B0600070205080204" pitchFamily="34" charset="-128"/>
              </a:rPr>
              <a:t>No 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grade EO/P or EL explanations were coded at the Not Evident level. </a:t>
            </a:r>
            <a:endParaRPr lang="en-US" altLang="en-US" sz="2200"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EO/P or EL explanations were coded at the Not Evident level.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Boy</a:t>
            </a:r>
          </a:p>
          <a:p>
            <a:r>
              <a:rPr lang="en-US" altLang="en-US" baseline="0" dirty="0" smtClean="0">
                <a:ea typeface="ＭＳ Ｐゴシック" panose="020B0600070205080204" pitchFamily="34" charset="-128"/>
              </a:rPr>
              <a:t>EO/P: Girl</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EL: Girl</a:t>
            </a:r>
          </a:p>
          <a:p>
            <a:r>
              <a:rPr lang="en-US" altLang="en-US" baseline="0" dirty="0" smtClean="0">
                <a:ea typeface="ＭＳ Ｐゴシック" panose="020B0600070205080204" pitchFamily="34" charset="-128"/>
              </a:rPr>
              <a:t>EO/P: Boy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EL: Girl</a:t>
            </a:r>
          </a:p>
          <a:p>
            <a:r>
              <a:rPr lang="en-US" altLang="en-US" dirty="0" smtClean="0">
                <a:ea typeface="ＭＳ Ｐゴシック" panose="020B0600070205080204" pitchFamily="34" charset="-128"/>
              </a:rPr>
              <a:t>EO/P: Boy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And for the academic task…</a:t>
            </a:r>
          </a:p>
          <a:p>
            <a:pPr marL="0" lvl="1"/>
            <a:r>
              <a:rPr lang="en-US" altLang="en-US" sz="2200" dirty="0" smtClean="0">
                <a:ea typeface="ＭＳ Ｐゴシック" panose="020B0600070205080204" pitchFamily="34" charset="-128"/>
              </a:rPr>
              <a:t>EL</a:t>
            </a:r>
            <a:r>
              <a:rPr lang="en-US" altLang="en-US" sz="2200" baseline="0" dirty="0" smtClean="0">
                <a:ea typeface="ＭＳ Ｐゴシック" panose="020B0600070205080204" pitchFamily="34" charset="-128"/>
              </a:rPr>
              <a:t> 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grade</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EO</a:t>
            </a:r>
            <a:r>
              <a:rPr lang="en-US" altLang="en-US" sz="2200" dirty="0">
                <a:ea typeface="ＭＳ Ｐゴシック" panose="020B0600070205080204" pitchFamily="34" charset="-128"/>
              </a:rPr>
              <a:t>/</a:t>
            </a:r>
            <a:r>
              <a:rPr lang="en-US" altLang="en-US" sz="2200" dirty="0" smtClean="0">
                <a:ea typeface="ＭＳ Ｐゴシック" panose="020B0600070205080204" pitchFamily="34" charset="-128"/>
              </a:rPr>
              <a:t>P</a:t>
            </a:r>
            <a:r>
              <a:rPr lang="en-US" altLang="en-US" sz="2200" baseline="0" dirty="0" smtClean="0">
                <a:ea typeface="ＭＳ Ｐゴシック" panose="020B0600070205080204" pitchFamily="34" charset="-128"/>
              </a:rPr>
              <a:t> 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grade</a:t>
            </a:r>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 typeface="Arial"/>
              <a:buNone/>
              <a:tabLst/>
              <a:defRPr/>
            </a:pPr>
            <a:r>
              <a:rPr lang="en-US" altLang="en-US" sz="2200" dirty="0" smtClean="0">
                <a:ea typeface="ＭＳ Ｐゴシック" panose="020B0600070205080204" pitchFamily="34" charset="-128"/>
              </a:rPr>
              <a:t>No 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grade EO/P or EL explanations were coded at the Not Evident level. </a:t>
            </a:r>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pPr marL="0" lvl="1" indent="0">
              <a:buFont typeface="Arial"/>
              <a:buNone/>
            </a:pPr>
            <a:r>
              <a:rPr lang="en-US" altLang="en-US" sz="2200" dirty="0" smtClean="0">
                <a:ea typeface="ＭＳ Ｐゴシック" panose="020B0600070205080204" pitchFamily="34" charset="-128"/>
              </a:rPr>
              <a:t>No 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grade EO/P or EL explanations were coded at the Not Evident level. </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p>
          <a:p>
            <a:r>
              <a:rPr lang="en-US" altLang="en-US" baseline="0" dirty="0" smtClean="0">
                <a:ea typeface="ＭＳ Ｐゴシック" panose="020B0600070205080204" pitchFamily="34" charset="-128"/>
              </a:rPr>
              <a:t>EL: Boy</a:t>
            </a:r>
          </a:p>
          <a:p>
            <a:r>
              <a:rPr lang="en-US" altLang="en-US" baseline="0" dirty="0" smtClean="0">
                <a:ea typeface="ＭＳ Ｐゴシック" panose="020B0600070205080204" pitchFamily="34" charset="-128"/>
              </a:rPr>
              <a:t>EO/P: No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explanations were coded at the emerging level.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kindergarten EO/P or EL explanations were coded at the Not Evident level.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p>
          <a:p>
            <a:r>
              <a:rPr lang="en-US" altLang="en-US" baseline="0" dirty="0" smtClean="0">
                <a:ea typeface="ＭＳ Ｐゴシック" panose="020B0600070205080204" pitchFamily="34" charset="-128"/>
              </a:rPr>
              <a:t>EO/P: Girl</a:t>
            </a:r>
          </a:p>
          <a:p>
            <a:r>
              <a:rPr lang="en-US" altLang="en-US" baseline="0" dirty="0" smtClean="0">
                <a:ea typeface="ＭＳ Ｐゴシック" panose="020B0600070205080204" pitchFamily="34" charset="-128"/>
              </a:rPr>
              <a:t>EL: Girl</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p>
          <a:p>
            <a:r>
              <a:rPr lang="en-US" altLang="en-US" baseline="0" dirty="0" smtClean="0">
                <a:ea typeface="ＭＳ Ｐゴシック" panose="020B0600070205080204" pitchFamily="34" charset="-128"/>
              </a:rPr>
              <a:t>EO/P: Boy</a:t>
            </a:r>
          </a:p>
          <a:p>
            <a:r>
              <a:rPr lang="en-US" altLang="en-US" baseline="0" dirty="0" smtClean="0">
                <a:ea typeface="ＭＳ Ｐゴシック" panose="020B0600070205080204" pitchFamily="34" charset="-128"/>
              </a:rPr>
              <a:t>EL: Girl</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EO/P: Boy</a:t>
            </a:r>
          </a:p>
          <a:p>
            <a:r>
              <a:rPr lang="en-US" altLang="en-US" baseline="0" dirty="0" smtClean="0">
                <a:ea typeface="ＭＳ Ｐゴシック" panose="020B0600070205080204" pitchFamily="34" charset="-128"/>
              </a:rPr>
              <a:t>EL: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EO/P: </a:t>
            </a:r>
            <a:r>
              <a:rPr lang="en-US" sz="1200" b="0" i="0" kern="1200" dirty="0" smtClean="0">
                <a:solidFill>
                  <a:schemeClr val="tx1"/>
                </a:solidFill>
                <a:effectLst/>
                <a:latin typeface="+mn-lt"/>
                <a:ea typeface="+mn-ea"/>
                <a:cs typeface="+mn-cs"/>
              </a:rPr>
              <a:t>Girl</a:t>
            </a:r>
          </a:p>
          <a:p>
            <a:r>
              <a:rPr lang="en-US" altLang="en-US" baseline="0" dirty="0" smtClean="0">
                <a:ea typeface="ＭＳ Ｐゴシック" panose="020B0600070205080204" pitchFamily="34" charset="-128"/>
              </a:rPr>
              <a:t>EL: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 Girl</a:t>
            </a:r>
          </a:p>
          <a:p>
            <a:r>
              <a:rPr lang="en-US" altLang="en-US" dirty="0" smtClean="0">
                <a:ea typeface="ＭＳ Ｐゴシック" panose="020B0600070205080204" pitchFamily="34" charset="-128"/>
              </a:rPr>
              <a:t>EL: Girl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And for the academic task…</a:t>
            </a:r>
          </a:p>
          <a:p>
            <a:pPr marL="0" lvl="1"/>
            <a:r>
              <a:rPr lang="en-US" altLang="en-US" sz="2200" dirty="0" smtClean="0">
                <a:ea typeface="ＭＳ Ｐゴシック" panose="020B0600070205080204" pitchFamily="34" charset="-128"/>
              </a:rPr>
              <a:t>EL</a:t>
            </a:r>
            <a:r>
              <a:rPr lang="en-US" altLang="en-US" sz="2200" baseline="0" dirty="0" smtClean="0">
                <a:ea typeface="ＭＳ Ｐゴシック" panose="020B0600070205080204" pitchFamily="34" charset="-128"/>
              </a:rPr>
              <a:t> kindergarten </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EO</a:t>
            </a:r>
            <a:r>
              <a:rPr lang="en-US" altLang="en-US" sz="2200" dirty="0">
                <a:ea typeface="ＭＳ Ｐゴシック" panose="020B0600070205080204" pitchFamily="34" charset="-128"/>
              </a:rPr>
              <a:t>/</a:t>
            </a:r>
            <a:r>
              <a:rPr lang="en-US" altLang="en-US" sz="2200" dirty="0" smtClean="0">
                <a:ea typeface="ＭＳ Ｐゴシック" panose="020B0600070205080204" pitchFamily="34" charset="-128"/>
              </a:rPr>
              <a:t>P</a:t>
            </a:r>
            <a:r>
              <a:rPr lang="en-US" altLang="en-US" sz="2200" baseline="0" dirty="0" smtClean="0">
                <a:ea typeface="ＭＳ Ｐゴシック" panose="020B0600070205080204" pitchFamily="34" charset="-128"/>
              </a:rPr>
              <a:t> kindergarten </a:t>
            </a:r>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 Girl</a:t>
            </a: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EO/P: Boy</a:t>
            </a:r>
          </a:p>
          <a:p>
            <a:r>
              <a:rPr lang="en-US" altLang="en-US" baseline="0" dirty="0" smtClean="0">
                <a:ea typeface="ＭＳ Ｐゴシック" panose="020B0600070205080204" pitchFamily="34" charset="-128"/>
              </a:rPr>
              <a:t>EL: 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077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150907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405195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29768" y="206375"/>
            <a:ext cx="8284464" cy="720725"/>
          </a:xfrm>
          <a:prstGeom prst="rect">
            <a:avLst/>
          </a:prstGeom>
        </p:spPr>
        <p:txBody>
          <a:bodyPr/>
          <a:lstStyle/>
          <a:p>
            <a:pPr marL="0" indent="0" algn="ctr" eaLnBrk="1" fontAlgn="auto" hangingPunct="1">
              <a:spcAft>
                <a:spcPts val="0"/>
              </a:spcAft>
              <a:buFont typeface="Arial" charset="0"/>
              <a:buNone/>
              <a:defRPr/>
            </a:pPr>
            <a:r>
              <a:rPr lang="en-US" sz="3600" b="1" dirty="0" smtClean="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endPar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endParaRPr>
          </a:p>
        </p:txBody>
      </p:sp>
      <p:graphicFrame>
        <p:nvGraphicFramePr>
          <p:cNvPr id="2" name="Diagram 1"/>
          <p:cNvGraphicFramePr/>
          <p:nvPr>
            <p:extLst>
              <p:ext uri="{D42A27DB-BD31-4B8C-83A1-F6EECF244321}">
                <p14:modId xmlns:p14="http://schemas.microsoft.com/office/powerpoint/2010/main" val="1323121971"/>
              </p:ext>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7506" y="6457950"/>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60-63</a:t>
            </a:r>
            <a:endParaRPr lang="en-US" dirty="0">
              <a:solidFill>
                <a:prstClr val="white"/>
              </a:solidFill>
              <a:ea typeface="ＭＳ Ｐゴシック" charset="-128"/>
            </a:endParaRPr>
          </a:p>
        </p:txBody>
      </p:sp>
    </p:spTree>
    <p:extLst>
      <p:ext uri="{BB962C8B-B14F-4D97-AF65-F5344CB8AC3E}">
        <p14:creationId xmlns:p14="http://schemas.microsoft.com/office/powerpoint/2010/main" val="3766599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090428" y="1804902"/>
            <a:ext cx="5295900" cy="2885292"/>
          </a:xfrm>
          <a:prstGeom prst="wedgeRoundRectCallout">
            <a:avLst>
              <a:gd name="adj1" fmla="val -4217"/>
              <a:gd name="adj2" fmla="val 7403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Sentence Sophistication (</a:t>
            </a:r>
            <a:r>
              <a:rPr lang="en-US" altLang="en-US" sz="1800" u="sng" dirty="0">
                <a:solidFill>
                  <a:prstClr val="black"/>
                </a:solidFill>
                <a:latin typeface="Calibri" pitchFamily="34" charset="0"/>
              </a:rPr>
              <a:t>EL)</a:t>
            </a:r>
            <a:r>
              <a:rPr lang="en-US" altLang="en-US" sz="1800" dirty="0">
                <a:solidFill>
                  <a:prstClr val="black"/>
                </a:solidFill>
                <a:latin typeface="Calibri" pitchFamily="34" charset="0"/>
              </a:rPr>
              <a:t>:</a:t>
            </a:r>
          </a:p>
          <a:p>
            <a:pPr eaLnBrk="1" hangingPunct="1">
              <a:defRPr/>
            </a:pPr>
            <a:endParaRPr lang="en-US" altLang="en-US" sz="1800" i="1" dirty="0">
              <a:solidFill>
                <a:prstClr val="black"/>
              </a:solidFill>
              <a:latin typeface="+mn-lt"/>
            </a:endParaRPr>
          </a:p>
          <a:p>
            <a:pPr eaLnBrk="1" hangingPunct="1">
              <a:defRPr/>
            </a:pPr>
            <a:r>
              <a:rPr lang="en-US" sz="1800" i="1" dirty="0" smtClean="0">
                <a:latin typeface="+mn-lt"/>
              </a:rPr>
              <a:t>Because </a:t>
            </a:r>
            <a:r>
              <a:rPr lang="en-US" sz="1800" i="1" u="sng" dirty="0" smtClean="0">
                <a:latin typeface="+mn-lt"/>
              </a:rPr>
              <a:t>if you want to make them in two lines</a:t>
            </a:r>
            <a:r>
              <a:rPr lang="en-US" sz="1800" i="1" dirty="0" smtClean="0">
                <a:latin typeface="+mn-lt"/>
              </a:rPr>
              <a:t>, </a:t>
            </a:r>
            <a:r>
              <a:rPr lang="en-US" sz="1800" i="1" dirty="0">
                <a:latin typeface="+mn-lt"/>
              </a:rPr>
              <a:t>you could count them like this: one, two, three, four, five, six. And then you can write the numbers on your paper or your mom's paper.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mn-lt"/>
              </a:rPr>
              <a:t>Use of adverbial clause</a:t>
            </a:r>
            <a:endParaRPr lang="en-US" altLang="en-US" sz="1600" dirty="0">
              <a:solidFill>
                <a:prstClr val="black"/>
              </a:solidFill>
              <a:latin typeface="+mn-lt"/>
            </a:endParaRPr>
          </a:p>
        </p:txBody>
      </p:sp>
      <p:sp>
        <p:nvSpPr>
          <p:cNvPr id="15" name="Rectangle 3"/>
          <p:cNvSpPr>
            <a:spLocks noChangeArrowheads="1"/>
          </p:cNvSpPr>
          <p:nvPr/>
        </p:nvSpPr>
        <p:spPr bwMode="auto">
          <a:xfrm>
            <a:off x="868676"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3134130" y="2206816"/>
            <a:ext cx="5208495" cy="2602734"/>
          </a:xfrm>
          <a:prstGeom prst="wedgeRoundRectCallout">
            <a:avLst>
              <a:gd name="adj1" fmla="val -3235"/>
              <a:gd name="adj2" fmla="val 7211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Developing Sentence Sophistication (</a:t>
            </a:r>
            <a:r>
              <a:rPr lang="en-US" altLang="en-US" sz="1800" u="sng" dirty="0">
                <a:solidFill>
                  <a:prstClr val="black"/>
                </a:solidFill>
                <a:latin typeface="+mn-lt"/>
              </a:rPr>
              <a:t>EO/P)</a:t>
            </a:r>
            <a:r>
              <a:rPr lang="en-US" altLang="en-US" sz="1800" dirty="0">
                <a:solidFill>
                  <a:prstClr val="black"/>
                </a:solidFill>
                <a:latin typeface="+mn-lt"/>
              </a:rPr>
              <a:t>:</a:t>
            </a:r>
          </a:p>
          <a:p>
            <a:pPr eaLnBrk="1" hangingPunct="1">
              <a:defRPr/>
            </a:pPr>
            <a:endParaRPr lang="en-US" altLang="en-US" sz="1600" i="1" dirty="0" smtClean="0">
              <a:solidFill>
                <a:srgbClr val="FFFFFF"/>
              </a:solidFill>
              <a:latin typeface="+mn-lt"/>
            </a:endParaRPr>
          </a:p>
          <a:p>
            <a:pPr eaLnBrk="1" hangingPunct="1">
              <a:defRPr/>
            </a:pPr>
            <a:r>
              <a:rPr lang="en-US" sz="1600" i="1" u="sng" dirty="0">
                <a:latin typeface="+mn-lt"/>
              </a:rPr>
              <a:t>As you stack them up</a:t>
            </a:r>
            <a:r>
              <a:rPr lang="en-US" sz="1600" i="1" dirty="0">
                <a:latin typeface="+mn-lt"/>
              </a:rPr>
              <a:t>, you can count them. It's easy. It helps me count a lot </a:t>
            </a:r>
            <a:r>
              <a:rPr lang="en-US" sz="1600" i="1" u="sng" dirty="0">
                <a:latin typeface="+mn-lt"/>
              </a:rPr>
              <a:t>when I stack them up</a:t>
            </a:r>
            <a:r>
              <a:rPr lang="en-US" sz="1600" i="1" dirty="0">
                <a:latin typeface="+mn-lt"/>
              </a:rPr>
              <a:t>. </a:t>
            </a:r>
            <a:endParaRPr lang="en-US" sz="1600" i="1" dirty="0" smtClean="0">
              <a:latin typeface="+mn-lt"/>
            </a:endParaRPr>
          </a:p>
          <a:p>
            <a:pPr eaLnBrk="1" hangingPunct="1">
              <a:defRPr/>
            </a:pPr>
            <a:endParaRPr lang="en-US" altLang="en-US" sz="1600" i="1" dirty="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mn-lt"/>
              </a:rPr>
              <a:t>Repetitive use of adverbial</a:t>
            </a:r>
            <a:r>
              <a:rPr lang="en-US" altLang="en-US" sz="1600" dirty="0">
                <a:solidFill>
                  <a:prstClr val="black"/>
                </a:solidFill>
                <a:latin typeface="+mn-lt"/>
              </a:rPr>
              <a:t> </a:t>
            </a:r>
            <a:r>
              <a:rPr lang="en-US" altLang="en-US" sz="1600" dirty="0" smtClean="0">
                <a:solidFill>
                  <a:prstClr val="black"/>
                </a:solidFill>
                <a:latin typeface="+mn-lt"/>
              </a:rPr>
              <a:t>clauses</a:t>
            </a:r>
            <a:endParaRPr lang="en-US" altLang="en-US" sz="1600" dirty="0">
              <a:solidFill>
                <a:prstClr val="black"/>
              </a:solidFill>
              <a:latin typeface="+mn-lt"/>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2686247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      </a:t>
            </a:r>
            <a:r>
              <a:rPr lang="en-US" altLang="en-US" b="1" dirty="0">
                <a:solidFill>
                  <a:srgbClr val="EEECE1">
                    <a:lumMod val="25000"/>
                  </a:srgbClr>
                </a:solidFill>
                <a:ea typeface="ＭＳ Ｐゴシック" charset="-128"/>
              </a:rPr>
              <a:t>Controlled</a:t>
            </a:r>
          </a:p>
        </p:txBody>
      </p:sp>
      <p:sp>
        <p:nvSpPr>
          <p:cNvPr id="8" name="Rounded Rectangular Callout 7"/>
          <p:cNvSpPr>
            <a:spLocks noChangeArrowheads="1"/>
          </p:cNvSpPr>
          <p:nvPr/>
        </p:nvSpPr>
        <p:spPr bwMode="auto">
          <a:xfrm>
            <a:off x="2630310" y="1016000"/>
            <a:ext cx="5779911" cy="3807060"/>
          </a:xfrm>
          <a:prstGeom prst="wedgeRoundRectCallout">
            <a:avLst>
              <a:gd name="adj1" fmla="val 25555"/>
              <a:gd name="adj2" fmla="val 6539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Sentence Sophistication </a:t>
            </a:r>
            <a:r>
              <a:rPr lang="en-US" altLang="en-US" sz="1800" u="sng" dirty="0">
                <a:solidFill>
                  <a:prstClr val="black"/>
                </a:solidFill>
                <a:latin typeface="Calibri" pitchFamily="34" charset="0"/>
              </a:rPr>
              <a:t>(EL)</a:t>
            </a:r>
            <a:r>
              <a:rPr lang="en-US" altLang="en-US" sz="18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1600" i="1" dirty="0">
                <a:latin typeface="+mn-lt"/>
              </a:rPr>
              <a:t>You need to use the cubes to put them in line and then count them before you put them in line. And then you put them in line and then you start piling them more and more and more </a:t>
            </a:r>
            <a:r>
              <a:rPr lang="en-US" sz="1600" i="1" u="sng" dirty="0">
                <a:latin typeface="+mn-lt"/>
              </a:rPr>
              <a:t>until you find out</a:t>
            </a:r>
            <a:r>
              <a:rPr lang="en-US" sz="1600" i="1" dirty="0">
                <a:latin typeface="+mn-lt"/>
              </a:rPr>
              <a:t>. </a:t>
            </a:r>
            <a:endParaRPr lang="en-US" sz="1600" i="1" dirty="0" smtClean="0">
              <a:latin typeface="+mn-lt"/>
            </a:endParaRPr>
          </a:p>
          <a:p>
            <a:pPr eaLnBrk="1" hangingPunct="1">
              <a:defRPr/>
            </a:pPr>
            <a:r>
              <a:rPr lang="en-US" sz="1600" dirty="0" smtClean="0">
                <a:latin typeface="+mn-lt"/>
              </a:rPr>
              <a:t>[Tell </a:t>
            </a:r>
            <a:r>
              <a:rPr lang="en-US" sz="1600" dirty="0">
                <a:latin typeface="+mn-lt"/>
              </a:rPr>
              <a:t>him why using the cubes this way helps him</a:t>
            </a:r>
            <a:r>
              <a:rPr lang="en-US" sz="1600" dirty="0" smtClean="0">
                <a:latin typeface="+mn-lt"/>
              </a:rPr>
              <a:t>?]</a:t>
            </a:r>
          </a:p>
          <a:p>
            <a:pPr eaLnBrk="1" hangingPunct="1">
              <a:defRPr/>
            </a:pPr>
            <a:r>
              <a:rPr lang="en-US" sz="1600" i="1" dirty="0" smtClean="0">
                <a:latin typeface="+mn-lt"/>
              </a:rPr>
              <a:t>Because </a:t>
            </a:r>
            <a:r>
              <a:rPr lang="en-US" sz="1600" i="1" dirty="0">
                <a:latin typeface="+mn-lt"/>
              </a:rPr>
              <a:t>you will learn and know already what is like three plus three or </a:t>
            </a:r>
            <a:r>
              <a:rPr lang="en-US" sz="1600" i="1" u="sng" dirty="0">
                <a:latin typeface="+mn-lt"/>
              </a:rPr>
              <a:t>if you put them in line</a:t>
            </a:r>
            <a:r>
              <a:rPr lang="en-US" sz="1600" i="1" dirty="0">
                <a:latin typeface="+mn-lt"/>
              </a:rPr>
              <a:t>, you already know </a:t>
            </a:r>
            <a:r>
              <a:rPr lang="en-US" sz="1600" i="1" u="sng" dirty="0">
                <a:latin typeface="+mn-lt"/>
              </a:rPr>
              <a:t>that there are six in all</a:t>
            </a:r>
            <a:r>
              <a:rPr lang="en-US" sz="1600" i="1" dirty="0" smtClean="0">
                <a:latin typeface="+mn-lt"/>
              </a:rPr>
              <a:t>.</a:t>
            </a:r>
          </a:p>
          <a:p>
            <a:pPr eaLnBrk="1" hangingPunct="1">
              <a:defRPr/>
            </a:pPr>
            <a:endParaRPr lang="en-US" sz="1600" i="1" dirty="0">
              <a:latin typeface="+mn-lt"/>
            </a:endParaRPr>
          </a:p>
          <a:p>
            <a:pPr marL="285750" indent="-285750" eaLnBrk="1" hangingPunct="1">
              <a:buFont typeface="Arial"/>
              <a:buChar char="•"/>
              <a:defRPr/>
            </a:pPr>
            <a:r>
              <a:rPr lang="en-US" sz="1600" dirty="0" smtClean="0">
                <a:latin typeface="+mn-lt"/>
              </a:rPr>
              <a:t>Use of a variety of complex clause structures (adverbial and </a:t>
            </a:r>
            <a:r>
              <a:rPr lang="en-US" sz="1600" dirty="0" err="1" smtClean="0">
                <a:latin typeface="+mn-lt"/>
              </a:rPr>
              <a:t>complementizer</a:t>
            </a:r>
            <a:r>
              <a:rPr lang="en-US" sz="1600" dirty="0" smtClean="0">
                <a:latin typeface="+mn-lt"/>
              </a:rPr>
              <a:t>)</a:t>
            </a:r>
          </a:p>
        </p:txBody>
      </p:sp>
      <p:sp>
        <p:nvSpPr>
          <p:cNvPr id="13" name="Rounded Rectangular Callout 12"/>
          <p:cNvSpPr>
            <a:spLocks noChangeArrowheads="1"/>
          </p:cNvSpPr>
          <p:nvPr/>
        </p:nvSpPr>
        <p:spPr bwMode="auto">
          <a:xfrm>
            <a:off x="2630310" y="1015999"/>
            <a:ext cx="6238417" cy="4129461"/>
          </a:xfrm>
          <a:prstGeom prst="wedgeRoundRectCallout">
            <a:avLst>
              <a:gd name="adj1" fmla="val 21057"/>
              <a:gd name="adj2" fmla="val 5584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dirty="0" smtClean="0">
                <a:solidFill>
                  <a:prstClr val="black"/>
                </a:solidFill>
                <a:latin typeface="Calibri"/>
              </a:rPr>
              <a:t> </a:t>
            </a:r>
            <a:r>
              <a:rPr lang="en-US" altLang="en-US" sz="1800" u="sng" dirty="0" smtClean="0">
                <a:solidFill>
                  <a:prstClr val="black"/>
                </a:solidFill>
                <a:latin typeface="Calibri"/>
              </a:rPr>
              <a:t>Controlled Sentence Sophistication (EO/P):</a:t>
            </a:r>
          </a:p>
          <a:p>
            <a:pPr eaLnBrk="1" hangingPunct="1">
              <a:defRPr/>
            </a:pPr>
            <a:endParaRPr lang="en-US" altLang="en-US" sz="1200" u="sng" dirty="0">
              <a:solidFill>
                <a:prstClr val="black"/>
              </a:solidFill>
              <a:latin typeface="Calibri"/>
            </a:endParaRPr>
          </a:p>
          <a:p>
            <a:pPr eaLnBrk="1" hangingPunct="1">
              <a:defRPr/>
            </a:pPr>
            <a:r>
              <a:rPr lang="en-US" sz="1600" i="1" dirty="0">
                <a:latin typeface="+mn-lt"/>
              </a:rPr>
              <a:t>Using the cubes this way makes it easier to count. Say that they were all spread apart. </a:t>
            </a:r>
            <a:r>
              <a:rPr lang="en-US" sz="1600" i="1" u="sng" dirty="0">
                <a:latin typeface="+mn-lt"/>
              </a:rPr>
              <a:t>If you lay them like this</a:t>
            </a:r>
            <a:r>
              <a:rPr lang="en-US" sz="1600" i="1" dirty="0">
                <a:latin typeface="+mn-lt"/>
              </a:rPr>
              <a:t>, one, two, three, four, five, six, seven, eight, it won't quite work. But </a:t>
            </a:r>
            <a:r>
              <a:rPr lang="en-US" sz="1600" i="1" u="sng" dirty="0">
                <a:latin typeface="+mn-lt"/>
              </a:rPr>
              <a:t>if you have them stacked </a:t>
            </a:r>
            <a:r>
              <a:rPr lang="en-US" sz="1600" i="1" dirty="0">
                <a:latin typeface="+mn-lt"/>
              </a:rPr>
              <a:t>one, two, three, four, five, six, it'll be easier to count them all. </a:t>
            </a:r>
            <a:endParaRPr lang="en-US" sz="1600" i="1" dirty="0" smtClean="0">
              <a:latin typeface="+mn-lt"/>
            </a:endParaRPr>
          </a:p>
          <a:p>
            <a:pPr eaLnBrk="1" hangingPunct="1">
              <a:defRPr/>
            </a:pPr>
            <a:r>
              <a:rPr lang="en-US" sz="1600" dirty="0" smtClean="0">
                <a:latin typeface="+mn-lt"/>
              </a:rPr>
              <a:t>[Okay</a:t>
            </a:r>
            <a:r>
              <a:rPr lang="en-US" sz="1600" dirty="0">
                <a:latin typeface="+mn-lt"/>
              </a:rPr>
              <a:t>. Can you tell her </a:t>
            </a:r>
            <a:r>
              <a:rPr lang="en-US" sz="1600" dirty="0" smtClean="0">
                <a:latin typeface="+mn-lt"/>
              </a:rPr>
              <a:t>how </a:t>
            </a:r>
            <a:r>
              <a:rPr lang="en-US" sz="1600" dirty="0">
                <a:latin typeface="+mn-lt"/>
              </a:rPr>
              <a:t>to do it</a:t>
            </a:r>
            <a:r>
              <a:rPr lang="en-US" sz="1600" dirty="0" smtClean="0">
                <a:latin typeface="+mn-lt"/>
              </a:rPr>
              <a:t>?]</a:t>
            </a:r>
            <a:endParaRPr lang="en-US" sz="1600" dirty="0">
              <a:latin typeface="+mn-lt"/>
            </a:endParaRPr>
          </a:p>
          <a:p>
            <a:pPr eaLnBrk="1" hangingPunct="1">
              <a:defRPr/>
            </a:pPr>
            <a:r>
              <a:rPr lang="en-US" sz="1600" i="1" dirty="0" smtClean="0">
                <a:latin typeface="+mn-lt"/>
              </a:rPr>
              <a:t>Let's </a:t>
            </a:r>
            <a:r>
              <a:rPr lang="en-US" sz="1600" i="1" dirty="0">
                <a:latin typeface="+mn-lt"/>
              </a:rPr>
              <a:t>say </a:t>
            </a:r>
            <a:r>
              <a:rPr lang="en-US" sz="1600" i="1" u="sng" dirty="0">
                <a:latin typeface="+mn-lt"/>
              </a:rPr>
              <a:t>you had a bunch of cubes like this</a:t>
            </a:r>
            <a:r>
              <a:rPr lang="en-US" sz="1600" i="1" dirty="0">
                <a:latin typeface="+mn-lt"/>
              </a:rPr>
              <a:t>. Take two cubes and just press them together. Take another cube. Press it together. Take another cube. Press it together. Take another cube. Press it together. Take another cube. Press it together. And take another cube and press it together. </a:t>
            </a:r>
            <a:r>
              <a:rPr lang="en-US" sz="1600" i="1" dirty="0" smtClean="0">
                <a:latin typeface="+mn-lt"/>
              </a:rPr>
              <a:t>That's </a:t>
            </a:r>
            <a:r>
              <a:rPr lang="en-US" sz="1600" i="1" u="sng" dirty="0">
                <a:latin typeface="+mn-lt"/>
              </a:rPr>
              <a:t>how you would do i</a:t>
            </a:r>
            <a:r>
              <a:rPr lang="en-US" sz="1600" i="1" dirty="0">
                <a:latin typeface="+mn-lt"/>
              </a:rPr>
              <a:t>t </a:t>
            </a:r>
            <a:r>
              <a:rPr lang="en-US" sz="1600" i="1" u="sng" dirty="0">
                <a:latin typeface="+mn-lt"/>
              </a:rPr>
              <a:t>until you have all of them stacked </a:t>
            </a:r>
            <a:r>
              <a:rPr lang="en-US" sz="1600" i="1" u="sng" dirty="0" smtClean="0">
                <a:latin typeface="+mn-lt"/>
              </a:rPr>
              <a:t>together</a:t>
            </a:r>
            <a:r>
              <a:rPr lang="en-US" sz="1600" i="1" dirty="0">
                <a:latin typeface="+mn-lt"/>
              </a:rPr>
              <a:t>. </a:t>
            </a:r>
            <a:endParaRPr lang="en-US" sz="1600" i="1" dirty="0" smtClean="0">
              <a:latin typeface="+mn-lt"/>
            </a:endParaRPr>
          </a:p>
          <a:p>
            <a:pPr eaLnBrk="1" hangingPunct="1">
              <a:defRPr/>
            </a:pPr>
            <a:endParaRPr lang="en-US" sz="1600" i="1" dirty="0">
              <a:solidFill>
                <a:prstClr val="black"/>
              </a:solidFill>
              <a:latin typeface="+mn-lt"/>
            </a:endParaRPr>
          </a:p>
          <a:p>
            <a:pPr marL="285750" indent="-285750" eaLnBrk="1" hangingPunct="1">
              <a:buFont typeface="Arial"/>
              <a:buChar char="•"/>
              <a:defRPr/>
            </a:pPr>
            <a:r>
              <a:rPr lang="en-US" sz="1600" dirty="0" smtClean="0">
                <a:solidFill>
                  <a:prstClr val="black"/>
                </a:solidFill>
                <a:latin typeface="+mn-lt"/>
              </a:rPr>
              <a:t>Use of a variety of complex clause structures (adverbial, </a:t>
            </a:r>
            <a:r>
              <a:rPr lang="en-US" sz="1600" dirty="0" err="1" smtClean="0">
                <a:solidFill>
                  <a:prstClr val="black"/>
                </a:solidFill>
                <a:latin typeface="+mn-lt"/>
              </a:rPr>
              <a:t>complementizer</a:t>
            </a:r>
            <a:r>
              <a:rPr lang="en-US" sz="1600" dirty="0" smtClean="0">
                <a:solidFill>
                  <a:prstClr val="black"/>
                </a:solidFill>
                <a:latin typeface="+mn-lt"/>
              </a:rPr>
              <a:t>)</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452022"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SentSoph_K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3016" y="5889179"/>
            <a:ext cx="374904" cy="374904"/>
          </a:xfrm>
          <a:prstGeom prst="rect">
            <a:avLst/>
          </a:prstGeom>
        </p:spPr>
      </p:pic>
    </p:spTree>
    <p:extLst>
      <p:ext uri="{BB962C8B-B14F-4D97-AF65-F5344CB8AC3E}">
        <p14:creationId xmlns:p14="http://schemas.microsoft.com/office/powerpoint/2010/main" val="9546803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9460" name="Rectangle 3"/>
          <p:cNvSpPr>
            <a:spLocks noChangeArrowheads="1"/>
          </p:cNvSpPr>
          <p:nvPr/>
        </p:nvSpPr>
        <p:spPr bwMode="auto">
          <a:xfrm>
            <a:off x="872291" y="2566737"/>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Emerging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Developing       Controlled</a:t>
            </a:r>
            <a:endParaRPr lang="en-US" altLang="en-US" dirty="0">
              <a:solidFill>
                <a:srgbClr val="EEECE1">
                  <a:lumMod val="25000"/>
                </a:srgbClr>
              </a:solidFill>
              <a:ea typeface="ＭＳ Ｐゴシック" charset="-128"/>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Rounded Rectangular Callout 13"/>
          <p:cNvSpPr>
            <a:spLocks noChangeArrowheads="1"/>
          </p:cNvSpPr>
          <p:nvPr/>
        </p:nvSpPr>
        <p:spPr bwMode="auto">
          <a:xfrm>
            <a:off x="1754983"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No Evidence of 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With his hands. </a:t>
            </a:r>
            <a:r>
              <a:rPr lang="en-US" altLang="en-US" sz="400" dirty="0">
                <a:solidFill>
                  <a:prstClr val="black"/>
                </a:solidFill>
                <a:latin typeface="+mn-lt"/>
                <a:cs typeface="Arial" panose="020B0604020202020204" pitchFamily="34" charset="0"/>
              </a:rPr>
              <a:t>[Long pause]</a:t>
            </a:r>
          </a:p>
          <a:p>
            <a:pPr eaLnBrk="1" hangingPunct="1">
              <a:defRPr/>
            </a:pPr>
            <a:r>
              <a:rPr lang="en-US" altLang="en-US" sz="400" dirty="0">
                <a:solidFill>
                  <a:prstClr val="black"/>
                </a:solidFill>
                <a:latin typeface="+mn-lt"/>
                <a:cs typeface="Arial" panose="020B0604020202020204" pitchFamily="34" charset="0"/>
              </a:rPr>
              <a:t>[And tell your friend why she should do it.] </a:t>
            </a:r>
          </a:p>
          <a:p>
            <a:pPr eaLnBrk="1" hangingPunct="1">
              <a:defRPr/>
            </a:pPr>
            <a:r>
              <a:rPr lang="en-US" altLang="en-US" sz="400" i="1" dirty="0">
                <a:solidFill>
                  <a:prstClr val="black"/>
                </a:solidFill>
                <a:latin typeface="+mn-lt"/>
                <a:cs typeface="Arial" panose="020B0604020202020204" pitchFamily="34" charset="0"/>
              </a:rPr>
              <a:t>Because </a:t>
            </a:r>
            <a:r>
              <a:rPr lang="en-US" altLang="en-US" sz="400" i="1" dirty="0" err="1">
                <a:solidFill>
                  <a:prstClr val="black"/>
                </a:solidFill>
                <a:latin typeface="+mn-lt"/>
                <a:cs typeface="Arial" panose="020B0604020202020204" pitchFamily="34" charset="0"/>
              </a:rPr>
              <a:t>because</a:t>
            </a:r>
            <a:r>
              <a:rPr lang="en-US" altLang="en-US" sz="400" i="1" dirty="0">
                <a:solidFill>
                  <a:prstClr val="black"/>
                </a:solidFill>
                <a:latin typeface="+mn-lt"/>
                <a:cs typeface="Arial" panose="020B0604020202020204" pitchFamily="34" charset="0"/>
              </a:rPr>
              <a:t> they be because her teeth is </a:t>
            </a:r>
            <a:r>
              <a:rPr lang="en-US" altLang="en-US" sz="400" i="1" dirty="0" err="1">
                <a:solidFill>
                  <a:prstClr val="black"/>
                </a:solidFill>
                <a:latin typeface="+mn-lt"/>
                <a:cs typeface="Arial" panose="020B0604020202020204" pitchFamily="34" charset="0"/>
              </a:rPr>
              <a:t>gonna</a:t>
            </a:r>
            <a:r>
              <a:rPr lang="en-US" altLang="en-US" sz="400" i="1" dirty="0">
                <a:solidFill>
                  <a:prstClr val="black"/>
                </a:solidFill>
                <a:latin typeface="+mn-lt"/>
                <a:cs typeface="Arial" panose="020B0604020202020204" pitchFamily="34" charset="0"/>
              </a:rPr>
              <a:t> be yellow.</a:t>
            </a:r>
          </a:p>
          <a:p>
            <a:pPr eaLnBrk="1" hangingPunct="1">
              <a:defRPr/>
            </a:pPr>
            <a:endParaRPr lang="en-US" altLang="en-US" sz="400"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Sentence fragments</a:t>
            </a:r>
          </a:p>
        </p:txBody>
      </p:sp>
      <p:sp>
        <p:nvSpPr>
          <p:cNvPr id="10" name="Rounded Rectangular Callout 9"/>
          <p:cNvSpPr>
            <a:spLocks noChangeArrowheads="1"/>
          </p:cNvSpPr>
          <p:nvPr/>
        </p:nvSpPr>
        <p:spPr bwMode="auto">
          <a:xfrm>
            <a:off x="3280767" y="3650482"/>
            <a:ext cx="1151837" cy="129857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Emerging 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Why he should brush his teeth? Um so he doesn't get cavities neither, and he doesn't get sick, he doesn't get or he doesn't get cancer in his teeth.</a:t>
            </a:r>
            <a:r>
              <a:rPr lang="en-US" altLang="en-US" sz="400" dirty="0">
                <a:solidFill>
                  <a:prstClr val="black"/>
                </a:solidFill>
                <a:latin typeface="+mn-lt"/>
                <a:cs typeface="Arial" panose="020B0604020202020204" pitchFamily="34" charset="0"/>
              </a:rPr>
              <a:t> </a:t>
            </a:r>
          </a:p>
          <a:p>
            <a:pPr eaLnBrk="1" hangingPunct="1">
              <a:defRPr/>
            </a:pPr>
            <a:r>
              <a:rPr lang="en-US" altLang="en-US" sz="400" dirty="0">
                <a:solidFill>
                  <a:prstClr val="black"/>
                </a:solidFill>
                <a:latin typeface="+mn-lt"/>
                <a:cs typeface="Arial" panose="020B0604020202020204" pitchFamily="34" charset="0"/>
              </a:rPr>
              <a:t>[Okay. Can you explain to him how to do it?]</a:t>
            </a:r>
          </a:p>
          <a:p>
            <a:pPr eaLnBrk="1" hangingPunct="1">
              <a:defRPr/>
            </a:pPr>
            <a:r>
              <a:rPr lang="en-US" altLang="en-US" sz="400" i="1" dirty="0">
                <a:solidFill>
                  <a:prstClr val="black"/>
                </a:solidFill>
                <a:latin typeface="+mn-lt"/>
                <a:cs typeface="Arial" panose="020B0604020202020204" pitchFamily="34" charset="0"/>
              </a:rPr>
              <a:t>Yeah. You brush your teeth back and forth like that. You do it from the back to everywhere, even your what is this called? Your teeth in the back? Um and you </a:t>
            </a:r>
            <a:r>
              <a:rPr lang="en-US" altLang="en-US" sz="400" i="1" dirty="0" err="1">
                <a:solidFill>
                  <a:prstClr val="black"/>
                </a:solidFill>
                <a:latin typeface="+mn-lt"/>
                <a:cs typeface="Arial" panose="020B0604020202020204" pitchFamily="34" charset="0"/>
              </a:rPr>
              <a:t>you</a:t>
            </a:r>
            <a:r>
              <a:rPr lang="en-US" altLang="en-US" sz="400" i="1" dirty="0">
                <a:solidFill>
                  <a:prstClr val="black"/>
                </a:solidFill>
                <a:latin typeface="+mn-lt"/>
                <a:cs typeface="Arial" panose="020B0604020202020204" pitchFamily="34" charset="0"/>
              </a:rPr>
              <a:t> do it on your teeth then um from the back and from the top. Then you're done. You </a:t>
            </a:r>
            <a:r>
              <a:rPr lang="en-US" altLang="en-US" sz="400" i="1" dirty="0" err="1">
                <a:solidFill>
                  <a:prstClr val="black"/>
                </a:solidFill>
                <a:latin typeface="+mn-lt"/>
                <a:cs typeface="Arial" panose="020B0604020202020204" pitchFamily="34" charset="0"/>
              </a:rPr>
              <a:t>you</a:t>
            </a:r>
            <a:r>
              <a:rPr lang="en-US" altLang="en-US" sz="400" i="1" dirty="0">
                <a:solidFill>
                  <a:prstClr val="black"/>
                </a:solidFill>
                <a:latin typeface="+mn-lt"/>
                <a:cs typeface="Arial" panose="020B0604020202020204" pitchFamily="34" charset="0"/>
              </a:rPr>
              <a:t> get water. You put it in your mouth to spit it out and you're done.</a:t>
            </a:r>
          </a:p>
          <a:p>
            <a:pPr eaLnBrk="1" hangingPunct="1">
              <a:buFont typeface="Arial" pitchFamily="34" charset="0"/>
              <a:buChar char="•"/>
              <a:defRPr/>
            </a:pPr>
            <a:endParaRPr lang="en-US" altLang="en-US" sz="400"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Simple sentences</a:t>
            </a:r>
          </a:p>
        </p:txBody>
      </p:sp>
      <p:sp>
        <p:nvSpPr>
          <p:cNvPr id="12" name="Rounded Rectangular Callout 11"/>
          <p:cNvSpPr>
            <a:spLocks noChangeArrowheads="1"/>
          </p:cNvSpPr>
          <p:nvPr/>
        </p:nvSpPr>
        <p:spPr bwMode="auto">
          <a:xfrm>
            <a:off x="4878327" y="3292864"/>
            <a:ext cx="1151837" cy="1230313"/>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Developing 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You're supposed to get your toothbrush and then put some paste. Put it on your teeth and go side to side. Then put your teeth together and brush it up and down, up and down. Then </a:t>
            </a:r>
            <a:r>
              <a:rPr lang="en-US" altLang="en-US" sz="400" i="1" u="sng" dirty="0">
                <a:solidFill>
                  <a:prstClr val="black"/>
                </a:solidFill>
                <a:latin typeface="+mn-lt"/>
                <a:cs typeface="Arial" panose="020B0604020202020204" pitchFamily="34" charset="0"/>
              </a:rPr>
              <a:t>if you want to brush your tongue</a:t>
            </a:r>
            <a:r>
              <a:rPr lang="en-US" altLang="en-US" sz="400" i="1" dirty="0">
                <a:solidFill>
                  <a:prstClr val="black"/>
                </a:solidFill>
                <a:latin typeface="+mn-lt"/>
                <a:cs typeface="Arial" panose="020B0604020202020204" pitchFamily="34" charset="0"/>
              </a:rPr>
              <a:t>, brush it. And it's then put some water and spit it out. Then get your brush and take out all the paste that you were- </a:t>
            </a:r>
            <a:r>
              <a:rPr lang="en-US" altLang="en-US" sz="400" i="1" u="sng" dirty="0">
                <a:solidFill>
                  <a:prstClr val="black"/>
                </a:solidFill>
                <a:latin typeface="+mn-lt"/>
                <a:cs typeface="Arial" panose="020B0604020202020204" pitchFamily="34" charset="0"/>
              </a:rPr>
              <a:t>if there's paste </a:t>
            </a:r>
            <a:r>
              <a:rPr lang="en-US" altLang="en-US" sz="400" i="1" dirty="0">
                <a:solidFill>
                  <a:prstClr val="black"/>
                </a:solidFill>
                <a:latin typeface="+mn-lt"/>
                <a:cs typeface="Arial" panose="020B0604020202020204" pitchFamily="34" charset="0"/>
              </a:rPr>
              <a:t>then take it out. Then it it's healthy, it's helpful and it will keep you, it will keep your teeth clean. </a:t>
            </a:r>
          </a:p>
          <a:p>
            <a:pPr eaLnBrk="1" hangingPunct="1">
              <a:defRPr/>
            </a:pPr>
            <a:endParaRPr lang="en-US" altLang="en-US" sz="400"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Complex sentences (using only adverbial </a:t>
            </a:r>
            <a:r>
              <a:rPr lang="ja-JP" altLang="en-US" sz="400" dirty="0">
                <a:solidFill>
                  <a:prstClr val="black"/>
                </a:solidFill>
                <a:latin typeface="+mn-lt"/>
                <a:cs typeface="Arial" panose="020B0604020202020204" pitchFamily="34" charset="0"/>
              </a:rPr>
              <a:t>“</a:t>
            </a:r>
            <a:r>
              <a:rPr lang="en-US" altLang="ja-JP" sz="400" dirty="0">
                <a:solidFill>
                  <a:prstClr val="black"/>
                </a:solidFill>
                <a:latin typeface="+mn-lt"/>
                <a:cs typeface="Arial" panose="020B0604020202020204" pitchFamily="34" charset="0"/>
              </a:rPr>
              <a:t>if</a:t>
            </a:r>
            <a:r>
              <a:rPr lang="ja-JP" altLang="en-US" sz="400">
                <a:solidFill>
                  <a:prstClr val="black"/>
                </a:solidFill>
                <a:latin typeface="+mn-lt"/>
                <a:cs typeface="Arial" panose="020B0604020202020204" pitchFamily="34" charset="0"/>
              </a:rPr>
              <a:t>”</a:t>
            </a:r>
            <a:r>
              <a:rPr lang="en-US" altLang="ja-JP" sz="400">
                <a:solidFill>
                  <a:prstClr val="black"/>
                </a:solidFill>
                <a:latin typeface="+mn-lt"/>
                <a:cs typeface="Arial" panose="020B0604020202020204" pitchFamily="34" charset="0"/>
              </a:rPr>
              <a:t> </a:t>
            </a:r>
            <a:r>
              <a:rPr lang="en-US" altLang="ja-JP" sz="400" smtClean="0">
                <a:solidFill>
                  <a:prstClr val="black"/>
                </a:solidFill>
                <a:latin typeface="+mn-lt"/>
                <a:cs typeface="Arial" panose="020B0604020202020204" pitchFamily="34" charset="0"/>
              </a:rPr>
              <a:t>clauses)</a:t>
            </a:r>
            <a:endParaRPr lang="en-US" altLang="en-US" sz="400" dirty="0">
              <a:solidFill>
                <a:prstClr val="black"/>
              </a:solidFill>
              <a:latin typeface="+mn-lt"/>
              <a:cs typeface="Arial" panose="020B0604020202020204" pitchFamily="34" charset="0"/>
            </a:endParaRPr>
          </a:p>
        </p:txBody>
      </p:sp>
      <p:sp>
        <p:nvSpPr>
          <p:cNvPr id="13" name="Rounded Rectangular Callout 12"/>
          <p:cNvSpPr>
            <a:spLocks noChangeArrowheads="1"/>
          </p:cNvSpPr>
          <p:nvPr/>
        </p:nvSpPr>
        <p:spPr bwMode="auto">
          <a:xfrm>
            <a:off x="6424971" y="3000169"/>
            <a:ext cx="1152144" cy="1470893"/>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400" u="sng" dirty="0" smtClean="0">
              <a:solidFill>
                <a:prstClr val="black"/>
              </a:solidFill>
              <a:latin typeface="+mn-lt"/>
              <a:cs typeface="Arial" panose="020B0604020202020204" pitchFamily="34" charset="0"/>
            </a:endParaRPr>
          </a:p>
          <a:p>
            <a:pPr eaLnBrk="1" hangingPunct="1">
              <a:defRPr/>
            </a:pPr>
            <a:r>
              <a:rPr lang="en-US" altLang="en-US" sz="400" u="sng" dirty="0" smtClean="0">
                <a:solidFill>
                  <a:prstClr val="black"/>
                </a:solidFill>
                <a:latin typeface="+mn-lt"/>
                <a:cs typeface="Arial" panose="020B0604020202020204" pitchFamily="34" charset="0"/>
              </a:rPr>
              <a:t>Controlled </a:t>
            </a:r>
            <a:r>
              <a:rPr lang="en-US" altLang="en-US" sz="400" u="sng" dirty="0">
                <a:solidFill>
                  <a:prstClr val="black"/>
                </a:solidFill>
                <a:latin typeface="+mn-lt"/>
                <a:cs typeface="Arial" panose="020B0604020202020204" pitchFamily="34" charset="0"/>
              </a:rPr>
              <a:t>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You need to get your toothbrush, put some paste and put a little bit of water. And you go up and down with your toothbrush in the teeth. Then right to left. And then you clean your toothbrush and you take your tongue out and brush your tongue. Then you clean your toothbrush and put it </a:t>
            </a:r>
            <a:r>
              <a:rPr lang="en-US" altLang="en-US" sz="400" i="1" u="sng" dirty="0">
                <a:solidFill>
                  <a:prstClr val="black"/>
                </a:solidFill>
                <a:latin typeface="+mn-lt"/>
                <a:cs typeface="Arial" panose="020B0604020202020204" pitchFamily="34" charset="0"/>
              </a:rPr>
              <a:t>where you put it</a:t>
            </a:r>
            <a:r>
              <a:rPr lang="en-US" altLang="en-US" sz="400" i="1" dirty="0">
                <a:solidFill>
                  <a:prstClr val="black"/>
                </a:solidFill>
                <a:latin typeface="+mn-lt"/>
                <a:cs typeface="Arial" panose="020B0604020202020204" pitchFamily="34" charset="0"/>
              </a:rPr>
              <a:t>. Then you wash your mouth three times and that's </a:t>
            </a:r>
            <a:r>
              <a:rPr lang="en-US" altLang="en-US" sz="400" i="1" u="sng" dirty="0">
                <a:solidFill>
                  <a:prstClr val="black"/>
                </a:solidFill>
                <a:latin typeface="+mn-lt"/>
                <a:cs typeface="Arial" panose="020B0604020202020204" pitchFamily="34" charset="0"/>
              </a:rPr>
              <a:t>how you clean it</a:t>
            </a:r>
            <a:r>
              <a:rPr lang="en-US" altLang="en-US" sz="400" i="1" dirty="0">
                <a:solidFill>
                  <a:prstClr val="black"/>
                </a:solidFill>
                <a:latin typeface="+mn-lt"/>
                <a:cs typeface="Arial" panose="020B0604020202020204" pitchFamily="34" charset="0"/>
              </a:rPr>
              <a:t>. Then you need to clean it </a:t>
            </a:r>
            <a:r>
              <a:rPr lang="en-US" altLang="en-US" sz="400" i="1" u="sng" dirty="0">
                <a:solidFill>
                  <a:prstClr val="black"/>
                </a:solidFill>
                <a:latin typeface="+mn-lt"/>
                <a:cs typeface="Arial" panose="020B0604020202020204" pitchFamily="34" charset="0"/>
              </a:rPr>
              <a:t>because there's some germs after you eat</a:t>
            </a:r>
            <a:r>
              <a:rPr lang="en-US" altLang="en-US" sz="400" i="1" dirty="0">
                <a:solidFill>
                  <a:prstClr val="black"/>
                </a:solidFill>
                <a:latin typeface="+mn-lt"/>
                <a:cs typeface="Arial" panose="020B0604020202020204" pitchFamily="34" charset="0"/>
              </a:rPr>
              <a:t>. And those germs make your teeth ugly and </a:t>
            </a:r>
            <a:r>
              <a:rPr lang="en-US" altLang="en-US" sz="400" i="1" u="sng" dirty="0">
                <a:solidFill>
                  <a:prstClr val="black"/>
                </a:solidFill>
                <a:latin typeface="+mn-lt"/>
                <a:cs typeface="Arial" panose="020B0604020202020204" pitchFamily="34" charset="0"/>
              </a:rPr>
              <a:t>when you talk to someone</a:t>
            </a:r>
            <a:r>
              <a:rPr lang="en-US" altLang="en-US" sz="400" i="1" dirty="0">
                <a:solidFill>
                  <a:prstClr val="black"/>
                </a:solidFill>
                <a:latin typeface="+mn-lt"/>
                <a:cs typeface="Arial" panose="020B0604020202020204" pitchFamily="34" charset="0"/>
              </a:rPr>
              <a:t>, you smell bad. Then you need to brush your teeth three times a day: in the morning, and after you eat, and at night. That's </a:t>
            </a:r>
            <a:r>
              <a:rPr lang="en-US" altLang="en-US" sz="400" i="1" u="sng" dirty="0">
                <a:solidFill>
                  <a:prstClr val="black"/>
                </a:solidFill>
                <a:latin typeface="+mn-lt"/>
                <a:cs typeface="Arial" panose="020B0604020202020204" pitchFamily="34" charset="0"/>
              </a:rPr>
              <a:t>why you need to brush your teeth</a:t>
            </a:r>
            <a:r>
              <a:rPr lang="en-US" altLang="en-US" sz="400" i="1" dirty="0">
                <a:solidFill>
                  <a:prstClr val="black"/>
                </a:solidFill>
                <a:latin typeface="+mn-lt"/>
                <a:cs typeface="Arial" panose="020B0604020202020204" pitchFamily="34" charset="0"/>
              </a:rPr>
              <a:t>.</a:t>
            </a:r>
          </a:p>
          <a:p>
            <a:pPr eaLnBrk="1" hangingPunct="1">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Variety of complex clause structures (adverbial, object complement, etc.)</a:t>
            </a:r>
          </a:p>
        </p:txBody>
      </p:sp>
      <p:sp>
        <p:nvSpPr>
          <p:cNvPr id="15" name="Rounded Rectangular Callout 14"/>
          <p:cNvSpPr>
            <a:spLocks noChangeArrowheads="1"/>
          </p:cNvSpPr>
          <p:nvPr/>
        </p:nvSpPr>
        <p:spPr bwMode="auto">
          <a:xfrm>
            <a:off x="5020629" y="3555464"/>
            <a:ext cx="1147005" cy="16954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Developing  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You should get a toothbrush </a:t>
            </a:r>
            <a:r>
              <a:rPr lang="en-US" altLang="en-US" sz="400" b="1" i="1" dirty="0">
                <a:solidFill>
                  <a:prstClr val="black"/>
                </a:solidFill>
                <a:latin typeface="+mn-lt"/>
                <a:cs typeface="Arial" panose="020B0604020202020204" pitchFamily="34" charset="0"/>
              </a:rPr>
              <a:t>and</a:t>
            </a:r>
            <a:r>
              <a:rPr lang="en-US" altLang="en-US" sz="400" i="1" dirty="0">
                <a:solidFill>
                  <a:prstClr val="black"/>
                </a:solidFill>
                <a:latin typeface="+mn-lt"/>
                <a:cs typeface="Arial" panose="020B0604020202020204" pitchFamily="34" charset="0"/>
              </a:rPr>
              <a:t> get toothpaste. You take off the cap of the toothpaste </a:t>
            </a:r>
            <a:r>
              <a:rPr lang="en-US" altLang="en-US" sz="400" b="1" i="1" dirty="0">
                <a:solidFill>
                  <a:prstClr val="black"/>
                </a:solidFill>
                <a:latin typeface="+mn-lt"/>
                <a:cs typeface="Arial" panose="020B0604020202020204" pitchFamily="34" charset="0"/>
              </a:rPr>
              <a:t>and</a:t>
            </a:r>
            <a:r>
              <a:rPr lang="en-US" altLang="en-US" sz="400" i="1" dirty="0">
                <a:solidFill>
                  <a:prstClr val="black"/>
                </a:solidFill>
                <a:latin typeface="+mn-lt"/>
                <a:cs typeface="Arial" panose="020B0604020202020204" pitchFamily="34" charset="0"/>
              </a:rPr>
              <a:t> squeeze some toothpaste out of the tube onto your toothbrush. Then you turn on the sink </a:t>
            </a:r>
            <a:r>
              <a:rPr lang="en-US" altLang="en-US" sz="400" b="1" i="1" dirty="0">
                <a:solidFill>
                  <a:prstClr val="black"/>
                </a:solidFill>
                <a:latin typeface="+mn-lt"/>
                <a:cs typeface="Arial" panose="020B0604020202020204" pitchFamily="34" charset="0"/>
              </a:rPr>
              <a:t>and</a:t>
            </a:r>
            <a:r>
              <a:rPr lang="en-US" altLang="en-US" sz="400" i="1" dirty="0">
                <a:solidFill>
                  <a:prstClr val="black"/>
                </a:solidFill>
                <a:latin typeface="+mn-lt"/>
                <a:cs typeface="Arial" panose="020B0604020202020204" pitchFamily="34" charset="0"/>
              </a:rPr>
              <a:t> put a little bit of water on your toothbrush. And then you put the bristles in your mouth. And you move your hand back and forth </a:t>
            </a:r>
            <a:r>
              <a:rPr lang="en-US" altLang="en-US" sz="400" i="1" u="sng" dirty="0">
                <a:solidFill>
                  <a:prstClr val="black"/>
                </a:solidFill>
                <a:latin typeface="+mn-lt"/>
                <a:cs typeface="Arial" panose="020B0604020202020204" pitchFamily="34" charset="0"/>
              </a:rPr>
              <a:t>so that you get the toothpaste all over your mouth</a:t>
            </a:r>
            <a:r>
              <a:rPr lang="en-US" altLang="en-US" sz="400" i="1" dirty="0">
                <a:solidFill>
                  <a:prstClr val="black"/>
                </a:solidFill>
                <a:latin typeface="+mn-lt"/>
                <a:cs typeface="Arial" panose="020B0604020202020204" pitchFamily="34" charset="0"/>
              </a:rPr>
              <a:t>. And then </a:t>
            </a:r>
            <a:r>
              <a:rPr lang="en-US" altLang="en-US" sz="400" i="1" u="sng" dirty="0">
                <a:solidFill>
                  <a:prstClr val="black"/>
                </a:solidFill>
                <a:latin typeface="+mn-lt"/>
                <a:cs typeface="Arial" panose="020B0604020202020204" pitchFamily="34" charset="0"/>
              </a:rPr>
              <a:t>once you've done that for about two minutes</a:t>
            </a:r>
            <a:r>
              <a:rPr lang="en-US" altLang="en-US" sz="400" i="1" dirty="0">
                <a:solidFill>
                  <a:prstClr val="black"/>
                </a:solidFill>
                <a:latin typeface="+mn-lt"/>
                <a:cs typeface="Arial" panose="020B0604020202020204" pitchFamily="34" charset="0"/>
              </a:rPr>
              <a:t>, you spit the toothpaste out. And you get some water, rinse your mouth out </a:t>
            </a:r>
            <a:r>
              <a:rPr lang="en-US" altLang="en-US" sz="400" b="1" i="1" dirty="0">
                <a:solidFill>
                  <a:prstClr val="black"/>
                </a:solidFill>
                <a:latin typeface="+mn-lt"/>
                <a:cs typeface="Arial" panose="020B0604020202020204" pitchFamily="34" charset="0"/>
              </a:rPr>
              <a:t>and</a:t>
            </a:r>
            <a:r>
              <a:rPr lang="en-US" altLang="en-US" sz="400" i="1" dirty="0">
                <a:solidFill>
                  <a:prstClr val="black"/>
                </a:solidFill>
                <a:latin typeface="+mn-lt"/>
                <a:cs typeface="Arial" panose="020B0604020202020204" pitchFamily="34" charset="0"/>
              </a:rPr>
              <a:t> clean your toothbrush. And you should do that </a:t>
            </a:r>
            <a:r>
              <a:rPr lang="en-US" altLang="en-US" sz="400" i="1" u="sng" dirty="0">
                <a:solidFill>
                  <a:prstClr val="black"/>
                </a:solidFill>
                <a:latin typeface="+mn-lt"/>
                <a:cs typeface="Arial" panose="020B0604020202020204" pitchFamily="34" charset="0"/>
              </a:rPr>
              <a:t>so that whenever you go to the dentist</a:t>
            </a:r>
            <a:r>
              <a:rPr lang="en-US" altLang="en-US" sz="400" i="1" dirty="0">
                <a:solidFill>
                  <a:prstClr val="black"/>
                </a:solidFill>
                <a:latin typeface="+mn-lt"/>
                <a:cs typeface="Arial" panose="020B0604020202020204" pitchFamily="34" charset="0"/>
              </a:rPr>
              <a:t>, you don't have cavities, and </a:t>
            </a:r>
            <a:r>
              <a:rPr lang="en-US" altLang="en-US" sz="400" i="1" u="sng" dirty="0">
                <a:solidFill>
                  <a:prstClr val="black"/>
                </a:solidFill>
                <a:latin typeface="+mn-lt"/>
                <a:cs typeface="Arial" panose="020B0604020202020204" pitchFamily="34" charset="0"/>
              </a:rPr>
              <a:t>so that your teeth stay healthy</a:t>
            </a:r>
            <a:r>
              <a:rPr lang="en-US" altLang="en-US" sz="400" i="1" dirty="0">
                <a:solidFill>
                  <a:prstClr val="black"/>
                </a:solidFill>
                <a:latin typeface="+mn-lt"/>
                <a:cs typeface="Arial" panose="020B0604020202020204" pitchFamily="34" charset="0"/>
              </a:rPr>
              <a:t>.</a:t>
            </a:r>
            <a:r>
              <a:rPr lang="en-US" altLang="en-US" sz="400" i="1" dirty="0">
                <a:solidFill>
                  <a:srgbClr val="FFFFFF"/>
                </a:solidFill>
                <a:latin typeface="+mn-lt"/>
                <a:cs typeface="Arial" panose="020B0604020202020204" pitchFamily="34" charset="0"/>
              </a:rPr>
              <a:t> </a:t>
            </a:r>
            <a:endParaRPr lang="en-US" altLang="en-US" sz="400" dirty="0">
              <a:solidFill>
                <a:prstClr val="black"/>
              </a:solidFill>
              <a:latin typeface="+mn-lt"/>
              <a:cs typeface="Arial" panose="020B0604020202020204" pitchFamily="34" charset="0"/>
            </a:endParaRPr>
          </a:p>
          <a:p>
            <a:pPr eaLnBrk="1" hangingPunct="1">
              <a:defRPr/>
            </a:pPr>
            <a:r>
              <a:rPr lang="en-US" sz="400" i="1" dirty="0">
                <a:solidFill>
                  <a:prstClr val="black"/>
                </a:solidFill>
                <a:latin typeface="+mn-lt"/>
                <a:cs typeface="Arial" panose="020B0604020202020204" pitchFamily="34" charset="0"/>
              </a:rPr>
              <a:t> </a:t>
            </a:r>
            <a:endParaRPr lang="en-US" altLang="en-US" sz="400" i="1" dirty="0">
              <a:solidFill>
                <a:srgbClr val="FFFFFF"/>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Compound sentences – </a:t>
            </a:r>
            <a:r>
              <a:rPr lang="en-US" altLang="en-US" sz="400" b="1" dirty="0">
                <a:solidFill>
                  <a:prstClr val="black"/>
                </a:solidFill>
                <a:latin typeface="+mn-lt"/>
                <a:cs typeface="Arial" panose="020B0604020202020204" pitchFamily="34" charset="0"/>
              </a:rPr>
              <a:t>coordinating conjunctions</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Complex sentences – </a:t>
            </a:r>
            <a:r>
              <a:rPr lang="en-US" altLang="en-US" sz="400" u="sng" dirty="0">
                <a:solidFill>
                  <a:prstClr val="black"/>
                </a:solidFill>
                <a:latin typeface="+mn-lt"/>
                <a:cs typeface="Arial" panose="020B0604020202020204" pitchFamily="34" charset="0"/>
              </a:rPr>
              <a:t>adverbial phrases</a:t>
            </a:r>
          </a:p>
        </p:txBody>
      </p:sp>
      <p:sp>
        <p:nvSpPr>
          <p:cNvPr id="16" name="Rounded Rectangular Callout 15"/>
          <p:cNvSpPr>
            <a:spLocks noChangeArrowheads="1"/>
          </p:cNvSpPr>
          <p:nvPr/>
        </p:nvSpPr>
        <p:spPr bwMode="auto">
          <a:xfrm>
            <a:off x="6562441" y="3366241"/>
            <a:ext cx="1152144" cy="118257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en-US" sz="400" u="sng" dirty="0" smtClean="0">
              <a:solidFill>
                <a:prstClr val="black"/>
              </a:solidFill>
              <a:latin typeface="+mn-lt"/>
              <a:ea typeface="ＭＳ Ｐゴシック" charset="-128"/>
              <a:cs typeface="Arial" panose="020B0604020202020204" pitchFamily="34" charset="0"/>
            </a:endParaRPr>
          </a:p>
          <a:p>
            <a:pPr>
              <a:defRPr/>
            </a:pPr>
            <a:r>
              <a:rPr lang="en-US" sz="400" u="sng" dirty="0" smtClean="0">
                <a:solidFill>
                  <a:prstClr val="black"/>
                </a:solidFill>
                <a:latin typeface="+mn-lt"/>
                <a:ea typeface="ＭＳ Ｐゴシック" charset="-128"/>
                <a:cs typeface="Arial" panose="020B0604020202020204" pitchFamily="34" charset="0"/>
              </a:rPr>
              <a:t>Controlled  </a:t>
            </a:r>
            <a:r>
              <a:rPr lang="en-US" sz="400" u="sng" dirty="0">
                <a:solidFill>
                  <a:prstClr val="black"/>
                </a:solidFill>
                <a:latin typeface="+mn-lt"/>
                <a:ea typeface="ＭＳ Ｐゴシック" charset="-128"/>
                <a:cs typeface="Arial" panose="020B0604020202020204" pitchFamily="34" charset="0"/>
              </a:rPr>
              <a:t>Sentence Sophistication</a:t>
            </a:r>
            <a:r>
              <a:rPr lang="en-US" sz="400" dirty="0" smtClean="0">
                <a:solidFill>
                  <a:prstClr val="black"/>
                </a:solidFill>
                <a:latin typeface="+mn-lt"/>
                <a:ea typeface="ＭＳ Ｐゴシック" charset="-128"/>
                <a:cs typeface="Arial" panose="020B0604020202020204" pitchFamily="34" charset="0"/>
              </a:rPr>
              <a:t>:</a:t>
            </a:r>
          </a:p>
          <a:p>
            <a:pPr>
              <a:defRPr/>
            </a:pPr>
            <a:endParaRPr lang="en-US" sz="400" dirty="0">
              <a:solidFill>
                <a:prstClr val="black"/>
              </a:solidFill>
              <a:latin typeface="+mn-lt"/>
              <a:ea typeface="ＭＳ Ｐゴシック" charset="-128"/>
              <a:cs typeface="Arial" panose="020B0604020202020204" pitchFamily="34" charset="0"/>
            </a:endParaRPr>
          </a:p>
          <a:p>
            <a:pPr>
              <a:defRPr/>
            </a:pPr>
            <a:r>
              <a:rPr lang="en-US" altLang="en-US" sz="400" i="1" u="heavy" dirty="0">
                <a:solidFill>
                  <a:prstClr val="black"/>
                </a:solidFill>
                <a:uFill>
                  <a:solidFill>
                    <a:srgbClr val="C00000"/>
                  </a:solidFill>
                </a:uFill>
                <a:latin typeface="+mn-lt"/>
                <a:ea typeface="ＭＳ Ｐゴシック" charset="-128"/>
                <a:cs typeface="Arial" panose="020B0604020202020204" pitchFamily="34" charset="0"/>
              </a:rPr>
              <a:t>The reason you brush your teeth is</a:t>
            </a:r>
            <a:r>
              <a:rPr lang="en-US" altLang="en-US" sz="400" i="1" dirty="0">
                <a:solidFill>
                  <a:prstClr val="black"/>
                </a:solidFill>
                <a:uFill>
                  <a:solidFill>
                    <a:srgbClr val="C00000"/>
                  </a:solidFill>
                </a:uFill>
                <a:latin typeface="+mn-lt"/>
                <a:ea typeface="ＭＳ Ｐゴシック" charset="-128"/>
                <a:cs typeface="Arial" panose="020B0604020202020204" pitchFamily="34" charset="0"/>
              </a:rPr>
              <a:t> </a:t>
            </a:r>
            <a:r>
              <a:rPr lang="en-US" altLang="en-US" sz="400" i="1" dirty="0">
                <a:solidFill>
                  <a:prstClr val="black"/>
                </a:solidFill>
                <a:latin typeface="+mn-lt"/>
                <a:ea typeface="ＭＳ Ｐゴシック" charset="-128"/>
                <a:cs typeface="Arial" panose="020B0604020202020204" pitchFamily="34" charset="0"/>
              </a:rPr>
              <a:t>that </a:t>
            </a:r>
            <a:r>
              <a:rPr lang="en-US" altLang="en-US" sz="400" i="1" u="sng" dirty="0">
                <a:solidFill>
                  <a:prstClr val="black"/>
                </a:solidFill>
                <a:latin typeface="+mn-lt"/>
                <a:ea typeface="ＭＳ Ｐゴシック" charset="-128"/>
                <a:cs typeface="Arial" panose="020B0604020202020204" pitchFamily="34" charset="0"/>
              </a:rPr>
              <a:t>if you get cavities</a:t>
            </a:r>
            <a:r>
              <a:rPr lang="en-US" altLang="en-US" sz="400" i="1" dirty="0">
                <a:solidFill>
                  <a:prstClr val="black"/>
                </a:solidFill>
                <a:latin typeface="+mn-lt"/>
                <a:ea typeface="ＭＳ Ｐゴシック" charset="-128"/>
                <a:cs typeface="Arial" panose="020B0604020202020204" pitchFamily="34" charset="0"/>
              </a:rPr>
              <a:t>, then you may have to go to the dentist and take it out. And </a:t>
            </a:r>
            <a:r>
              <a:rPr lang="en-US" altLang="en-US" sz="400" i="1" u="sng" dirty="0">
                <a:solidFill>
                  <a:prstClr val="black"/>
                </a:solidFill>
                <a:latin typeface="+mn-lt"/>
                <a:ea typeface="ＭＳ Ｐゴシック" charset="-128"/>
                <a:cs typeface="Arial" panose="020B0604020202020204" pitchFamily="34" charset="0"/>
              </a:rPr>
              <a:t>if you do</a:t>
            </a:r>
            <a:r>
              <a:rPr lang="en-US" altLang="en-US" sz="400" i="1" dirty="0">
                <a:solidFill>
                  <a:prstClr val="black"/>
                </a:solidFill>
                <a:latin typeface="+mn-lt"/>
                <a:ea typeface="ＭＳ Ｐゴシック" charset="-128"/>
                <a:cs typeface="Arial" panose="020B0604020202020204" pitchFamily="34" charset="0"/>
              </a:rPr>
              <a:t>, then it'll really hurt </a:t>
            </a:r>
            <a:r>
              <a:rPr lang="en-US" altLang="en-US" sz="400" i="1" u="sng" dirty="0">
                <a:solidFill>
                  <a:prstClr val="black"/>
                </a:solidFill>
                <a:latin typeface="+mn-lt"/>
                <a:ea typeface="ＭＳ Ｐゴシック" charset="-128"/>
                <a:cs typeface="Arial" panose="020B0604020202020204" pitchFamily="34" charset="0"/>
              </a:rPr>
              <a:t>when you do it</a:t>
            </a:r>
            <a:r>
              <a:rPr lang="en-US" altLang="en-US" sz="400" i="1" dirty="0">
                <a:solidFill>
                  <a:prstClr val="black"/>
                </a:solidFill>
                <a:latin typeface="+mn-lt"/>
                <a:ea typeface="ＭＳ Ｐゴシック" charset="-128"/>
                <a:cs typeface="Arial" panose="020B0604020202020204" pitchFamily="34" charset="0"/>
              </a:rPr>
              <a:t>. And </a:t>
            </a:r>
            <a:r>
              <a:rPr lang="en-US" altLang="en-US" sz="400" i="1" u="heavy" dirty="0">
                <a:solidFill>
                  <a:prstClr val="black"/>
                </a:solidFill>
                <a:uFill>
                  <a:solidFill>
                    <a:srgbClr val="C00000"/>
                  </a:solidFill>
                </a:uFill>
                <a:latin typeface="+mn-lt"/>
                <a:ea typeface="ＭＳ Ｐゴシック" charset="-128"/>
                <a:cs typeface="Arial" panose="020B0604020202020204" pitchFamily="34" charset="0"/>
              </a:rPr>
              <a:t>how you brush your teeth</a:t>
            </a:r>
            <a:r>
              <a:rPr lang="en-US" altLang="en-US" sz="400" i="1" dirty="0">
                <a:solidFill>
                  <a:prstClr val="black"/>
                </a:solidFill>
                <a:latin typeface="+mn-lt"/>
                <a:ea typeface="ＭＳ Ｐゴシック" charset="-128"/>
                <a:cs typeface="Arial" panose="020B0604020202020204" pitchFamily="34" charset="0"/>
              </a:rPr>
              <a:t> is you get a toothbrush and toothpaste. And you get the toothbrush wet and you put toothpaste on it. And you scrub your teeth. Then after, you wash your mouth out with water.</a:t>
            </a:r>
          </a:p>
          <a:p>
            <a:pPr>
              <a:defRPr/>
            </a:pPr>
            <a:endParaRPr lang="en-US" altLang="en-US" sz="400" i="1" dirty="0">
              <a:solidFill>
                <a:prstClr val="black"/>
              </a:solidFill>
              <a:latin typeface="+mn-lt"/>
              <a:ea typeface="ＭＳ Ｐゴシック" charset="-128"/>
              <a:cs typeface="Arial" panose="020B0604020202020204" pitchFamily="34" charset="0"/>
            </a:endParaRPr>
          </a:p>
          <a:p>
            <a:pPr>
              <a:buFont typeface="Arial" pitchFamily="34" charset="0"/>
              <a:buChar char="•"/>
              <a:defRPr/>
            </a:pPr>
            <a:r>
              <a:rPr lang="en-US" altLang="en-US" sz="400" dirty="0">
                <a:solidFill>
                  <a:prstClr val="black"/>
                </a:solidFill>
                <a:latin typeface="+mn-lt"/>
                <a:ea typeface="ＭＳ Ｐゴシック" charset="-128"/>
                <a:cs typeface="Arial" panose="020B0604020202020204" pitchFamily="34" charset="0"/>
              </a:rPr>
              <a:t>Variety of complex clause structures (</a:t>
            </a:r>
            <a:r>
              <a:rPr lang="en-US" altLang="en-US" sz="400" u="sng" dirty="0">
                <a:solidFill>
                  <a:prstClr val="black"/>
                </a:solidFill>
                <a:latin typeface="+mn-lt"/>
                <a:ea typeface="ＭＳ Ｐゴシック" charset="-128"/>
                <a:cs typeface="Arial" panose="020B0604020202020204" pitchFamily="34" charset="0"/>
              </a:rPr>
              <a:t>adverbial</a:t>
            </a:r>
            <a:r>
              <a:rPr lang="en-US" altLang="en-US" sz="400" dirty="0">
                <a:solidFill>
                  <a:prstClr val="black"/>
                </a:solidFill>
                <a:latin typeface="+mn-lt"/>
                <a:ea typeface="ＭＳ Ｐゴシック" charset="-128"/>
                <a:cs typeface="Arial" panose="020B0604020202020204" pitchFamily="34" charset="0"/>
              </a:rPr>
              <a:t>, </a:t>
            </a:r>
            <a:r>
              <a:rPr lang="en-US" altLang="en-US" sz="400" u="heavy" dirty="0">
                <a:solidFill>
                  <a:prstClr val="black"/>
                </a:solidFill>
                <a:uFill>
                  <a:solidFill>
                    <a:srgbClr val="C00000"/>
                  </a:solidFill>
                </a:uFill>
                <a:latin typeface="+mn-lt"/>
                <a:ea typeface="ＭＳ Ｐゴシック" charset="-128"/>
                <a:cs typeface="Arial" panose="020B0604020202020204" pitchFamily="34" charset="0"/>
              </a:rPr>
              <a:t>object/subject complement</a:t>
            </a:r>
            <a:r>
              <a:rPr lang="en-US" altLang="en-US" sz="400" dirty="0">
                <a:solidFill>
                  <a:prstClr val="black"/>
                </a:solidFill>
                <a:latin typeface="+mn-lt"/>
                <a:ea typeface="ＭＳ Ｐゴシック" charset="-128"/>
                <a:cs typeface="Arial" panose="020B0604020202020204" pitchFamily="34" charset="0"/>
              </a:rPr>
              <a:t>)</a:t>
            </a:r>
          </a:p>
          <a:p>
            <a:pPr>
              <a:buFont typeface="Arial" pitchFamily="34" charset="0"/>
              <a:buChar char="•"/>
              <a:defRPr/>
            </a:pPr>
            <a:endParaRPr lang="en-US" sz="400" dirty="0">
              <a:solidFill>
                <a:prstClr val="black"/>
              </a:solidFill>
              <a:latin typeface="+mn-lt"/>
              <a:ea typeface="ＭＳ Ｐゴシック" charset="-128"/>
              <a:cs typeface="Arial" panose="020B0604020202020204" pitchFamily="34" charset="0"/>
            </a:endParaRPr>
          </a:p>
          <a:p>
            <a:pPr>
              <a:buFont typeface="Arial" pitchFamily="34" charset="0"/>
              <a:buChar char="•"/>
              <a:defRPr/>
            </a:pPr>
            <a:endParaRPr lang="en-US" sz="400" dirty="0">
              <a:solidFill>
                <a:prstClr val="black"/>
              </a:solidFill>
              <a:latin typeface="+mn-lt"/>
              <a:ea typeface="ＭＳ Ｐゴシック" charset="-128"/>
              <a:cs typeface="Arial" panose="020B0604020202020204" pitchFamily="34" charset="0"/>
            </a:endParaRPr>
          </a:p>
        </p:txBody>
      </p:sp>
      <p:sp>
        <p:nvSpPr>
          <p:cNvPr id="3" name="TextBox 2"/>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
        <p:nvSpPr>
          <p:cNvPr id="18" name="Rounded Rectangular Callout 17"/>
          <p:cNvSpPr>
            <a:spLocks noChangeArrowheads="1"/>
          </p:cNvSpPr>
          <p:nvPr/>
        </p:nvSpPr>
        <p:spPr bwMode="auto">
          <a:xfrm>
            <a:off x="3423549" y="4032037"/>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Developing  Sentence Sophistication</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sz="400" i="1" dirty="0">
                <a:solidFill>
                  <a:prstClr val="black"/>
                </a:solidFill>
                <a:latin typeface="+mn-lt"/>
                <a:cs typeface="Arial" panose="020B0604020202020204" pitchFamily="34" charset="0"/>
              </a:rPr>
              <a:t>So he could have no cavities. And you pick up your toothbrush. You wet it. You put on the toothpaste. You scrub the top. Then bottom. Then the top. Then the bottom. Then the side. Then the other one. Then you take it out, you spit it out, </a:t>
            </a:r>
            <a:r>
              <a:rPr lang="en-US" sz="400" b="1" i="1" dirty="0">
                <a:solidFill>
                  <a:prstClr val="black"/>
                </a:solidFill>
                <a:latin typeface="+mn-lt"/>
                <a:cs typeface="Arial" panose="020B0604020202020204" pitchFamily="34" charset="0"/>
              </a:rPr>
              <a:t>and</a:t>
            </a:r>
            <a:r>
              <a:rPr lang="en-US" sz="400" i="1" dirty="0">
                <a:solidFill>
                  <a:prstClr val="black"/>
                </a:solidFill>
                <a:latin typeface="+mn-lt"/>
                <a:cs typeface="Arial" panose="020B0604020202020204" pitchFamily="34" charset="0"/>
              </a:rPr>
              <a:t> you rinse your toothbrush and you walk away.</a:t>
            </a:r>
          </a:p>
          <a:p>
            <a:pPr eaLnBrk="1" hangingPunct="1">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Simple sentences</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Sentence fragment</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Compound sentence – coordinating conjunction</a:t>
            </a:r>
          </a:p>
        </p:txBody>
      </p:sp>
    </p:spTree>
    <p:extLst>
      <p:ext uri="{BB962C8B-B14F-4D97-AF65-F5344CB8AC3E}">
        <p14:creationId xmlns:p14="http://schemas.microsoft.com/office/powerpoint/2010/main" val="795312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Effect transition="in" filter="fade">
                                      <p:cBhvr>
                                        <p:cTn id="13" dur="500"/>
                                        <p:tgtEl>
                                          <p:spTgt spid="1946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460">
                                            <p:txEl>
                                              <p:pRg st="2" end="2"/>
                                            </p:txEl>
                                          </p:spTgt>
                                        </p:tgtEl>
                                        <p:attrNameLst>
                                          <p:attrName>style.visibility</p:attrName>
                                        </p:attrNameLst>
                                      </p:cBhvr>
                                      <p:to>
                                        <p:strVal val="visible"/>
                                      </p:to>
                                    </p:set>
                                    <p:animEffect transition="in" filter="fade">
                                      <p:cBhvr>
                                        <p:cTn id="18" dur="300"/>
                                        <p:tgtEl>
                                          <p:spTgt spid="1946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3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3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460">
                                            <p:txEl>
                                              <p:pRg st="3" end="3"/>
                                            </p:txEl>
                                          </p:spTgt>
                                        </p:tgtEl>
                                        <p:attrNameLst>
                                          <p:attrName>style.visibility</p:attrName>
                                        </p:attrNameLst>
                                      </p:cBhvr>
                                      <p:to>
                                        <p:strVal val="visible"/>
                                      </p:to>
                                    </p:set>
                                    <p:animEffect transition="in" filter="fade">
                                      <p:cBhvr>
                                        <p:cTn id="41" dur="300"/>
                                        <p:tgtEl>
                                          <p:spTgt spid="19460">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0" grpId="0" animBg="1"/>
      <p:bldP spid="12" grpId="0" animBg="1"/>
      <p:bldP spid="13" grpId="0" animBg="1"/>
      <p:bldP spid="15"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39753" y="1888620"/>
            <a:ext cx="5339121" cy="2461591"/>
          </a:xfrm>
          <a:prstGeom prst="wedgeRoundRectCallout">
            <a:avLst>
              <a:gd name="adj1" fmla="val -59006"/>
              <a:gd name="adj2" fmla="val 9323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No </a:t>
            </a:r>
            <a:r>
              <a:rPr lang="en-US" altLang="en-US" sz="1800" u="sng" dirty="0">
                <a:solidFill>
                  <a:prstClr val="black"/>
                </a:solidFill>
                <a:latin typeface="+mn-lt"/>
              </a:rPr>
              <a:t>Evidence of Sentence Sophistication (EL)</a:t>
            </a:r>
            <a:r>
              <a:rPr lang="en-US" altLang="en-US" sz="1800" dirty="0" smtClean="0">
                <a:solidFill>
                  <a:prstClr val="black"/>
                </a:solidFill>
                <a:latin typeface="+mn-lt"/>
              </a:rPr>
              <a:t>:</a:t>
            </a:r>
          </a:p>
          <a:p>
            <a:endParaRPr lang="en-US" sz="1600" dirty="0">
              <a:solidFill>
                <a:prstClr val="black"/>
              </a:solidFill>
              <a:latin typeface="+mn-lt"/>
            </a:endParaRPr>
          </a:p>
          <a:p>
            <a:r>
              <a:rPr lang="en-US" sz="1800" i="1" dirty="0" smtClean="0">
                <a:solidFill>
                  <a:prstClr val="black"/>
                </a:solidFill>
                <a:latin typeface="+mn-lt"/>
              </a:rPr>
              <a:t>With </a:t>
            </a:r>
            <a:r>
              <a:rPr lang="en-US" sz="1800" i="1" dirty="0">
                <a:solidFill>
                  <a:prstClr val="black"/>
                </a:solidFill>
                <a:latin typeface="+mn-lt"/>
              </a:rPr>
              <a:t>a paste. And brushing your teeth in the bath, not in the room. And that's all. </a:t>
            </a:r>
          </a:p>
          <a:p>
            <a:pPr eaLnBrk="1" hangingPunct="1">
              <a:defRPr/>
            </a:pPr>
            <a:endParaRPr lang="en-US" altLang="en-US" sz="1600" i="1" dirty="0">
              <a:solidFill>
                <a:prstClr val="black"/>
              </a:solidFill>
              <a:latin typeface="+mn-lt"/>
            </a:endParaRPr>
          </a:p>
          <a:p>
            <a:pPr eaLnBrk="1" hangingPunct="1">
              <a:buFont typeface="Arial" pitchFamily="34" charset="0"/>
              <a:buChar char="•"/>
              <a:defRPr/>
            </a:pPr>
            <a:r>
              <a:rPr lang="en-US" altLang="en-US" sz="1800" dirty="0">
                <a:solidFill>
                  <a:prstClr val="black"/>
                </a:solidFill>
                <a:latin typeface="+mn-lt"/>
              </a:rPr>
              <a:t> </a:t>
            </a:r>
            <a:r>
              <a:rPr lang="en-US" altLang="en-US" sz="1800" dirty="0" smtClean="0">
                <a:solidFill>
                  <a:prstClr val="black"/>
                </a:solidFill>
                <a:latin typeface="+mn-lt"/>
              </a:rPr>
              <a:t> Use of sentence fragments</a:t>
            </a:r>
            <a:endParaRPr lang="en-US" altLang="en-US" sz="1800" dirty="0">
              <a:solidFill>
                <a:prstClr val="black"/>
              </a:solidFill>
              <a:latin typeface="+mn-lt"/>
              <a:cs typeface="Arial" pitchFamily="34" charset="0"/>
            </a:endParaRPr>
          </a:p>
          <a:p>
            <a:pPr eaLnBrk="1" hangingPunct="1">
              <a:defRPr/>
            </a:pPr>
            <a:endParaRPr lang="en-US" altLang="en-US" sz="1800" dirty="0">
              <a:solidFill>
                <a:prstClr val="black"/>
              </a:solidFill>
              <a:latin typeface="+mn-lt"/>
              <a:cs typeface="Arial" pitchFamily="34"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1404250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28941" y="1556757"/>
            <a:ext cx="5554484" cy="3363938"/>
          </a:xfrm>
          <a:prstGeom prst="wedgeRoundRectCallout">
            <a:avLst>
              <a:gd name="adj1" fmla="val -26226"/>
              <a:gd name="adj2" fmla="val 6410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a:t>
            </a:r>
            <a:r>
              <a:rPr lang="en-US" altLang="en-US" sz="2000" u="sng" dirty="0">
                <a:solidFill>
                  <a:prstClr val="black"/>
                </a:solidFill>
                <a:latin typeface="Calibri"/>
              </a:rPr>
              <a:t>Sentence Sophistication (EL)</a:t>
            </a:r>
            <a:r>
              <a:rPr lang="en-US" altLang="en-US" sz="2000" dirty="0">
                <a:solidFill>
                  <a:prstClr val="black"/>
                </a:solidFill>
                <a:latin typeface="Calibri"/>
              </a:rPr>
              <a:t>:</a:t>
            </a:r>
          </a:p>
          <a:p>
            <a:endParaRPr lang="en-US" sz="1600" i="1" dirty="0" smtClean="0">
              <a:solidFill>
                <a:prstClr val="black"/>
              </a:solidFill>
              <a:latin typeface="Calibri"/>
            </a:endParaRPr>
          </a:p>
          <a:p>
            <a:r>
              <a:rPr lang="en-US" sz="1600" i="1" dirty="0" smtClean="0">
                <a:solidFill>
                  <a:prstClr val="black"/>
                </a:solidFill>
                <a:latin typeface="Calibri"/>
              </a:rPr>
              <a:t>Why </a:t>
            </a:r>
            <a:r>
              <a:rPr lang="en-US" sz="1600" i="1" dirty="0">
                <a:solidFill>
                  <a:prstClr val="black"/>
                </a:solidFill>
                <a:latin typeface="Calibri"/>
              </a:rPr>
              <a:t>he should brush his teeth? So he doesn't get cavities neither, and he doesn't get sick, or he doesn't get cancer in his teeth.</a:t>
            </a:r>
          </a:p>
          <a:p>
            <a:r>
              <a:rPr lang="en-US" sz="1600" dirty="0" smtClean="0">
                <a:solidFill>
                  <a:prstClr val="black"/>
                </a:solidFill>
                <a:latin typeface="Calibri"/>
              </a:rPr>
              <a:t>[Okay</a:t>
            </a:r>
            <a:r>
              <a:rPr lang="en-US" sz="1600" dirty="0">
                <a:solidFill>
                  <a:prstClr val="black"/>
                </a:solidFill>
                <a:latin typeface="Calibri"/>
              </a:rPr>
              <a:t>. Can you explain </a:t>
            </a:r>
            <a:r>
              <a:rPr lang="en-US" sz="1600" dirty="0" smtClean="0">
                <a:solidFill>
                  <a:prstClr val="black"/>
                </a:solidFill>
                <a:latin typeface="Calibri"/>
              </a:rPr>
              <a:t>to him </a:t>
            </a:r>
            <a:r>
              <a:rPr lang="en-US" sz="1600" dirty="0">
                <a:solidFill>
                  <a:prstClr val="black"/>
                </a:solidFill>
                <a:latin typeface="Calibri"/>
              </a:rPr>
              <a:t>how to do it?]</a:t>
            </a:r>
          </a:p>
          <a:p>
            <a:r>
              <a:rPr lang="en-US" sz="1600" i="1" dirty="0" smtClean="0">
                <a:solidFill>
                  <a:prstClr val="black"/>
                </a:solidFill>
                <a:latin typeface="Calibri"/>
              </a:rPr>
              <a:t>You </a:t>
            </a:r>
            <a:r>
              <a:rPr lang="en-US" sz="1600" i="1" dirty="0">
                <a:solidFill>
                  <a:prstClr val="black"/>
                </a:solidFill>
                <a:latin typeface="Calibri"/>
              </a:rPr>
              <a:t>brush your teeth back and forth like that. You do it from the back to everywhere, even your teeth in the back. And you do it on your teeth then from the back and from the top. Then you're done. You get water. You put it in your mouth to spit it out and you're done. </a:t>
            </a:r>
            <a:endParaRPr lang="en-US" sz="1600" i="1" dirty="0" smtClean="0">
              <a:solidFill>
                <a:prstClr val="black"/>
              </a:solidFill>
              <a:latin typeface="Calibri"/>
            </a:endParaRPr>
          </a:p>
          <a:p>
            <a:endParaRPr lang="en-US" altLang="en-US" sz="1600" i="1" dirty="0" smtClean="0">
              <a:solidFill>
                <a:prstClr val="black"/>
              </a:solidFill>
              <a:latin typeface="Calibri"/>
            </a:endParaRPr>
          </a:p>
          <a:p>
            <a:pPr eaLnBrk="1" hangingPunct="1">
              <a:buFont typeface="Arial" pitchFamily="34" charset="0"/>
              <a:buChar char="•"/>
              <a:defRPr/>
            </a:pPr>
            <a:r>
              <a:rPr lang="en-US" altLang="en-US" sz="1600" dirty="0" smtClean="0">
                <a:solidFill>
                  <a:prstClr val="black"/>
                </a:solidFill>
                <a:latin typeface="Calibri"/>
              </a:rPr>
              <a:t>  Use of simple and c</a:t>
            </a:r>
            <a:r>
              <a:rPr lang="en-US" altLang="en-US" sz="1600" dirty="0" smtClean="0">
                <a:solidFill>
                  <a:prstClr val="black"/>
                </a:solidFill>
                <a:latin typeface="Calibri" pitchFamily="34" charset="0"/>
              </a:rPr>
              <a:t>ompound sentences</a:t>
            </a:r>
            <a:endParaRPr lang="en-US" altLang="en-US" sz="1600" dirty="0">
              <a:solidFill>
                <a:prstClr val="black"/>
              </a:solidFill>
              <a:latin typeface="Calibri"/>
            </a:endParaRPr>
          </a:p>
        </p:txBody>
      </p:sp>
      <p:sp>
        <p:nvSpPr>
          <p:cNvPr id="11" name="Rectangle 3"/>
          <p:cNvSpPr>
            <a:spLocks noChangeArrowheads="1"/>
          </p:cNvSpPr>
          <p:nvPr/>
        </p:nvSpPr>
        <p:spPr bwMode="auto">
          <a:xfrm>
            <a:off x="871100" y="2565462"/>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ounded Rectangular Callout 9"/>
          <p:cNvSpPr>
            <a:spLocks noChangeArrowheads="1"/>
          </p:cNvSpPr>
          <p:nvPr/>
        </p:nvSpPr>
        <p:spPr bwMode="auto">
          <a:xfrm>
            <a:off x="2845215" y="1556757"/>
            <a:ext cx="5295900" cy="3288630"/>
          </a:xfrm>
          <a:prstGeom prst="wedgeRoundRectCallout">
            <a:avLst>
              <a:gd name="adj1" fmla="val -26756"/>
              <a:gd name="adj2" fmla="val 6687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mn-lt"/>
              </a:rPr>
              <a:t>Emerging Sentence Sophistication (</a:t>
            </a:r>
            <a:r>
              <a:rPr lang="en-US" altLang="en-US" sz="2000" u="sng" dirty="0" smtClean="0">
                <a:solidFill>
                  <a:prstClr val="black"/>
                </a:solidFill>
                <a:latin typeface="+mn-lt"/>
              </a:rPr>
              <a:t>EO/P)</a:t>
            </a:r>
            <a:r>
              <a:rPr lang="en-US" altLang="en-US" sz="2000" dirty="0" smtClean="0">
                <a:solidFill>
                  <a:prstClr val="black"/>
                </a:solidFill>
                <a:latin typeface="+mn-lt"/>
              </a:rPr>
              <a:t>:</a:t>
            </a:r>
          </a:p>
          <a:p>
            <a:pPr eaLnBrk="1" hangingPunct="1">
              <a:defRPr/>
            </a:pPr>
            <a:endParaRPr lang="en-US" altLang="en-US" sz="1600" i="1" dirty="0">
              <a:solidFill>
                <a:prstClr val="black"/>
              </a:solidFill>
              <a:latin typeface="+mn-lt"/>
            </a:endParaRPr>
          </a:p>
          <a:p>
            <a:pPr eaLnBrk="1" hangingPunct="1">
              <a:defRPr/>
            </a:pPr>
            <a:r>
              <a:rPr lang="en-US" sz="1600" i="1" dirty="0">
                <a:solidFill>
                  <a:prstClr val="black"/>
                </a:solidFill>
                <a:latin typeface="+mn-lt"/>
              </a:rPr>
              <a:t>So he could have no cavities. And you pick up your toothbrush. You wet it. You put on the toothpaste. You scrub the </a:t>
            </a:r>
            <a:r>
              <a:rPr lang="en-US" sz="1600" i="1" dirty="0" smtClean="0">
                <a:solidFill>
                  <a:prstClr val="black"/>
                </a:solidFill>
                <a:latin typeface="+mn-lt"/>
              </a:rPr>
              <a:t>top. Then bottom. Then </a:t>
            </a:r>
            <a:r>
              <a:rPr lang="en-US" sz="1600" i="1" dirty="0">
                <a:solidFill>
                  <a:prstClr val="black"/>
                </a:solidFill>
                <a:latin typeface="+mn-lt"/>
              </a:rPr>
              <a:t>the top. Then the bottom. Then the side. Then the other one. Then you take it out, you spit it out, and you rinse your toothbrush and you walk away</a:t>
            </a:r>
            <a:r>
              <a:rPr lang="en-US" sz="1600" i="1" dirty="0" smtClean="0">
                <a:solidFill>
                  <a:prstClr val="black"/>
                </a:solidFill>
                <a:latin typeface="+mn-lt"/>
              </a:rPr>
              <a:t>.</a:t>
            </a:r>
          </a:p>
          <a:p>
            <a:pPr eaLnBrk="1" hangingPunct="1">
              <a:defRPr/>
            </a:pPr>
            <a:endParaRPr lang="en-US" altLang="en-US" sz="1800" i="1" dirty="0">
              <a:solidFill>
                <a:prstClr val="black"/>
              </a:solidFill>
              <a:latin typeface="+mn-lt"/>
            </a:endParaRPr>
          </a:p>
          <a:p>
            <a:pPr eaLnBrk="1" hangingPunct="1">
              <a:buFont typeface="Arial" pitchFamily="34" charset="0"/>
              <a:buChar char="•"/>
              <a:defRPr/>
            </a:pPr>
            <a:r>
              <a:rPr lang="en-US" altLang="en-US" sz="1600" dirty="0" smtClean="0">
                <a:solidFill>
                  <a:prstClr val="black"/>
                </a:solidFill>
                <a:latin typeface="+mn-lt"/>
              </a:rPr>
              <a:t>  Use of simple and compound sentences</a:t>
            </a:r>
            <a:endParaRPr lang="en-US" altLang="en-US" sz="1600" b="1" dirty="0">
              <a:solidFill>
                <a:prstClr val="black"/>
              </a:solidFill>
              <a:latin typeface="+mn-lt"/>
            </a:endParaRPr>
          </a:p>
        </p:txBody>
      </p:sp>
      <p:sp>
        <p:nvSpPr>
          <p:cNvPr id="9"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260485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54294" y="1775011"/>
            <a:ext cx="5859937" cy="3145683"/>
          </a:xfrm>
          <a:prstGeom prst="wedgeRoundRectCallout">
            <a:avLst>
              <a:gd name="adj1" fmla="val -2569"/>
              <a:gd name="adj2" fmla="val 6461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Developing Sentence Sophistication (EL)</a:t>
            </a:r>
            <a:r>
              <a:rPr lang="en-US" altLang="en-US" sz="1800" dirty="0">
                <a:solidFill>
                  <a:prstClr val="black"/>
                </a:solidFill>
                <a:latin typeface="Calibri"/>
              </a:rPr>
              <a:t>:</a:t>
            </a:r>
          </a:p>
          <a:p>
            <a:pPr eaLnBrk="1" hangingPunct="1">
              <a:defRPr/>
            </a:pPr>
            <a:endParaRPr lang="en-US" altLang="en-US" sz="1800" dirty="0">
              <a:solidFill>
                <a:prstClr val="black"/>
              </a:solidFill>
              <a:latin typeface="Calibri"/>
            </a:endParaRPr>
          </a:p>
          <a:p>
            <a:pPr eaLnBrk="1" hangingPunct="1">
              <a:defRPr/>
            </a:pPr>
            <a:r>
              <a:rPr lang="en-US" sz="1600" i="1" dirty="0">
                <a:solidFill>
                  <a:prstClr val="black"/>
                </a:solidFill>
                <a:latin typeface="Calibri"/>
              </a:rPr>
              <a:t>You're supposed to get your toothbrush and then put some paste. Put it on your teeth and go side to side. Then put your teeth together and brush it up and down, up and down. Then </a:t>
            </a:r>
            <a:r>
              <a:rPr lang="en-US" sz="1600" i="1" u="sng" dirty="0">
                <a:solidFill>
                  <a:prstClr val="black"/>
                </a:solidFill>
                <a:latin typeface="Calibri"/>
              </a:rPr>
              <a:t>if you want to brush your tongue</a:t>
            </a:r>
            <a:r>
              <a:rPr lang="en-US" sz="1600" i="1" dirty="0">
                <a:solidFill>
                  <a:prstClr val="black"/>
                </a:solidFill>
                <a:latin typeface="Calibri"/>
              </a:rPr>
              <a:t>, brush it. And it's then put some water and spit it out. Then get your brush and </a:t>
            </a:r>
            <a:r>
              <a:rPr lang="en-US" sz="1600" i="1" u="sng" dirty="0">
                <a:solidFill>
                  <a:prstClr val="black"/>
                </a:solidFill>
                <a:latin typeface="Calibri"/>
              </a:rPr>
              <a:t>if there's paste</a:t>
            </a:r>
            <a:r>
              <a:rPr lang="en-US" sz="1600" i="1" dirty="0">
                <a:solidFill>
                  <a:prstClr val="black"/>
                </a:solidFill>
                <a:latin typeface="Calibri"/>
              </a:rPr>
              <a:t>, then take it out. Then it's healthy, it's helpful and it will keep your teeth clean</a:t>
            </a:r>
            <a:r>
              <a:rPr lang="en-US" sz="1600" i="1" dirty="0" smtClean="0">
                <a:solidFill>
                  <a:prstClr val="black"/>
                </a:solidFill>
                <a:latin typeface="Calibri"/>
              </a:rPr>
              <a:t>.</a:t>
            </a:r>
          </a:p>
          <a:p>
            <a:pPr eaLnBrk="1" hangingPunct="1">
              <a:defRPr/>
            </a:pPr>
            <a:r>
              <a:rPr lang="en-US" sz="1600" dirty="0" smtClean="0">
                <a:solidFill>
                  <a:prstClr val="black"/>
                </a:solidFill>
              </a:rPr>
              <a:t> </a:t>
            </a:r>
            <a:endParaRPr lang="en-US" altLang="en-US" sz="1600" dirty="0" smtClean="0">
              <a:solidFill>
                <a:prstClr val="black"/>
              </a:solidFill>
              <a:latin typeface="Calibri" pitchFamily="34" charset="0"/>
            </a:endParaRPr>
          </a:p>
          <a:p>
            <a:pPr eaLnBrk="1" hangingPunct="1">
              <a:buFont typeface="Arial" pitchFamily="34" charset="0"/>
              <a:buChar char="•"/>
              <a:defRPr/>
            </a:pPr>
            <a:r>
              <a:rPr lang="en-US" altLang="en-US" sz="1600" dirty="0" smtClean="0">
                <a:solidFill>
                  <a:prstClr val="black"/>
                </a:solidFill>
                <a:latin typeface="Calibri" pitchFamily="34" charset="0"/>
              </a:rPr>
              <a:t>  Repetitive use of adverbial clauses</a:t>
            </a:r>
            <a:endParaRPr lang="en-US" altLang="en-US" sz="1600" u="sng" dirty="0" smtClean="0">
              <a:solidFill>
                <a:prstClr val="black"/>
              </a:solidFill>
              <a:latin typeface="Calibri" pitchFamily="34" charset="0"/>
            </a:endParaRPr>
          </a:p>
        </p:txBody>
      </p:sp>
      <p:sp>
        <p:nvSpPr>
          <p:cNvPr id="11"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a:t>
            </a:r>
            <a:r>
              <a:rPr lang="en-US" altLang="en-US" b="1" dirty="0">
                <a:solidFill>
                  <a:prstClr val="black">
                    <a:lumMod val="65000"/>
                    <a:lumOff val="35000"/>
                  </a:prstClr>
                </a:solidFill>
                <a:ea typeface="ＭＳ Ｐゴシック" charset="-128"/>
              </a:rPr>
              <a:t>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6" name="Rounded Rectangular Callout 15"/>
          <p:cNvSpPr>
            <a:spLocks noChangeArrowheads="1"/>
          </p:cNvSpPr>
          <p:nvPr/>
        </p:nvSpPr>
        <p:spPr bwMode="auto">
          <a:xfrm>
            <a:off x="2854295" y="1009650"/>
            <a:ext cx="6139635" cy="4101119"/>
          </a:xfrm>
          <a:prstGeom prst="wedgeRoundRectCallout">
            <a:avLst>
              <a:gd name="adj1" fmla="val -5992"/>
              <a:gd name="adj2" fmla="val 5689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Sentence 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altLang="en-US" sz="1600" i="1" dirty="0">
                <a:solidFill>
                  <a:prstClr val="black"/>
                </a:solidFill>
                <a:latin typeface="Calibri" pitchFamily="34" charset="0"/>
              </a:rPr>
              <a:t>Y</a:t>
            </a:r>
            <a:r>
              <a:rPr lang="en-US" altLang="en-US" sz="1600" i="1" dirty="0" smtClean="0">
                <a:solidFill>
                  <a:prstClr val="black"/>
                </a:solidFill>
                <a:latin typeface="Calibri" pitchFamily="34" charset="0"/>
              </a:rPr>
              <a:t>ou </a:t>
            </a:r>
            <a:r>
              <a:rPr lang="en-US" altLang="en-US" sz="1600" i="1" dirty="0">
                <a:solidFill>
                  <a:prstClr val="black"/>
                </a:solidFill>
                <a:latin typeface="Calibri" pitchFamily="34" charset="0"/>
              </a:rPr>
              <a:t>should </a:t>
            </a:r>
            <a:r>
              <a:rPr lang="en-US" altLang="en-US" sz="1600" i="1" dirty="0" smtClean="0">
                <a:solidFill>
                  <a:prstClr val="black"/>
                </a:solidFill>
                <a:latin typeface="Calibri" pitchFamily="34" charset="0"/>
              </a:rPr>
              <a:t>get </a:t>
            </a:r>
            <a:r>
              <a:rPr lang="en-US" altLang="en-US" sz="1600" i="1" dirty="0">
                <a:solidFill>
                  <a:prstClr val="black"/>
                </a:solidFill>
                <a:latin typeface="Calibri" pitchFamily="34" charset="0"/>
              </a:rPr>
              <a:t>a toothbrush and get toothpaste. You take off the cap of the toothpaste and squeeze some toothpaste out of the tube onto your toothbrush. Then you turn on the sink and put a little bit of water on your toothbrush. And then you put the bristles in your mouth. And you move your hand back and forth </a:t>
            </a:r>
            <a:r>
              <a:rPr lang="en-US" altLang="en-US" sz="1600" i="1" u="sng" dirty="0">
                <a:solidFill>
                  <a:prstClr val="black"/>
                </a:solidFill>
                <a:latin typeface="Calibri" pitchFamily="34" charset="0"/>
              </a:rPr>
              <a:t>so that you get the toothpaste all over your mouth</a:t>
            </a:r>
            <a:r>
              <a:rPr lang="en-US" altLang="en-US" sz="1600" i="1" dirty="0">
                <a:solidFill>
                  <a:prstClr val="black"/>
                </a:solidFill>
                <a:latin typeface="Calibri" pitchFamily="34" charset="0"/>
              </a:rPr>
              <a:t>. And then </a:t>
            </a:r>
            <a:r>
              <a:rPr lang="en-US" altLang="en-US" sz="1600" i="1" u="sng" dirty="0">
                <a:solidFill>
                  <a:prstClr val="black"/>
                </a:solidFill>
                <a:latin typeface="Calibri" pitchFamily="34" charset="0"/>
              </a:rPr>
              <a:t>once you've done that for about two minutes</a:t>
            </a:r>
            <a:r>
              <a:rPr lang="en-US" altLang="en-US" sz="1600" i="1" dirty="0">
                <a:solidFill>
                  <a:prstClr val="black"/>
                </a:solidFill>
                <a:latin typeface="Calibri" pitchFamily="34" charset="0"/>
              </a:rPr>
              <a:t>, you spit the toothpaste out. And you get some water, rinse your mouth out and clean your toothbrush. And you should do that </a:t>
            </a:r>
            <a:r>
              <a:rPr lang="en-US" altLang="en-US" sz="1600" i="1" u="sng" dirty="0">
                <a:solidFill>
                  <a:prstClr val="black"/>
                </a:solidFill>
                <a:latin typeface="Calibri" pitchFamily="34" charset="0"/>
              </a:rPr>
              <a:t>so that whenever you go to the dentist</a:t>
            </a:r>
            <a:r>
              <a:rPr lang="en-US" altLang="en-US" sz="1600" i="1" dirty="0">
                <a:solidFill>
                  <a:prstClr val="black"/>
                </a:solidFill>
                <a:latin typeface="Calibri" pitchFamily="34" charset="0"/>
              </a:rPr>
              <a:t>, you don't have cavities, and </a:t>
            </a:r>
            <a:r>
              <a:rPr lang="en-US" altLang="en-US" sz="1600" i="1" u="sng" dirty="0">
                <a:solidFill>
                  <a:prstClr val="black"/>
                </a:solidFill>
                <a:latin typeface="Calibri" pitchFamily="34" charset="0"/>
              </a:rPr>
              <a:t>so that your teeth stay healthy</a:t>
            </a:r>
            <a:r>
              <a:rPr lang="en-US" altLang="en-US" sz="1600" i="1" dirty="0">
                <a:solidFill>
                  <a:prstClr val="black"/>
                </a:solidFill>
                <a:latin typeface="Calibri" pitchFamily="34" charset="0"/>
              </a:rPr>
              <a:t>.</a:t>
            </a:r>
            <a:r>
              <a:rPr lang="en-US" altLang="en-US" sz="1600" i="1" dirty="0">
                <a:solidFill>
                  <a:srgbClr val="FFFFFF"/>
                </a:solidFill>
                <a:latin typeface="Calibri" pitchFamily="34" charset="0"/>
              </a:rPr>
              <a:t> </a:t>
            </a:r>
            <a:endParaRPr lang="en-US" altLang="en-US" sz="1600" dirty="0">
              <a:solidFill>
                <a:prstClr val="black"/>
              </a:solidFill>
              <a:latin typeface="Calibri" pitchFamily="34" charset="0"/>
            </a:endParaRPr>
          </a:p>
          <a:p>
            <a:pPr eaLnBrk="1" hangingPunct="1">
              <a:defRPr/>
            </a:pPr>
            <a:r>
              <a:rPr lang="en-US" sz="1800" i="1" dirty="0" smtClean="0">
                <a:solidFill>
                  <a:prstClr val="black"/>
                </a:solidFill>
                <a:latin typeface="Calibri"/>
              </a:rPr>
              <a:t> </a:t>
            </a:r>
            <a:endParaRPr lang="en-US" altLang="en-US" sz="1600" i="1" dirty="0" smtClean="0">
              <a:solidFill>
                <a:srgbClr val="FFFFFF"/>
              </a:solidFill>
              <a:latin typeface="Calibri"/>
            </a:endParaRPr>
          </a:p>
          <a:p>
            <a:pPr eaLnBrk="1" hangingPunct="1">
              <a:buFont typeface="Arial" pitchFamily="34" charset="0"/>
              <a:buChar char="•"/>
              <a:defRPr/>
            </a:pPr>
            <a:r>
              <a:rPr lang="en-US" altLang="en-US" sz="1600" dirty="0" smtClean="0">
                <a:solidFill>
                  <a:prstClr val="black"/>
                </a:solidFill>
                <a:latin typeface="Calibri" pitchFamily="34" charset="0"/>
              </a:rPr>
              <a:t>  Repetitive use of adverbial clauses</a:t>
            </a:r>
            <a:endParaRPr lang="en-US" altLang="en-US" sz="1600" u="sng" dirty="0">
              <a:solidFill>
                <a:prstClr val="black"/>
              </a:solidFill>
              <a:latin typeface="Calibri" pitchFamily="34" charset="0"/>
            </a:endParaRPr>
          </a:p>
        </p:txBody>
      </p:sp>
      <p:sp>
        <p:nvSpPr>
          <p:cNvPr id="10"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2" name="Right Arrow 11"/>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1720075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96989" y="1004047"/>
            <a:ext cx="6221506" cy="4020298"/>
          </a:xfrm>
          <a:prstGeom prst="wedgeRoundRectCallout">
            <a:avLst>
              <a:gd name="adj1" fmla="val 19240"/>
              <a:gd name="adj2" fmla="val 5892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Controlled Sentence Sophistication (EL)</a:t>
            </a:r>
            <a:r>
              <a:rPr lang="en-US" altLang="en-US" sz="2000" u="sng" dirty="0" smtClean="0">
                <a:solidFill>
                  <a:prstClr val="black"/>
                </a:solidFill>
                <a:latin typeface="Calibri" pitchFamily="34" charset="0"/>
              </a:rPr>
              <a:t>:</a:t>
            </a:r>
          </a:p>
          <a:p>
            <a:pPr eaLnBrk="1" hangingPunct="1">
              <a:defRPr/>
            </a:pPr>
            <a:endParaRPr lang="en-US" altLang="en-US" sz="1200" dirty="0">
              <a:solidFill>
                <a:prstClr val="black"/>
              </a:solidFill>
              <a:latin typeface="Calibri" pitchFamily="34" charset="0"/>
            </a:endParaRPr>
          </a:p>
          <a:p>
            <a:pPr eaLnBrk="1" hangingPunct="1">
              <a:defRPr/>
            </a:pPr>
            <a:r>
              <a:rPr lang="en-US" altLang="en-US" sz="1600" i="1" dirty="0">
                <a:solidFill>
                  <a:prstClr val="black"/>
                </a:solidFill>
                <a:latin typeface="Calibri" pitchFamily="34" charset="0"/>
              </a:rPr>
              <a:t>You need to get your toothbrush, put some paste and put a little bit of water. And you go up and down with your toothbrush in the teeth. Then right to left. And then you clean your toothbrush and you take your tongue out and brush your tongue. Then you clean your toothbrush and put it </a:t>
            </a:r>
            <a:r>
              <a:rPr lang="en-US" altLang="en-US" sz="1600" i="1" u="sng" dirty="0">
                <a:solidFill>
                  <a:prstClr val="black"/>
                </a:solidFill>
                <a:latin typeface="Calibri" pitchFamily="34" charset="0"/>
              </a:rPr>
              <a:t>where you put it</a:t>
            </a:r>
            <a:r>
              <a:rPr lang="en-US" altLang="en-US" sz="1600" i="1" dirty="0">
                <a:solidFill>
                  <a:prstClr val="black"/>
                </a:solidFill>
                <a:latin typeface="Calibri" pitchFamily="34" charset="0"/>
              </a:rPr>
              <a:t>. Then you wash your mouth three times and that's </a:t>
            </a:r>
            <a:r>
              <a:rPr lang="en-US" altLang="en-US" sz="1600" i="1" u="sng" dirty="0">
                <a:solidFill>
                  <a:prstClr val="black"/>
                </a:solidFill>
                <a:latin typeface="Calibri" pitchFamily="34" charset="0"/>
              </a:rPr>
              <a:t>how you clean it</a:t>
            </a:r>
            <a:r>
              <a:rPr lang="en-US" altLang="en-US" sz="1600" i="1" dirty="0">
                <a:solidFill>
                  <a:prstClr val="black"/>
                </a:solidFill>
                <a:latin typeface="Calibri" pitchFamily="34" charset="0"/>
              </a:rPr>
              <a:t>. Then you need to clean it </a:t>
            </a:r>
            <a:r>
              <a:rPr lang="en-US" altLang="en-US" sz="1600" i="1" u="sng" dirty="0">
                <a:solidFill>
                  <a:prstClr val="black"/>
                </a:solidFill>
                <a:latin typeface="Calibri" pitchFamily="34" charset="0"/>
              </a:rPr>
              <a:t>because there's some germs after you eat</a:t>
            </a:r>
            <a:r>
              <a:rPr lang="en-US" altLang="en-US" sz="1600" i="1" dirty="0">
                <a:solidFill>
                  <a:prstClr val="black"/>
                </a:solidFill>
                <a:latin typeface="Calibri" pitchFamily="34" charset="0"/>
              </a:rPr>
              <a:t>. And those germs make your teeth ugly and </a:t>
            </a:r>
            <a:r>
              <a:rPr lang="en-US" altLang="en-US" sz="1600" i="1" u="sng" dirty="0">
                <a:solidFill>
                  <a:prstClr val="black"/>
                </a:solidFill>
                <a:latin typeface="Calibri" pitchFamily="34" charset="0"/>
              </a:rPr>
              <a:t>when you talk to someone</a:t>
            </a:r>
            <a:r>
              <a:rPr lang="en-US" altLang="en-US" sz="1600" i="1" dirty="0">
                <a:solidFill>
                  <a:prstClr val="black"/>
                </a:solidFill>
                <a:latin typeface="Calibri" pitchFamily="34" charset="0"/>
              </a:rPr>
              <a:t>, you smell bad. Then you need to brush your teeth three times a day: in the morning, and after you eat, and at night. That's </a:t>
            </a:r>
            <a:r>
              <a:rPr lang="en-US" altLang="en-US" sz="1600" i="1" u="sng" dirty="0">
                <a:solidFill>
                  <a:prstClr val="black"/>
                </a:solidFill>
                <a:latin typeface="Calibri" pitchFamily="34" charset="0"/>
              </a:rPr>
              <a:t>why you need to brush your teeth</a:t>
            </a:r>
            <a:r>
              <a:rPr lang="en-US" altLang="en-US" sz="1600" i="1" dirty="0">
                <a:solidFill>
                  <a:prstClr val="black"/>
                </a:solidFill>
                <a:latin typeface="Calibri" pitchFamily="34" charset="0"/>
              </a:rPr>
              <a:t>.</a:t>
            </a:r>
          </a:p>
          <a:p>
            <a:pPr eaLnBrk="1" hangingPunct="1">
              <a:defRPr/>
            </a:pPr>
            <a:endParaRPr lang="en-US" altLang="en-US" sz="1600" i="1" dirty="0">
              <a:solidFill>
                <a:prstClr val="black"/>
              </a:solidFill>
              <a:latin typeface="Calibri" pitchFamily="34" charset="0"/>
            </a:endParaRPr>
          </a:p>
          <a:p>
            <a:pPr eaLnBrk="1" hangingPunct="1">
              <a:buFont typeface="Arial" pitchFamily="34" charset="0"/>
              <a:buChar char="•"/>
              <a:defRPr/>
            </a:pPr>
            <a:r>
              <a:rPr lang="en-US" altLang="en-US" sz="1600" dirty="0">
                <a:solidFill>
                  <a:prstClr val="black"/>
                </a:solidFill>
                <a:latin typeface="Calibri" pitchFamily="34" charset="0"/>
              </a:rPr>
              <a:t> </a:t>
            </a:r>
            <a:r>
              <a:rPr lang="en-US" altLang="en-US" sz="1600" dirty="0" smtClean="0">
                <a:solidFill>
                  <a:prstClr val="black"/>
                </a:solidFill>
                <a:latin typeface="Calibri" pitchFamily="34" charset="0"/>
              </a:rPr>
              <a:t> Use of a variety </a:t>
            </a:r>
            <a:r>
              <a:rPr lang="en-US" altLang="en-US" sz="1600" dirty="0">
                <a:solidFill>
                  <a:prstClr val="black"/>
                </a:solidFill>
                <a:latin typeface="Calibri" pitchFamily="34" charset="0"/>
              </a:rPr>
              <a:t>of complex clause structures </a:t>
            </a:r>
            <a:r>
              <a:rPr lang="en-US" altLang="en-US" sz="1600" dirty="0" smtClean="0">
                <a:solidFill>
                  <a:prstClr val="black"/>
                </a:solidFill>
                <a:latin typeface="Calibri" pitchFamily="34" charset="0"/>
              </a:rPr>
              <a:t>(adverbial</a:t>
            </a:r>
            <a:r>
              <a:rPr lang="en-US" altLang="en-US" sz="1600" dirty="0">
                <a:solidFill>
                  <a:prstClr val="black"/>
                </a:solidFill>
                <a:latin typeface="Calibri" pitchFamily="34" charset="0"/>
              </a:rPr>
              <a:t>, </a:t>
            </a:r>
            <a:r>
              <a:rPr lang="en-US" altLang="en-US" sz="1600" dirty="0">
                <a:solidFill>
                  <a:prstClr val="black"/>
                </a:solidFill>
                <a:uFill>
                  <a:solidFill>
                    <a:srgbClr val="8064A2">
                      <a:lumMod val="60000"/>
                      <a:lumOff val="40000"/>
                    </a:srgbClr>
                  </a:solidFill>
                </a:uFill>
                <a:latin typeface="Calibri" pitchFamily="34" charset="0"/>
              </a:rPr>
              <a:t>relative</a:t>
            </a:r>
            <a:r>
              <a:rPr lang="en-US" altLang="en-US" sz="1600" dirty="0">
                <a:solidFill>
                  <a:prstClr val="black"/>
                </a:solidFill>
                <a:latin typeface="Calibri" pitchFamily="34" charset="0"/>
              </a:rPr>
              <a:t>, </a:t>
            </a:r>
            <a:r>
              <a:rPr lang="en-US" altLang="en-US" sz="1600" dirty="0" smtClean="0">
                <a:solidFill>
                  <a:prstClr val="black"/>
                </a:solidFill>
                <a:latin typeface="Calibri" pitchFamily="34" charset="0"/>
              </a:rPr>
              <a:t>  </a:t>
            </a:r>
            <a:r>
              <a:rPr lang="en-US" altLang="en-US" sz="1600" dirty="0" smtClean="0">
                <a:solidFill>
                  <a:prstClr val="black"/>
                </a:solidFill>
                <a:uFill>
                  <a:solidFill>
                    <a:srgbClr val="C00000"/>
                  </a:solidFill>
                </a:uFill>
                <a:latin typeface="Calibri" pitchFamily="34" charset="0"/>
              </a:rPr>
              <a:t>object complement</a:t>
            </a:r>
            <a:r>
              <a:rPr lang="en-US" altLang="en-US" sz="1600" dirty="0">
                <a:solidFill>
                  <a:prstClr val="black"/>
                </a:solidFill>
                <a:latin typeface="Calibri" pitchFamily="34" charset="0"/>
              </a:rPr>
              <a:t>)</a:t>
            </a:r>
          </a:p>
        </p:txBody>
      </p:sp>
      <p:sp>
        <p:nvSpPr>
          <p:cNvPr id="11"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a:t>
            </a:r>
            <a:r>
              <a:rPr lang="en-US" altLang="en-US" b="1" dirty="0" smtClean="0">
                <a:solidFill>
                  <a:prstClr val="black">
                    <a:lumMod val="65000"/>
                    <a:lumOff val="35000"/>
                  </a:prstClr>
                </a:solidFill>
                <a:ea typeface="ＭＳ Ｐゴシック" charset="-128"/>
              </a:rPr>
              <a:t>routine</a:t>
            </a:r>
          </a:p>
          <a:p>
            <a:pPr eaLnBrk="1" hangingPunct="1">
              <a:defRPr/>
            </a:pPr>
            <a:r>
              <a:rPr lang="en-US" altLang="en-US" b="1" dirty="0" smtClean="0">
                <a:solidFill>
                  <a:srgbClr val="FAC294"/>
                </a:solidFill>
                <a:ea typeface="ＭＳ Ｐゴシック" charset="-128"/>
              </a:rPr>
              <a:t>EL</a:t>
            </a:r>
            <a:r>
              <a:rPr lang="en-US" altLang="en-US" b="1" dirty="0" smtClean="0">
                <a:solidFill>
                  <a:prstClr val="black">
                    <a:lumMod val="65000"/>
                    <a:lumOff val="35000"/>
                  </a:prstClr>
                </a:solidFill>
                <a:ea typeface="ＭＳ Ｐゴシック" charset="-128"/>
              </a:rPr>
              <a:t> </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3" name="Rounded Rectangular Callout 12"/>
          <p:cNvSpPr>
            <a:spLocks noChangeArrowheads="1"/>
          </p:cNvSpPr>
          <p:nvPr/>
        </p:nvSpPr>
        <p:spPr bwMode="auto">
          <a:xfrm>
            <a:off x="2931459" y="1757081"/>
            <a:ext cx="5782773" cy="3163614"/>
          </a:xfrm>
          <a:prstGeom prst="wedgeRoundRectCallout">
            <a:avLst>
              <a:gd name="adj1" fmla="val 19796"/>
              <a:gd name="adj2" fmla="val 6472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Controlled Sentence Sophistication (EO/P):</a:t>
            </a:r>
          </a:p>
          <a:p>
            <a:pPr eaLnBrk="1" hangingPunct="1">
              <a:defRPr/>
            </a:pPr>
            <a:endParaRPr lang="en-US" altLang="en-US" sz="1200" u="sng" dirty="0">
              <a:solidFill>
                <a:prstClr val="black"/>
              </a:solidFill>
              <a:latin typeface="Calibri" pitchFamily="34" charset="0"/>
            </a:endParaRPr>
          </a:p>
          <a:p>
            <a:pPr eaLnBrk="1" hangingPunct="1">
              <a:defRPr/>
            </a:pPr>
            <a:r>
              <a:rPr lang="en-US" altLang="en-US" sz="1600" i="1" u="sng" dirty="0">
                <a:solidFill>
                  <a:prstClr val="black"/>
                </a:solidFill>
                <a:latin typeface="Calibri" pitchFamily="34" charset="0"/>
              </a:rPr>
              <a:t>The reason you brush your teeth is </a:t>
            </a:r>
            <a:r>
              <a:rPr lang="en-US" altLang="en-US" sz="1600" i="1" dirty="0" smtClean="0">
                <a:solidFill>
                  <a:prstClr val="black"/>
                </a:solidFill>
                <a:latin typeface="Calibri" pitchFamily="34" charset="0"/>
              </a:rPr>
              <a:t>that</a:t>
            </a:r>
            <a:r>
              <a:rPr lang="en-US" altLang="en-US" sz="1600" i="1" dirty="0">
                <a:solidFill>
                  <a:prstClr val="black"/>
                </a:solidFill>
                <a:latin typeface="Calibri" pitchFamily="34" charset="0"/>
              </a:rPr>
              <a:t> </a:t>
            </a:r>
            <a:r>
              <a:rPr lang="en-US" altLang="en-US" sz="1600" i="1" u="sng" dirty="0" smtClean="0">
                <a:solidFill>
                  <a:prstClr val="black"/>
                </a:solidFill>
                <a:latin typeface="Calibri" pitchFamily="34" charset="0"/>
              </a:rPr>
              <a:t>if </a:t>
            </a:r>
            <a:r>
              <a:rPr lang="en-US" altLang="en-US" sz="1600" i="1" u="sng" dirty="0">
                <a:solidFill>
                  <a:prstClr val="black"/>
                </a:solidFill>
                <a:latin typeface="Calibri" pitchFamily="34" charset="0"/>
              </a:rPr>
              <a:t>you get cavities</a:t>
            </a:r>
            <a:r>
              <a:rPr lang="en-US" altLang="en-US" sz="1600" i="1" dirty="0">
                <a:solidFill>
                  <a:prstClr val="black"/>
                </a:solidFill>
                <a:latin typeface="Calibri" pitchFamily="34" charset="0"/>
              </a:rPr>
              <a:t>, then you may have to go to the dentist and take it out. And </a:t>
            </a:r>
            <a:r>
              <a:rPr lang="en-US" altLang="en-US" sz="1600" i="1" u="sng" dirty="0">
                <a:solidFill>
                  <a:prstClr val="black"/>
                </a:solidFill>
                <a:latin typeface="Calibri" pitchFamily="34" charset="0"/>
              </a:rPr>
              <a:t>if you do</a:t>
            </a:r>
            <a:r>
              <a:rPr lang="en-US" altLang="en-US" sz="1600" i="1" dirty="0">
                <a:solidFill>
                  <a:prstClr val="black"/>
                </a:solidFill>
                <a:latin typeface="Calibri" pitchFamily="34" charset="0"/>
              </a:rPr>
              <a:t>, then it'll really hurt </a:t>
            </a:r>
            <a:r>
              <a:rPr lang="en-US" altLang="en-US" sz="1600" i="1" u="sng" dirty="0">
                <a:solidFill>
                  <a:prstClr val="black"/>
                </a:solidFill>
                <a:latin typeface="Calibri" pitchFamily="34" charset="0"/>
              </a:rPr>
              <a:t>when you do it</a:t>
            </a:r>
            <a:r>
              <a:rPr lang="en-US" altLang="en-US" sz="1600" i="1" dirty="0">
                <a:solidFill>
                  <a:prstClr val="black"/>
                </a:solidFill>
                <a:latin typeface="Calibri" pitchFamily="34" charset="0"/>
              </a:rPr>
              <a:t>. And </a:t>
            </a:r>
            <a:r>
              <a:rPr lang="en-US" altLang="en-US" sz="1600" i="1" u="sng" dirty="0">
                <a:solidFill>
                  <a:prstClr val="black"/>
                </a:solidFill>
                <a:latin typeface="Calibri" pitchFamily="34" charset="0"/>
              </a:rPr>
              <a:t>how you brush your teeth</a:t>
            </a:r>
            <a:r>
              <a:rPr lang="en-US" altLang="en-US" sz="1600" i="1" dirty="0">
                <a:solidFill>
                  <a:prstClr val="black"/>
                </a:solidFill>
                <a:latin typeface="Calibri" pitchFamily="34" charset="0"/>
              </a:rPr>
              <a:t> is you get a toothbrush and toothpaste. And you get the toothbrush wet and you put toothpaste on it. And you scrub your teeth. Then after, you wash your mouth out with </a:t>
            </a:r>
            <a:r>
              <a:rPr lang="en-US" altLang="en-US" sz="1600" i="1" dirty="0" smtClean="0">
                <a:solidFill>
                  <a:prstClr val="black"/>
                </a:solidFill>
                <a:latin typeface="Calibri" pitchFamily="34" charset="0"/>
              </a:rPr>
              <a:t>water.</a:t>
            </a:r>
            <a:endParaRPr lang="en-US" altLang="en-US" sz="1600" i="1" dirty="0">
              <a:solidFill>
                <a:prstClr val="black"/>
              </a:solidFill>
              <a:latin typeface="Calibri" pitchFamily="34" charset="0"/>
            </a:endParaRPr>
          </a:p>
          <a:p>
            <a:pPr eaLnBrk="1" hangingPunct="1">
              <a:defRPr/>
            </a:pPr>
            <a:endParaRPr lang="en-US" altLang="en-US" sz="1200" i="1" dirty="0" smtClean="0">
              <a:solidFill>
                <a:prstClr val="black"/>
              </a:solidFill>
              <a:latin typeface="Calibri" pitchFamily="34" charset="0"/>
            </a:endParaRPr>
          </a:p>
          <a:p>
            <a:pPr eaLnBrk="1" hangingPunct="1">
              <a:buFont typeface="Arial" pitchFamily="34" charset="0"/>
              <a:buChar char="•"/>
              <a:defRPr/>
            </a:pPr>
            <a:r>
              <a:rPr lang="en-US" altLang="en-US" sz="1600" dirty="0">
                <a:solidFill>
                  <a:prstClr val="black"/>
                </a:solidFill>
                <a:latin typeface="Calibri" pitchFamily="34" charset="0"/>
              </a:rPr>
              <a:t> </a:t>
            </a:r>
            <a:r>
              <a:rPr lang="en-US" altLang="en-US" sz="1600" dirty="0" smtClean="0">
                <a:solidFill>
                  <a:prstClr val="black"/>
                </a:solidFill>
                <a:latin typeface="Calibri" pitchFamily="34" charset="0"/>
              </a:rPr>
              <a:t> Use of a variety of complex clause structures (adverbial,</a:t>
            </a:r>
            <a:r>
              <a:rPr lang="en-US" altLang="en-US" sz="1600" dirty="0" smtClean="0">
                <a:solidFill>
                  <a:prstClr val="black"/>
                </a:solidFill>
                <a:uFill>
                  <a:solidFill>
                    <a:srgbClr val="C00000"/>
                  </a:solidFill>
                </a:uFill>
                <a:latin typeface="Calibri" pitchFamily="34" charset="0"/>
              </a:rPr>
              <a:t> </a:t>
            </a:r>
            <a:r>
              <a:rPr lang="en-US" altLang="en-US" sz="1600" dirty="0" err="1" smtClean="0">
                <a:solidFill>
                  <a:prstClr val="black"/>
                </a:solidFill>
                <a:uFill>
                  <a:solidFill>
                    <a:srgbClr val="C00000"/>
                  </a:solidFill>
                </a:uFill>
                <a:latin typeface="Calibri" pitchFamily="34" charset="0"/>
              </a:rPr>
              <a:t>complementizer</a:t>
            </a:r>
            <a:r>
              <a:rPr lang="en-US" altLang="en-US" sz="1600" dirty="0" smtClean="0">
                <a:solidFill>
                  <a:prstClr val="black"/>
                </a:solidFill>
                <a:latin typeface="Calibri" pitchFamily="34" charset="0"/>
              </a:rPr>
              <a:t>)</a:t>
            </a:r>
            <a:endParaRPr lang="en-US" altLang="en-US" sz="1600" dirty="0">
              <a:solidFill>
                <a:prstClr val="black"/>
              </a:solidFill>
              <a:latin typeface="Calibri" pitchFamily="34" charset="0"/>
            </a:endParaRPr>
          </a:p>
        </p:txBody>
      </p:sp>
      <p:sp>
        <p:nvSpPr>
          <p:cNvPr id="10"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pic>
        <p:nvPicPr>
          <p:cNvPr id="2" name="SentSoph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06865" y="5881760"/>
            <a:ext cx="374904" cy="374904"/>
          </a:xfrm>
          <a:prstGeom prst="rect">
            <a:avLst/>
          </a:prstGeom>
        </p:spPr>
      </p:pic>
      <p:sp>
        <p:nvSpPr>
          <p:cNvPr id="12" name="Right Arrow 11"/>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582261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md type="call" cmd="stop">
                                      <p:cBhvr>
                                        <p:cTn id="11" dur="1">
                                          <p:stCondLst>
                                            <p:cond delay="499"/>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a:spLocks noChangeArrowheads="1"/>
          </p:cNvSpPr>
          <p:nvPr/>
        </p:nvSpPr>
        <p:spPr bwMode="auto">
          <a:xfrm>
            <a:off x="6359662" y="2926200"/>
            <a:ext cx="1152144" cy="934787"/>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Controlled Sentence Sophistication (EL)</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sz="400" i="1" u="sng" dirty="0">
                <a:solidFill>
                  <a:prstClr val="black"/>
                </a:solidFill>
                <a:latin typeface="+mn-lt"/>
                <a:cs typeface="Arial" panose="020B0604020202020204" pitchFamily="34" charset="0"/>
              </a:rPr>
              <a:t>I'll tell him that </a:t>
            </a:r>
            <a:r>
              <a:rPr lang="en-US" sz="400" i="1" dirty="0">
                <a:solidFill>
                  <a:prstClr val="black"/>
                </a:solidFill>
                <a:latin typeface="+mn-lt"/>
                <a:cs typeface="Arial" panose="020B0604020202020204" pitchFamily="34" charset="0"/>
              </a:rPr>
              <a:t>you have fifty cubes </a:t>
            </a:r>
            <a:r>
              <a:rPr lang="en-US" sz="400" b="1" i="1" dirty="0">
                <a:solidFill>
                  <a:prstClr val="black"/>
                </a:solidFill>
                <a:latin typeface="+mn-lt"/>
                <a:cs typeface="Arial" panose="020B0604020202020204" pitchFamily="34" charset="0"/>
              </a:rPr>
              <a:t>and</a:t>
            </a:r>
            <a:r>
              <a:rPr lang="en-US" sz="400" i="1" dirty="0">
                <a:solidFill>
                  <a:prstClr val="black"/>
                </a:solidFill>
                <a:latin typeface="+mn-lt"/>
                <a:cs typeface="Arial" panose="020B0604020202020204" pitchFamily="34" charset="0"/>
              </a:rPr>
              <a:t> you have white, red, blue green or yellow. You can put it together </a:t>
            </a:r>
            <a:r>
              <a:rPr lang="en-US" sz="400" b="1" i="1" dirty="0">
                <a:solidFill>
                  <a:prstClr val="black"/>
                </a:solidFill>
                <a:latin typeface="+mn-lt"/>
                <a:cs typeface="Arial" panose="020B0604020202020204" pitchFamily="34" charset="0"/>
              </a:rPr>
              <a:t>so</a:t>
            </a:r>
            <a:r>
              <a:rPr lang="en-US" sz="400" i="1" dirty="0">
                <a:solidFill>
                  <a:prstClr val="black"/>
                </a:solidFill>
                <a:latin typeface="+mn-lt"/>
                <a:cs typeface="Arial" panose="020B0604020202020204" pitchFamily="34" charset="0"/>
              </a:rPr>
              <a:t> they can be easier to be. And then you can put just one part. So then </a:t>
            </a:r>
            <a:r>
              <a:rPr lang="en-US" sz="400" i="1" u="sng" dirty="0">
                <a:solidFill>
                  <a:prstClr val="black"/>
                </a:solidFill>
                <a:latin typeface="+mn-lt"/>
                <a:cs typeface="Arial" panose="020B0604020202020204" pitchFamily="34" charset="0"/>
              </a:rPr>
              <a:t>if they’re tens</a:t>
            </a:r>
            <a:r>
              <a:rPr lang="en-US" sz="400" i="1" dirty="0">
                <a:solidFill>
                  <a:prstClr val="black"/>
                </a:solidFill>
                <a:latin typeface="+mn-lt"/>
                <a:cs typeface="Arial" panose="020B0604020202020204" pitchFamily="34" charset="0"/>
              </a:rPr>
              <a:t>, then you can count by tens. Ten, twenty, thirty, forty, fifty. </a:t>
            </a:r>
          </a:p>
          <a:p>
            <a:pPr eaLnBrk="1" hangingPunct="1">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Variety of complex clause structures (adverbial, </a:t>
            </a:r>
            <a:r>
              <a:rPr lang="en-US" altLang="en-US" sz="400" dirty="0">
                <a:solidFill>
                  <a:prstClr val="black"/>
                </a:solidFill>
                <a:uFill>
                  <a:solidFill>
                    <a:srgbClr val="C00000"/>
                  </a:solidFill>
                </a:uFill>
                <a:latin typeface="+mn-lt"/>
                <a:cs typeface="Arial" panose="020B0604020202020204" pitchFamily="34" charset="0"/>
              </a:rPr>
              <a:t>object complement</a:t>
            </a:r>
            <a:r>
              <a:rPr lang="en-US" altLang="en-US" sz="400" dirty="0">
                <a:solidFill>
                  <a:prstClr val="black"/>
                </a:solidFill>
                <a:latin typeface="+mn-lt"/>
                <a:cs typeface="Arial" panose="020B0604020202020204" pitchFamily="34" charset="0"/>
              </a:rPr>
              <a:t>)</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Compound sentences – </a:t>
            </a:r>
            <a:r>
              <a:rPr lang="en-US" altLang="en-US" sz="400" b="1" dirty="0">
                <a:solidFill>
                  <a:prstClr val="black"/>
                </a:solidFill>
                <a:latin typeface="+mn-lt"/>
                <a:cs typeface="Arial" panose="020B0604020202020204" pitchFamily="34" charset="0"/>
              </a:rPr>
              <a:t>coordinating conjunctions</a:t>
            </a:r>
          </a:p>
        </p:txBody>
      </p:sp>
      <p:sp>
        <p:nvSpPr>
          <p:cNvPr id="19460" name="Rectangle 3"/>
          <p:cNvSpPr>
            <a:spLocks noChangeArrowheads="1"/>
          </p:cNvSpPr>
          <p:nvPr/>
        </p:nvSpPr>
        <p:spPr bwMode="auto">
          <a:xfrm>
            <a:off x="872291" y="2566737"/>
            <a:ext cx="7263305"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Controlled</a:t>
            </a:r>
          </a:p>
          <a:p>
            <a:pPr eaLnBrk="1" hangingPunct="1">
              <a:defRPr/>
            </a:pPr>
            <a:endParaRPr lang="en-US" altLang="en-US" dirty="0">
              <a:solidFill>
                <a:srgbClr val="EEECE1">
                  <a:lumMod val="25000"/>
                </a:srgbClr>
              </a:solidFill>
              <a:ea typeface="ＭＳ Ｐゴシック" charset="-128"/>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Rounded Rectangular Callout 13"/>
          <p:cNvSpPr>
            <a:spLocks noChangeArrowheads="1"/>
          </p:cNvSpPr>
          <p:nvPr/>
        </p:nvSpPr>
        <p:spPr bwMode="auto">
          <a:xfrm>
            <a:off x="1754983" y="4413397"/>
            <a:ext cx="1150643" cy="83751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No Evidence of Sentence Sophistication (EL)</a:t>
            </a:r>
            <a:r>
              <a:rPr lang="en-US" altLang="en-US" sz="400" dirty="0">
                <a:solidFill>
                  <a:prstClr val="black"/>
                </a:solidFill>
                <a:latin typeface="+mn-lt"/>
                <a:cs typeface="Arial" panose="020B0604020202020204" pitchFamily="34" charset="0"/>
              </a:rPr>
              <a:t>:</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altLang="en-US" sz="400" i="1" dirty="0">
                <a:solidFill>
                  <a:prstClr val="black"/>
                </a:solidFill>
                <a:latin typeface="+mn-lt"/>
                <a:cs typeface="Arial" panose="020B0604020202020204" pitchFamily="34" charset="0"/>
              </a:rPr>
              <a:t>By counting them like I did or just by estimating. Or counting by twos or fives or tens.</a:t>
            </a:r>
          </a:p>
          <a:p>
            <a:pPr eaLnBrk="1" hangingPunct="1">
              <a:defRPr/>
            </a:pPr>
            <a:r>
              <a:rPr lang="en-US" altLang="en-US" sz="400" dirty="0">
                <a:solidFill>
                  <a:prstClr val="black"/>
                </a:solidFill>
                <a:latin typeface="+mn-lt"/>
                <a:cs typeface="Arial" panose="020B0604020202020204" pitchFamily="34" charset="0"/>
              </a:rPr>
              <a:t>[And why does using the cubes that way help him?] </a:t>
            </a:r>
          </a:p>
          <a:p>
            <a:pPr eaLnBrk="1" hangingPunct="1">
              <a:defRPr/>
            </a:pPr>
            <a:r>
              <a:rPr lang="en-US" altLang="en-US" sz="400" i="1" dirty="0">
                <a:solidFill>
                  <a:prstClr val="black"/>
                </a:solidFill>
                <a:latin typeface="+mn-lt"/>
                <a:cs typeface="Arial" panose="020B0604020202020204" pitchFamily="34" charset="0"/>
              </a:rPr>
              <a:t>Counting more faster and easier.</a:t>
            </a:r>
          </a:p>
          <a:p>
            <a:pPr eaLnBrk="1" hangingPunct="1">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Sentence fragments</a:t>
            </a:r>
          </a:p>
          <a:p>
            <a:pPr eaLnBrk="1" hangingPunct="1">
              <a:defRPr/>
            </a:pPr>
            <a:endParaRPr lang="en-US" altLang="en-US" sz="400" dirty="0">
              <a:solidFill>
                <a:prstClr val="black"/>
              </a:solidFill>
              <a:latin typeface="+mn-lt"/>
              <a:cs typeface="Arial" panose="020B0604020202020204" pitchFamily="34" charset="0"/>
            </a:endParaRPr>
          </a:p>
        </p:txBody>
      </p:sp>
      <p:sp>
        <p:nvSpPr>
          <p:cNvPr id="10" name="Rounded Rectangular Callout 9"/>
          <p:cNvSpPr>
            <a:spLocks noChangeArrowheads="1"/>
          </p:cNvSpPr>
          <p:nvPr/>
        </p:nvSpPr>
        <p:spPr bwMode="auto">
          <a:xfrm>
            <a:off x="3268629" y="3860987"/>
            <a:ext cx="1151837" cy="87205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Emerging Sentence Sophistication (EL):</a:t>
            </a:r>
          </a:p>
          <a:p>
            <a:pPr eaLnBrk="1" hangingPunct="1">
              <a:defRPr/>
            </a:pPr>
            <a:endParaRPr lang="en-US" altLang="en-US" sz="400" i="1" dirty="0">
              <a:solidFill>
                <a:prstClr val="black"/>
              </a:solidFill>
              <a:latin typeface="+mn-lt"/>
              <a:cs typeface="Arial" panose="020B0604020202020204" pitchFamily="34" charset="0"/>
            </a:endParaRPr>
          </a:p>
          <a:p>
            <a:r>
              <a:rPr lang="en-US" sz="400" i="1" dirty="0">
                <a:solidFill>
                  <a:prstClr val="black"/>
                </a:solidFill>
                <a:latin typeface="+mn-lt"/>
                <a:cs typeface="Arial" panose="020B0604020202020204" pitchFamily="34" charset="0"/>
              </a:rPr>
              <a:t>Stack them in. You could do it by finding a red one and a yellow one.</a:t>
            </a:r>
          </a:p>
          <a:p>
            <a:r>
              <a:rPr lang="en-US" sz="400" dirty="0">
                <a:solidFill>
                  <a:prstClr val="black"/>
                </a:solidFill>
                <a:latin typeface="+mn-lt"/>
                <a:cs typeface="Arial" panose="020B0604020202020204" pitchFamily="34" charset="0"/>
              </a:rPr>
              <a:t>[And can you tell her why this way helps her?]</a:t>
            </a:r>
          </a:p>
          <a:p>
            <a:r>
              <a:rPr lang="en-US" sz="400" i="1" dirty="0">
                <a:solidFill>
                  <a:prstClr val="black"/>
                </a:solidFill>
                <a:latin typeface="+mn-lt"/>
                <a:cs typeface="Arial" panose="020B0604020202020204" pitchFamily="34" charset="0"/>
              </a:rPr>
              <a:t>To give her the answer. </a:t>
            </a:r>
          </a:p>
          <a:p>
            <a:pPr eaLnBrk="1" hangingPunct="1">
              <a:defRPr/>
            </a:pPr>
            <a:endParaRPr lang="en-US" altLang="en-US" sz="400"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Simple sentences</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Sentence fragment</a:t>
            </a:r>
          </a:p>
        </p:txBody>
      </p:sp>
      <p:sp>
        <p:nvSpPr>
          <p:cNvPr id="12" name="Rounded Rectangular Callout 11"/>
          <p:cNvSpPr>
            <a:spLocks noChangeArrowheads="1"/>
          </p:cNvSpPr>
          <p:nvPr/>
        </p:nvSpPr>
        <p:spPr bwMode="auto">
          <a:xfrm>
            <a:off x="4819420" y="3373298"/>
            <a:ext cx="1151837" cy="800979"/>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Developing Sentence Sophistication (EL)</a:t>
            </a:r>
            <a:r>
              <a:rPr lang="en-US" altLang="en-US" sz="400" dirty="0">
                <a:solidFill>
                  <a:prstClr val="black"/>
                </a:solidFill>
                <a:latin typeface="+mn-lt"/>
                <a:cs typeface="Arial" panose="020B0604020202020204" pitchFamily="34" charset="0"/>
              </a:rPr>
              <a:t>:</a:t>
            </a:r>
          </a:p>
          <a:p>
            <a:pPr eaLnBrk="1" hangingPunct="1">
              <a:defRPr/>
            </a:pPr>
            <a:endParaRPr lang="en-US" altLang="en-US" sz="400" i="1" dirty="0">
              <a:solidFill>
                <a:prstClr val="black"/>
              </a:solidFill>
              <a:latin typeface="+mn-lt"/>
              <a:cs typeface="Arial" panose="020B0604020202020204" pitchFamily="34" charset="0"/>
            </a:endParaRPr>
          </a:p>
          <a:p>
            <a:pPr eaLnBrk="1" hangingPunct="1">
              <a:defRPr/>
            </a:pPr>
            <a:r>
              <a:rPr lang="en-US" sz="400" i="1" dirty="0">
                <a:solidFill>
                  <a:prstClr val="black"/>
                </a:solidFill>
                <a:latin typeface="+mn-lt"/>
                <a:cs typeface="Arial" panose="020B0604020202020204" pitchFamily="34" charset="0"/>
              </a:rPr>
              <a:t>He should put it by putting together and then counting </a:t>
            </a:r>
            <a:r>
              <a:rPr lang="en-US" sz="400" i="1" u="sng" dirty="0">
                <a:solidFill>
                  <a:prstClr val="black"/>
                </a:solidFill>
                <a:latin typeface="+mn-lt"/>
                <a:cs typeface="Arial" panose="020B0604020202020204" pitchFamily="34" charset="0"/>
              </a:rPr>
              <a:t>because it'll take a long time for you</a:t>
            </a:r>
            <a:r>
              <a:rPr lang="en-US" sz="400" i="1" dirty="0">
                <a:solidFill>
                  <a:prstClr val="black"/>
                </a:solidFill>
                <a:latin typeface="+mn-lt"/>
                <a:cs typeface="Arial" panose="020B0604020202020204" pitchFamily="34" charset="0"/>
              </a:rPr>
              <a:t> just to go like to put it, to take it off, then put it like that.</a:t>
            </a:r>
          </a:p>
          <a:p>
            <a:pPr eaLnBrk="1" hangingPunct="1">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Complex sentence – </a:t>
            </a:r>
            <a:r>
              <a:rPr lang="en-US" altLang="en-US" sz="400" u="sng" dirty="0">
                <a:solidFill>
                  <a:prstClr val="black"/>
                </a:solidFill>
                <a:latin typeface="+mn-lt"/>
                <a:cs typeface="Arial" panose="020B0604020202020204" pitchFamily="34" charset="0"/>
              </a:rPr>
              <a:t>adverbial phrase</a:t>
            </a:r>
          </a:p>
        </p:txBody>
      </p:sp>
      <p:sp>
        <p:nvSpPr>
          <p:cNvPr id="15" name="Rounded Rectangular Callout 14"/>
          <p:cNvSpPr>
            <a:spLocks noChangeArrowheads="1"/>
          </p:cNvSpPr>
          <p:nvPr/>
        </p:nvSpPr>
        <p:spPr bwMode="auto">
          <a:xfrm>
            <a:off x="4949498" y="3628840"/>
            <a:ext cx="1152144" cy="871442"/>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Developing Sentence Sophistication (EO/P)</a:t>
            </a:r>
            <a:r>
              <a:rPr lang="en-US" altLang="en-US" sz="400" dirty="0">
                <a:solidFill>
                  <a:prstClr val="black"/>
                </a:solidFill>
                <a:latin typeface="+mn-lt"/>
                <a:cs typeface="Arial" panose="020B0604020202020204" pitchFamily="34" charset="0"/>
              </a:rPr>
              <a:t>:</a:t>
            </a:r>
          </a:p>
          <a:p>
            <a:pPr eaLnBrk="1" hangingPunct="1">
              <a:defRPr/>
            </a:pPr>
            <a:endParaRPr lang="en-US" altLang="en-US" sz="400" i="1" dirty="0">
              <a:solidFill>
                <a:srgbClr val="FFFFFF"/>
              </a:solidFill>
              <a:latin typeface="+mn-lt"/>
              <a:cs typeface="Arial" panose="020B0604020202020204" pitchFamily="34" charset="0"/>
            </a:endParaRPr>
          </a:p>
          <a:p>
            <a:pPr eaLnBrk="1" hangingPunct="1">
              <a:defRPr/>
            </a:pPr>
            <a:r>
              <a:rPr lang="en-US" sz="400" i="1" u="sng" dirty="0">
                <a:solidFill>
                  <a:prstClr val="black"/>
                </a:solidFill>
                <a:latin typeface="+mn-lt"/>
                <a:cs typeface="Arial" panose="020B0604020202020204" pitchFamily="34" charset="0"/>
              </a:rPr>
              <a:t>When you use the cubes</a:t>
            </a:r>
            <a:r>
              <a:rPr lang="en-US" sz="400" i="1" dirty="0">
                <a:solidFill>
                  <a:prstClr val="black"/>
                </a:solidFill>
                <a:latin typeface="+mn-lt"/>
                <a:cs typeface="Arial" panose="020B0604020202020204" pitchFamily="34" charset="0"/>
              </a:rPr>
              <a:t>, it might be easier for you to count them by twos </a:t>
            </a:r>
            <a:r>
              <a:rPr lang="en-US" sz="400" i="1" u="sng" dirty="0">
                <a:solidFill>
                  <a:prstClr val="black"/>
                </a:solidFill>
                <a:latin typeface="+mn-lt"/>
                <a:cs typeface="Arial" panose="020B0604020202020204" pitchFamily="34" charset="0"/>
              </a:rPr>
              <a:t>because it takes less time</a:t>
            </a:r>
            <a:r>
              <a:rPr lang="en-US" sz="400" i="1" dirty="0">
                <a:solidFill>
                  <a:prstClr val="black"/>
                </a:solidFill>
                <a:latin typeface="+mn-lt"/>
                <a:cs typeface="Arial" panose="020B0604020202020204" pitchFamily="34" charset="0"/>
              </a:rPr>
              <a:t>. And they're even numbers, </a:t>
            </a:r>
            <a:r>
              <a:rPr lang="en-US" sz="400" b="1" i="1" dirty="0">
                <a:solidFill>
                  <a:prstClr val="black"/>
                </a:solidFill>
                <a:latin typeface="+mn-lt"/>
                <a:cs typeface="Arial" panose="020B0604020202020204" pitchFamily="34" charset="0"/>
              </a:rPr>
              <a:t>and</a:t>
            </a:r>
            <a:r>
              <a:rPr lang="en-US" sz="400" i="1" dirty="0">
                <a:solidFill>
                  <a:prstClr val="black"/>
                </a:solidFill>
                <a:latin typeface="+mn-lt"/>
                <a:cs typeface="Arial" panose="020B0604020202020204" pitchFamily="34" charset="0"/>
              </a:rPr>
              <a:t> for me it's easier to count with even numbers.</a:t>
            </a:r>
          </a:p>
          <a:p>
            <a:pPr eaLnBrk="1" hangingPunct="1">
              <a:defRPr/>
            </a:pPr>
            <a:endParaRPr lang="en-US" altLang="en-US" sz="400" dirty="0">
              <a:solidFill>
                <a:srgbClr val="FFFFFF"/>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Compound sentences – </a:t>
            </a:r>
            <a:r>
              <a:rPr lang="en-US" altLang="en-US" sz="400" b="1" dirty="0">
                <a:solidFill>
                  <a:prstClr val="black"/>
                </a:solidFill>
                <a:latin typeface="+mn-lt"/>
                <a:cs typeface="Arial" panose="020B0604020202020204" pitchFamily="34" charset="0"/>
              </a:rPr>
              <a:t>coordinating conjunctions</a:t>
            </a: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Complex sentences – </a:t>
            </a:r>
            <a:r>
              <a:rPr lang="en-US" altLang="en-US" sz="400" u="sng" dirty="0">
                <a:solidFill>
                  <a:prstClr val="black"/>
                </a:solidFill>
                <a:latin typeface="+mn-lt"/>
                <a:cs typeface="Arial" panose="020B0604020202020204" pitchFamily="34" charset="0"/>
              </a:rPr>
              <a:t>adverbial phrases</a:t>
            </a:r>
          </a:p>
        </p:txBody>
      </p:sp>
      <p:sp>
        <p:nvSpPr>
          <p:cNvPr id="16" name="Rounded Rectangular Callout 15"/>
          <p:cNvSpPr>
            <a:spLocks noChangeArrowheads="1"/>
          </p:cNvSpPr>
          <p:nvPr/>
        </p:nvSpPr>
        <p:spPr bwMode="auto">
          <a:xfrm>
            <a:off x="6487298" y="3247652"/>
            <a:ext cx="1152144" cy="114462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solidFill>
                  <a:prstClr val="black"/>
                </a:solidFill>
                <a:latin typeface="+mn-lt"/>
                <a:ea typeface="ＭＳ Ｐゴシック" charset="-128"/>
                <a:cs typeface="Arial" panose="020B0604020202020204" pitchFamily="34" charset="0"/>
              </a:rPr>
              <a:t>Controlled Sentence Sophistication (EO/P)</a:t>
            </a:r>
            <a:r>
              <a:rPr lang="en-US" altLang="en-US" sz="400" dirty="0">
                <a:solidFill>
                  <a:prstClr val="black"/>
                </a:solidFill>
                <a:latin typeface="+mn-lt"/>
                <a:ea typeface="ＭＳ Ｐゴシック" charset="-128"/>
                <a:cs typeface="Arial" panose="020B0604020202020204" pitchFamily="34" charset="0"/>
              </a:rPr>
              <a:t>:</a:t>
            </a:r>
          </a:p>
          <a:p>
            <a:pPr>
              <a:defRPr/>
            </a:pPr>
            <a:endParaRPr lang="en-US" altLang="en-US" sz="400" dirty="0">
              <a:solidFill>
                <a:prstClr val="black"/>
              </a:solidFill>
              <a:latin typeface="+mn-lt"/>
              <a:ea typeface="ＭＳ Ｐゴシック" charset="-128"/>
              <a:cs typeface="Arial" panose="020B0604020202020204" pitchFamily="34" charset="0"/>
            </a:endParaRPr>
          </a:p>
          <a:p>
            <a:pPr>
              <a:defRPr/>
            </a:pPr>
            <a:r>
              <a:rPr lang="en-US" sz="400" i="1" dirty="0">
                <a:solidFill>
                  <a:prstClr val="black"/>
                </a:solidFill>
                <a:latin typeface="+mn-lt"/>
                <a:ea typeface="ＭＳ Ｐゴシック" charset="-128"/>
                <a:cs typeface="Arial" panose="020B0604020202020204" pitchFamily="34" charset="0"/>
              </a:rPr>
              <a:t>To count the cubes, </a:t>
            </a:r>
            <a:r>
              <a:rPr lang="en-US" sz="400" i="1" u="sng" dirty="0">
                <a:solidFill>
                  <a:prstClr val="black"/>
                </a:solidFill>
                <a:latin typeface="+mn-lt"/>
                <a:ea typeface="ＭＳ Ｐゴシック" charset="-128"/>
                <a:cs typeface="Arial" panose="020B0604020202020204" pitchFamily="34" charset="0"/>
              </a:rPr>
              <a:t>since fifty is an even number</a:t>
            </a:r>
            <a:r>
              <a:rPr lang="en-US" sz="400" i="1" dirty="0">
                <a:solidFill>
                  <a:prstClr val="black"/>
                </a:solidFill>
                <a:latin typeface="+mn-lt"/>
                <a:ea typeface="ＭＳ Ｐゴシック" charset="-128"/>
                <a:cs typeface="Arial" panose="020B0604020202020204" pitchFamily="34" charset="0"/>
              </a:rPr>
              <a:t>, you can stack each cube on top of each other like this. And count by twos </a:t>
            </a:r>
            <a:r>
              <a:rPr lang="en-US" sz="400" i="1" u="sng" dirty="0">
                <a:solidFill>
                  <a:prstClr val="black"/>
                </a:solidFill>
                <a:latin typeface="+mn-lt"/>
                <a:ea typeface="ＭＳ Ｐゴシック" charset="-128"/>
                <a:cs typeface="Arial" panose="020B0604020202020204" pitchFamily="34" charset="0"/>
              </a:rPr>
              <a:t>until you get an answer</a:t>
            </a:r>
            <a:r>
              <a:rPr lang="en-US" sz="400" i="1" dirty="0">
                <a:solidFill>
                  <a:prstClr val="black"/>
                </a:solidFill>
                <a:latin typeface="+mn-lt"/>
                <a:ea typeface="ＭＳ Ｐゴシック" charset="-128"/>
                <a:cs typeface="Arial" panose="020B0604020202020204" pitchFamily="34" charset="0"/>
              </a:rPr>
              <a:t>. And you can count by counting multiple cubes at once and counting them. </a:t>
            </a:r>
          </a:p>
          <a:p>
            <a:pPr>
              <a:defRPr/>
            </a:pPr>
            <a:r>
              <a:rPr lang="en-US" sz="400" dirty="0">
                <a:solidFill>
                  <a:prstClr val="black"/>
                </a:solidFill>
                <a:latin typeface="+mn-lt"/>
                <a:ea typeface="ＭＳ Ｐゴシック" charset="-128"/>
                <a:cs typeface="Arial" panose="020B0604020202020204" pitchFamily="34" charset="0"/>
              </a:rPr>
              <a:t>[Can you tell him why this way helps?] </a:t>
            </a:r>
          </a:p>
          <a:p>
            <a:pPr>
              <a:defRPr/>
            </a:pPr>
            <a:r>
              <a:rPr lang="en-US" sz="400" i="1" dirty="0">
                <a:solidFill>
                  <a:prstClr val="black"/>
                </a:solidFill>
                <a:latin typeface="+mn-lt"/>
                <a:ea typeface="ＭＳ Ｐゴシック" charset="-128"/>
                <a:cs typeface="Arial" panose="020B0604020202020204" pitchFamily="34" charset="0"/>
              </a:rPr>
              <a:t>Because since counting by a number </a:t>
            </a:r>
            <a:r>
              <a:rPr lang="en-US" sz="400" i="1" u="heavy" dirty="0">
                <a:solidFill>
                  <a:prstClr val="black"/>
                </a:solidFill>
                <a:uFill>
                  <a:solidFill>
                    <a:srgbClr val="8064A2"/>
                  </a:solidFill>
                </a:uFill>
                <a:latin typeface="+mn-lt"/>
                <a:ea typeface="ＭＳ Ｐゴシック" charset="-128"/>
                <a:cs typeface="Arial" panose="020B0604020202020204" pitchFamily="34" charset="0"/>
              </a:rPr>
              <a:t>t</a:t>
            </a:r>
            <a:r>
              <a:rPr lang="en-US" sz="400" i="1" u="sng" dirty="0">
                <a:solidFill>
                  <a:prstClr val="black"/>
                </a:solidFill>
                <a:latin typeface="+mn-lt"/>
                <a:ea typeface="ＭＳ Ｐゴシック" charset="-128"/>
                <a:cs typeface="Arial" panose="020B0604020202020204" pitchFamily="34" charset="0"/>
              </a:rPr>
              <a:t>hat ends with the same answer, </a:t>
            </a:r>
            <a:r>
              <a:rPr lang="en-US" sz="400" i="1" dirty="0">
                <a:solidFill>
                  <a:prstClr val="black"/>
                </a:solidFill>
                <a:latin typeface="+mn-lt"/>
                <a:ea typeface="ＭＳ Ｐゴシック" charset="-128"/>
                <a:cs typeface="Arial" panose="020B0604020202020204" pitchFamily="34" charset="0"/>
              </a:rPr>
              <a:t>it can be faster and more efficient.</a:t>
            </a:r>
          </a:p>
          <a:p>
            <a:pPr>
              <a:defRPr/>
            </a:pPr>
            <a:r>
              <a:rPr lang="en-US" sz="400" i="1" dirty="0">
                <a:solidFill>
                  <a:prstClr val="black"/>
                </a:solidFill>
                <a:latin typeface="+mn-lt"/>
                <a:ea typeface="ＭＳ Ｐゴシック" charset="-128"/>
                <a:cs typeface="Arial" panose="020B0604020202020204" pitchFamily="34" charset="0"/>
              </a:rPr>
              <a:t> </a:t>
            </a:r>
            <a:endParaRPr lang="en-US" altLang="en-US" sz="400" i="1" dirty="0">
              <a:solidFill>
                <a:prstClr val="black"/>
              </a:solidFill>
              <a:latin typeface="+mn-lt"/>
              <a:ea typeface="ＭＳ Ｐゴシック" charset="-128"/>
              <a:cs typeface="Arial" panose="020B0604020202020204" pitchFamily="34" charset="0"/>
            </a:endParaRPr>
          </a:p>
          <a:p>
            <a:pPr>
              <a:buFont typeface="Arial" pitchFamily="34" charset="0"/>
              <a:buChar char="•"/>
              <a:defRPr/>
            </a:pPr>
            <a:r>
              <a:rPr lang="en-US" altLang="en-US" sz="400" dirty="0">
                <a:solidFill>
                  <a:prstClr val="black"/>
                </a:solidFill>
                <a:latin typeface="+mn-lt"/>
                <a:ea typeface="ＭＳ Ｐゴシック" charset="-128"/>
                <a:cs typeface="Arial" panose="020B0604020202020204" pitchFamily="34" charset="0"/>
              </a:rPr>
              <a:t>Variety of complex clause structures (adverbial, </a:t>
            </a:r>
            <a:r>
              <a:rPr lang="en-US" altLang="en-US" sz="400" dirty="0">
                <a:solidFill>
                  <a:prstClr val="black"/>
                </a:solidFill>
                <a:uFill>
                  <a:solidFill>
                    <a:srgbClr val="8064A2"/>
                  </a:solidFill>
                </a:uFill>
                <a:latin typeface="+mn-lt"/>
                <a:ea typeface="ＭＳ Ｐゴシック" charset="-128"/>
                <a:cs typeface="Arial" panose="020B0604020202020204" pitchFamily="34" charset="0"/>
              </a:rPr>
              <a:t>relative</a:t>
            </a:r>
            <a:r>
              <a:rPr lang="en-US" altLang="en-US" sz="400" dirty="0">
                <a:solidFill>
                  <a:prstClr val="black"/>
                </a:solidFill>
                <a:latin typeface="+mn-lt"/>
                <a:ea typeface="ＭＳ Ｐゴシック" charset="-128"/>
                <a:cs typeface="Arial" panose="020B0604020202020204" pitchFamily="34" charset="0"/>
              </a:rPr>
              <a:t>)</a:t>
            </a:r>
          </a:p>
        </p:txBody>
      </p:sp>
      <p:sp>
        <p:nvSpPr>
          <p:cNvPr id="18" name="Rounded Rectangular Callout 17"/>
          <p:cNvSpPr>
            <a:spLocks noChangeArrowheads="1"/>
          </p:cNvSpPr>
          <p:nvPr/>
        </p:nvSpPr>
        <p:spPr bwMode="auto">
          <a:xfrm>
            <a:off x="3389578" y="4182971"/>
            <a:ext cx="1152144" cy="64872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panose="020B0604020202020204" pitchFamily="34" charset="0"/>
              </a:rPr>
              <a:t>Emerging Sentence Sophistication (EO/P):</a:t>
            </a:r>
          </a:p>
          <a:p>
            <a:pPr eaLnBrk="1" hangingPunct="1">
              <a:defRPr/>
            </a:pPr>
            <a:endParaRPr lang="en-US" altLang="en-US" sz="400" dirty="0">
              <a:solidFill>
                <a:prstClr val="black"/>
              </a:solidFill>
              <a:latin typeface="+mn-lt"/>
              <a:cs typeface="Arial" panose="020B0604020202020204" pitchFamily="34" charset="0"/>
            </a:endParaRPr>
          </a:p>
          <a:p>
            <a:pPr eaLnBrk="1" hangingPunct="1">
              <a:defRPr/>
            </a:pPr>
            <a:r>
              <a:rPr lang="en-US" sz="400" i="1" dirty="0">
                <a:solidFill>
                  <a:prstClr val="black"/>
                </a:solidFill>
                <a:latin typeface="+mn-lt"/>
                <a:cs typeface="Arial" panose="020B0604020202020204" pitchFamily="34" charset="0"/>
              </a:rPr>
              <a:t>Use the cubes by taking the number that first and adding more. Like ten plus ten, you add ten. You put ten cubes. Then you add ten more.</a:t>
            </a:r>
          </a:p>
          <a:p>
            <a:pPr eaLnBrk="1" hangingPunct="1">
              <a:defRPr/>
            </a:pPr>
            <a:endParaRPr lang="en-US" altLang="en-US" sz="400" dirty="0">
              <a:solidFill>
                <a:prstClr val="black"/>
              </a:solidFill>
              <a:latin typeface="+mn-lt"/>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mn-lt"/>
                <a:cs typeface="Arial" panose="020B0604020202020204" pitchFamily="34" charset="0"/>
              </a:rPr>
              <a:t>Simple sentences</a:t>
            </a:r>
          </a:p>
        </p:txBody>
      </p:sp>
      <p:sp>
        <p:nvSpPr>
          <p:cNvPr id="17"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9" name="TextBox 18"/>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Tree>
    <p:extLst>
      <p:ext uri="{BB962C8B-B14F-4D97-AF65-F5344CB8AC3E}">
        <p14:creationId xmlns:p14="http://schemas.microsoft.com/office/powerpoint/2010/main" val="3840779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Effect transition="in" filter="fade">
                                      <p:cBhvr>
                                        <p:cTn id="13" dur="500"/>
                                        <p:tgtEl>
                                          <p:spTgt spid="1946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460">
                                            <p:txEl>
                                              <p:pRg st="2" end="2"/>
                                            </p:txEl>
                                          </p:spTgt>
                                        </p:tgtEl>
                                        <p:attrNameLst>
                                          <p:attrName>style.visibility</p:attrName>
                                        </p:attrNameLst>
                                      </p:cBhvr>
                                      <p:to>
                                        <p:strVal val="visible"/>
                                      </p:to>
                                    </p:set>
                                    <p:animEffect transition="in" filter="fade">
                                      <p:cBhvr>
                                        <p:cTn id="18" dur="300"/>
                                        <p:tgtEl>
                                          <p:spTgt spid="1946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3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3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460">
                                            <p:txEl>
                                              <p:pRg st="3" end="3"/>
                                            </p:txEl>
                                          </p:spTgt>
                                        </p:tgtEl>
                                        <p:attrNameLst>
                                          <p:attrName>style.visibility</p:attrName>
                                        </p:attrNameLst>
                                      </p:cBhvr>
                                      <p:to>
                                        <p:strVal val="visible"/>
                                      </p:to>
                                    </p:set>
                                    <p:animEffect transition="in" filter="fade">
                                      <p:cBhvr>
                                        <p:cTn id="41" dur="300"/>
                                        <p:tgtEl>
                                          <p:spTgt spid="19460">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4" grpId="0" animBg="1"/>
      <p:bldP spid="10" grpId="0" animBg="1"/>
      <p:bldP spid="12" grpId="0" animBg="1"/>
      <p:bldP spid="15"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8" name="Rounded Rectangular Callout 7"/>
          <p:cNvSpPr>
            <a:spLocks noChangeArrowheads="1"/>
          </p:cNvSpPr>
          <p:nvPr/>
        </p:nvSpPr>
        <p:spPr bwMode="auto">
          <a:xfrm>
            <a:off x="2775601" y="1658471"/>
            <a:ext cx="5489857" cy="2892892"/>
          </a:xfrm>
          <a:prstGeom prst="wedgeRoundRectCallout">
            <a:avLst>
              <a:gd name="adj1" fmla="val -56129"/>
              <a:gd name="adj2" fmla="val 7952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No Evidence of Sentence Sophistication (EL)</a:t>
            </a:r>
            <a:r>
              <a:rPr lang="en-US" altLang="en-US" sz="2000" dirty="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cs typeface="Arial" pitchFamily="34" charset="0"/>
            </a:endParaRPr>
          </a:p>
          <a:p>
            <a:pPr eaLnBrk="1" hangingPunct="1">
              <a:defRPr/>
            </a:pPr>
            <a:r>
              <a:rPr lang="en-US" altLang="en-US" sz="1800" i="1" dirty="0">
                <a:solidFill>
                  <a:prstClr val="black"/>
                </a:solidFill>
                <a:latin typeface="Calibri" pitchFamily="34" charset="0"/>
                <a:cs typeface="Arial" pitchFamily="34" charset="0"/>
              </a:rPr>
              <a:t>By counting them like I did or just by estimating. Or </a:t>
            </a:r>
            <a:r>
              <a:rPr lang="en-US" altLang="en-US" sz="1800" i="1" dirty="0" smtClean="0">
                <a:solidFill>
                  <a:prstClr val="black"/>
                </a:solidFill>
                <a:latin typeface="Calibri" pitchFamily="34" charset="0"/>
                <a:cs typeface="Arial" pitchFamily="34" charset="0"/>
              </a:rPr>
              <a:t>counting </a:t>
            </a:r>
            <a:r>
              <a:rPr lang="en-US" altLang="en-US" sz="1800" i="1" dirty="0">
                <a:solidFill>
                  <a:prstClr val="black"/>
                </a:solidFill>
                <a:latin typeface="Calibri" pitchFamily="34" charset="0"/>
                <a:cs typeface="Arial" pitchFamily="34" charset="0"/>
              </a:rPr>
              <a:t>by twos or fives or tens</a:t>
            </a:r>
            <a:r>
              <a:rPr lang="en-US" altLang="en-US" sz="1800" i="1" dirty="0" smtClean="0">
                <a:solidFill>
                  <a:prstClr val="black"/>
                </a:solidFill>
                <a:latin typeface="Calibri" pitchFamily="34" charset="0"/>
                <a:cs typeface="Arial" pitchFamily="34" charset="0"/>
              </a:rPr>
              <a:t>.</a:t>
            </a:r>
          </a:p>
          <a:p>
            <a:pPr eaLnBrk="1" hangingPunct="1">
              <a:defRPr/>
            </a:pPr>
            <a:r>
              <a:rPr lang="en-US" altLang="en-US" sz="1800" dirty="0" smtClean="0">
                <a:solidFill>
                  <a:prstClr val="black"/>
                </a:solidFill>
                <a:latin typeface="Calibri" pitchFamily="34" charset="0"/>
                <a:cs typeface="Arial" pitchFamily="34" charset="0"/>
              </a:rPr>
              <a:t>[</a:t>
            </a:r>
            <a:r>
              <a:rPr lang="en-US" altLang="en-US" sz="1800" dirty="0">
                <a:solidFill>
                  <a:prstClr val="black"/>
                </a:solidFill>
                <a:latin typeface="Calibri" pitchFamily="34" charset="0"/>
                <a:cs typeface="Arial" pitchFamily="34" charset="0"/>
              </a:rPr>
              <a:t>And why does using the cubes that way help him?] </a:t>
            </a:r>
            <a:endParaRPr lang="en-US" altLang="en-US" sz="1800" dirty="0" smtClean="0">
              <a:solidFill>
                <a:prstClr val="black"/>
              </a:solidFill>
              <a:latin typeface="Calibri" pitchFamily="34" charset="0"/>
              <a:cs typeface="Arial" pitchFamily="34" charset="0"/>
            </a:endParaRPr>
          </a:p>
          <a:p>
            <a:pPr eaLnBrk="1" hangingPunct="1">
              <a:defRPr/>
            </a:pPr>
            <a:r>
              <a:rPr lang="en-US" altLang="en-US" sz="1800" i="1" dirty="0" smtClean="0">
                <a:solidFill>
                  <a:prstClr val="black"/>
                </a:solidFill>
                <a:latin typeface="Calibri" pitchFamily="34" charset="0"/>
                <a:cs typeface="Arial" pitchFamily="34" charset="0"/>
              </a:rPr>
              <a:t>Counting </a:t>
            </a:r>
            <a:r>
              <a:rPr lang="en-US" altLang="en-US" sz="1800" i="1" dirty="0">
                <a:solidFill>
                  <a:prstClr val="black"/>
                </a:solidFill>
                <a:latin typeface="Calibri" pitchFamily="34" charset="0"/>
                <a:cs typeface="Arial" pitchFamily="34" charset="0"/>
              </a:rPr>
              <a:t>more faster and easier</a:t>
            </a:r>
            <a:r>
              <a:rPr lang="en-US" altLang="en-US" sz="1800" i="1" dirty="0" smtClean="0">
                <a:solidFill>
                  <a:prstClr val="black"/>
                </a:solidFill>
                <a:latin typeface="Calibri" pitchFamily="34" charset="0"/>
                <a:cs typeface="Arial" pitchFamily="34" charset="0"/>
              </a:rPr>
              <a:t>.</a:t>
            </a:r>
          </a:p>
          <a:p>
            <a:pPr eaLnBrk="1" hangingPunct="1">
              <a:defRPr/>
            </a:pPr>
            <a:endParaRPr lang="en-US" altLang="en-US" sz="1800" i="1" dirty="0">
              <a:solidFill>
                <a:prstClr val="black"/>
              </a:solidFill>
              <a:latin typeface="Calibri" pitchFamily="34" charset="0"/>
            </a:endParaRPr>
          </a:p>
          <a:p>
            <a:pPr eaLnBrk="1" hangingPunct="1">
              <a:buFont typeface="Arial" pitchFamily="34" charset="0"/>
              <a:buChar char="•"/>
              <a:defRPr/>
            </a:pPr>
            <a:r>
              <a:rPr lang="en-US" altLang="en-US" sz="1800" dirty="0">
                <a:solidFill>
                  <a:prstClr val="black"/>
                </a:solidFill>
                <a:latin typeface="Calibri" pitchFamily="34" charset="0"/>
              </a:rPr>
              <a:t> </a:t>
            </a:r>
            <a:r>
              <a:rPr lang="en-US" altLang="en-US" sz="1800" dirty="0" smtClean="0">
                <a:solidFill>
                  <a:prstClr val="black"/>
                </a:solidFill>
                <a:latin typeface="Calibri" pitchFamily="34" charset="0"/>
              </a:rPr>
              <a:t> Use of sentence fragments</a:t>
            </a:r>
            <a:endParaRPr lang="en-US" altLang="en-US" sz="1800" dirty="0">
              <a:solidFill>
                <a:prstClr val="black"/>
              </a:solidFill>
              <a:latin typeface="Calibri" pitchFamily="34" charset="0"/>
              <a:cs typeface="Arial" pitchFamily="34" charset="0"/>
            </a:endParaRPr>
          </a:p>
        </p:txBody>
      </p:sp>
      <p:sp>
        <p:nvSpPr>
          <p:cNvPr id="9"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405024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725800" y="1708893"/>
            <a:ext cx="5295900" cy="2895369"/>
          </a:xfrm>
          <a:prstGeom prst="wedgeRoundRectCallout">
            <a:avLst>
              <a:gd name="adj1" fmla="val -26001"/>
              <a:gd name="adj2" fmla="val 7713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Emerging </a:t>
            </a:r>
            <a:r>
              <a:rPr lang="en-US" altLang="en-US" sz="2000" u="sng" dirty="0">
                <a:solidFill>
                  <a:prstClr val="black"/>
                </a:solidFill>
                <a:latin typeface="Calibri" pitchFamily="34" charset="0"/>
              </a:rPr>
              <a:t>Sentence Sophistication (EL)</a:t>
            </a:r>
            <a:r>
              <a:rPr lang="en-US" altLang="en-US" sz="2000" u="sng" dirty="0" smtClean="0">
                <a:solidFill>
                  <a:prstClr val="black"/>
                </a:solidFill>
                <a:latin typeface="Calibri" pitchFamily="34" charset="0"/>
              </a:rPr>
              <a:t>:</a:t>
            </a:r>
          </a:p>
          <a:p>
            <a:pPr eaLnBrk="1" hangingPunct="1">
              <a:defRPr/>
            </a:pPr>
            <a:endParaRPr lang="en-US" altLang="en-US" sz="2200" i="1" dirty="0">
              <a:solidFill>
                <a:prstClr val="black"/>
              </a:solidFill>
              <a:latin typeface="Calibri"/>
            </a:endParaRPr>
          </a:p>
          <a:p>
            <a:r>
              <a:rPr lang="en-US" sz="1800" i="1" dirty="0">
                <a:solidFill>
                  <a:prstClr val="black"/>
                </a:solidFill>
                <a:latin typeface="Calibri"/>
              </a:rPr>
              <a:t>Stack them in. You could do it by finding a red one and a yellow one.</a:t>
            </a:r>
          </a:p>
          <a:p>
            <a:r>
              <a:rPr lang="en-US" sz="1800" dirty="0">
                <a:solidFill>
                  <a:prstClr val="black"/>
                </a:solidFill>
                <a:latin typeface="Calibri"/>
              </a:rPr>
              <a:t>[And can you tell her why this way helps her?]</a:t>
            </a:r>
          </a:p>
          <a:p>
            <a:r>
              <a:rPr lang="en-US" sz="1800" i="1" dirty="0">
                <a:solidFill>
                  <a:prstClr val="black"/>
                </a:solidFill>
                <a:latin typeface="Calibri"/>
              </a:rPr>
              <a:t>To give her the answer. </a:t>
            </a:r>
          </a:p>
          <a:p>
            <a:pPr eaLnBrk="1" hangingPunct="1">
              <a:defRPr/>
            </a:pPr>
            <a:endParaRPr lang="en-US" altLang="en-US" sz="1600" dirty="0">
              <a:solidFill>
                <a:prstClr val="black"/>
              </a:solidFill>
              <a:latin typeface="Calibri" pitchFamily="34" charset="0"/>
            </a:endParaRPr>
          </a:p>
          <a:p>
            <a:pPr eaLnBrk="1" hangingPunct="1">
              <a:buFont typeface="Arial" pitchFamily="34" charset="0"/>
              <a:buChar char="•"/>
              <a:defRPr/>
            </a:pPr>
            <a:r>
              <a:rPr lang="en-US" altLang="en-US" sz="1800" dirty="0" smtClean="0">
                <a:solidFill>
                  <a:prstClr val="black"/>
                </a:solidFill>
                <a:latin typeface="Calibri" pitchFamily="34" charset="0"/>
              </a:rPr>
              <a:t>  Use of simple sentences</a:t>
            </a:r>
          </a:p>
        </p:txBody>
      </p:sp>
      <p:sp>
        <p:nvSpPr>
          <p:cNvPr id="11"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chemeClr val="accent6">
                    <a:lumMod val="50000"/>
                  </a:schemeClr>
                </a:solidFill>
                <a:ea typeface="ＭＳ Ｐゴシック" charset="-128"/>
              </a:rPr>
              <a:t>EO/P</a:t>
            </a:r>
            <a:endParaRPr lang="en-US" altLang="en-US" b="1" dirty="0">
              <a:solidFill>
                <a:schemeClr val="accent6">
                  <a:lumMod val="50000"/>
                </a:scheme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ounded Rectangular Callout 8"/>
          <p:cNvSpPr>
            <a:spLocks noChangeArrowheads="1"/>
          </p:cNvSpPr>
          <p:nvPr/>
        </p:nvSpPr>
        <p:spPr bwMode="auto">
          <a:xfrm>
            <a:off x="2875959" y="2082142"/>
            <a:ext cx="5295900" cy="2462360"/>
          </a:xfrm>
          <a:prstGeom prst="wedgeRoundRectCallout">
            <a:avLst>
              <a:gd name="adj1" fmla="val -27232"/>
              <a:gd name="adj2" fmla="val 84307"/>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Emerging </a:t>
            </a:r>
            <a:r>
              <a:rPr lang="en-US" altLang="en-US" sz="2000" u="sng" dirty="0">
                <a:solidFill>
                  <a:prstClr val="black"/>
                </a:solidFill>
                <a:latin typeface="Calibri" pitchFamily="34" charset="0"/>
              </a:rPr>
              <a:t>Sentence Sophistication (</a:t>
            </a:r>
            <a:r>
              <a:rPr lang="en-US" altLang="en-US" sz="2000" u="sng" dirty="0" smtClean="0">
                <a:solidFill>
                  <a:prstClr val="black"/>
                </a:solidFill>
                <a:latin typeface="Calibri" pitchFamily="34" charset="0"/>
              </a:rPr>
              <a:t>EO/P):</a:t>
            </a:r>
          </a:p>
          <a:p>
            <a:pPr eaLnBrk="1" hangingPunct="1">
              <a:defRPr/>
            </a:pPr>
            <a:endParaRPr lang="en-US" altLang="en-US" sz="1600" dirty="0" smtClean="0">
              <a:solidFill>
                <a:prstClr val="black"/>
              </a:solidFill>
              <a:latin typeface="Calibri" pitchFamily="34" charset="0"/>
            </a:endParaRPr>
          </a:p>
          <a:p>
            <a:pPr eaLnBrk="1" hangingPunct="1">
              <a:defRPr/>
            </a:pPr>
            <a:r>
              <a:rPr lang="en-US" sz="1600" i="1" dirty="0">
                <a:solidFill>
                  <a:prstClr val="black"/>
                </a:solidFill>
                <a:latin typeface="Calibri"/>
              </a:rPr>
              <a:t>Use the cubes by taking the number that first and adding </a:t>
            </a:r>
            <a:r>
              <a:rPr lang="en-US" sz="1600" i="1" dirty="0" smtClean="0">
                <a:solidFill>
                  <a:prstClr val="black"/>
                </a:solidFill>
                <a:latin typeface="Calibri"/>
              </a:rPr>
              <a:t>more. Like </a:t>
            </a:r>
            <a:r>
              <a:rPr lang="en-US" sz="1600" i="1" dirty="0">
                <a:solidFill>
                  <a:prstClr val="black"/>
                </a:solidFill>
                <a:latin typeface="Calibri"/>
              </a:rPr>
              <a:t>ten plus ten, you add ten. You put ten cubes. Then you add ten more</a:t>
            </a:r>
            <a:r>
              <a:rPr lang="en-US" sz="1600" i="1" dirty="0" smtClean="0">
                <a:solidFill>
                  <a:prstClr val="black"/>
                </a:solidFill>
                <a:latin typeface="Calibri"/>
              </a:rPr>
              <a:t>.</a:t>
            </a:r>
          </a:p>
          <a:p>
            <a:pPr eaLnBrk="1" hangingPunct="1">
              <a:defRPr/>
            </a:pPr>
            <a:endParaRPr lang="en-US" altLang="en-US" sz="1600" dirty="0">
              <a:solidFill>
                <a:prstClr val="black"/>
              </a:solidFill>
              <a:latin typeface="Calibri" pitchFamily="34" charset="0"/>
            </a:endParaRPr>
          </a:p>
          <a:p>
            <a:pPr eaLnBrk="1" hangingPunct="1">
              <a:buFont typeface="Arial" pitchFamily="34" charset="0"/>
              <a:buChar char="•"/>
              <a:defRPr/>
            </a:pPr>
            <a:r>
              <a:rPr lang="en-US" altLang="en-US" sz="1600" dirty="0">
                <a:solidFill>
                  <a:prstClr val="black"/>
                </a:solidFill>
                <a:latin typeface="Calibri" pitchFamily="34" charset="0"/>
              </a:rPr>
              <a:t> </a:t>
            </a:r>
            <a:r>
              <a:rPr lang="en-US" altLang="en-US" sz="1600" dirty="0" smtClean="0">
                <a:solidFill>
                  <a:prstClr val="black"/>
                </a:solidFill>
                <a:latin typeface="Calibri" pitchFamily="34" charset="0"/>
              </a:rPr>
              <a:t> Use of simple sentences</a:t>
            </a:r>
            <a:endParaRPr lang="en-US" altLang="en-US" sz="1600" dirty="0">
              <a:solidFill>
                <a:prstClr val="black"/>
              </a:solidFill>
              <a:latin typeface="Calibri" pitchFamily="34" charset="0"/>
            </a:endParaRPr>
          </a:p>
        </p:txBody>
      </p:sp>
      <p:sp>
        <p:nvSpPr>
          <p:cNvPr id="10"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267551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4477"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9" name="Rounded Rectangular Callout 18"/>
          <p:cNvSpPr>
            <a:spLocks noChangeArrowheads="1"/>
          </p:cNvSpPr>
          <p:nvPr/>
        </p:nvSpPr>
        <p:spPr bwMode="auto">
          <a:xfrm>
            <a:off x="6452634" y="3027063"/>
            <a:ext cx="1150643" cy="853538"/>
          </a:xfrm>
          <a:prstGeom prst="wedgeRoundRectCallout">
            <a:avLst>
              <a:gd name="adj1" fmla="val -47114"/>
              <a:gd name="adj2" fmla="val 3238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Sentence Structure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should clean your teeth because it's important that you don't get cavities. You use toothpaste first, and then you clean your teeth properly. </a:t>
            </a:r>
            <a:endParaRPr lang="en-US" altLang="en-US" sz="400" i="1"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defRPr/>
            </a:pPr>
            <a:r>
              <a:rPr lang="en-US" altLang="en-US" sz="400" smtClean="0">
                <a:solidFill>
                  <a:prstClr val="black"/>
                </a:solidFill>
                <a:latin typeface="+mn-lt"/>
              </a:rPr>
              <a:t>Uses </a:t>
            </a:r>
            <a:r>
              <a:rPr lang="en-US" altLang="en-US" sz="400" dirty="0">
                <a:solidFill>
                  <a:prstClr val="black"/>
                </a:solidFill>
                <a:latin typeface="+mn-lt"/>
              </a:rPr>
              <a:t>complex clause structures </a:t>
            </a:r>
          </a:p>
          <a:p>
            <a:pPr eaLnBrk="1" hangingPunct="1">
              <a:defRPr/>
            </a:pPr>
            <a:r>
              <a:rPr lang="en-US" altLang="en-US" sz="400" dirty="0" err="1" smtClean="0">
                <a:solidFill>
                  <a:prstClr val="black"/>
                </a:solidFill>
                <a:latin typeface="+mn-lt"/>
              </a:rPr>
              <a:t>imple</a:t>
            </a:r>
            <a:r>
              <a:rPr lang="en-US" altLang="en-US" sz="400" dirty="0" smtClean="0">
                <a:solidFill>
                  <a:prstClr val="black"/>
                </a:solidFill>
                <a:latin typeface="+mn-lt"/>
              </a:rPr>
              <a:t> </a:t>
            </a:r>
            <a:r>
              <a:rPr lang="en-US" altLang="en-US" sz="400" dirty="0">
                <a:solidFill>
                  <a:prstClr val="black"/>
                </a:solidFill>
                <a:latin typeface="+mn-lt"/>
              </a:rPr>
              <a:t>and compound sentences are controlled </a:t>
            </a:r>
          </a:p>
        </p:txBody>
      </p:sp>
      <p:sp>
        <p:nvSpPr>
          <p:cNvPr id="16" name="Rounded Rectangular Callout 15"/>
          <p:cNvSpPr>
            <a:spLocks noChangeArrowheads="1"/>
          </p:cNvSpPr>
          <p:nvPr/>
        </p:nvSpPr>
        <p:spPr bwMode="auto">
          <a:xfrm>
            <a:off x="6572276" y="3131821"/>
            <a:ext cx="1149324" cy="174815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mn-lt"/>
              </a:rPr>
              <a:t>Controlled Sentence Structure (EO/P</a:t>
            </a:r>
            <a:r>
              <a:rPr lang="en-US" altLang="en-US" sz="400" u="sng" dirty="0" smtClean="0">
                <a:solidFill>
                  <a:prstClr val="black"/>
                </a:solidFill>
                <a:latin typeface="+mn-lt"/>
              </a:rPr>
              <a:t>):</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You should do it because it keeps your teeth clean. And if you don't brush them, it will make your teeth rot away. and your teeth are part of your skeleton, which makes your body hold together. If you don't have your skeleton, you would be a blob.</a:t>
            </a:r>
          </a:p>
          <a:p>
            <a:pPr eaLnBrk="1" hangingPunct="1">
              <a:defRPr/>
            </a:pPr>
            <a:r>
              <a:rPr lang="en-US" sz="400" dirty="0" smtClean="0">
                <a:latin typeface="+mn-lt"/>
              </a:rPr>
              <a:t>[Can </a:t>
            </a:r>
            <a:r>
              <a:rPr lang="en-US" sz="400" dirty="0">
                <a:latin typeface="+mn-lt"/>
              </a:rPr>
              <a:t>you explain to your friend how to clean her teeth</a:t>
            </a:r>
            <a:r>
              <a:rPr lang="en-US" sz="400" dirty="0" smtClean="0">
                <a:latin typeface="+mn-lt"/>
              </a:rPr>
              <a:t>?]</a:t>
            </a:r>
            <a:endParaRPr lang="en-US" sz="400" dirty="0">
              <a:latin typeface="+mn-lt"/>
            </a:endParaRPr>
          </a:p>
          <a:p>
            <a:pPr eaLnBrk="1" hangingPunct="1">
              <a:defRPr/>
            </a:pPr>
            <a:r>
              <a:rPr lang="en-US" sz="400" i="1" dirty="0">
                <a:latin typeface="+mn-lt"/>
              </a:rPr>
              <a:t>You take your toothbrush and put some toothpaste on it. And then you put it in your mouth and brush. If it's electric, you push the on button and then brush. The way you brush is you open your mouth and then you go like this and smile. And then you open and do it again like that and make sure to get the back.  </a:t>
            </a:r>
          </a:p>
          <a:p>
            <a:pPr eaLnBrk="1" hangingPunct="1">
              <a:defRPr/>
            </a:pPr>
            <a:r>
              <a:rPr lang="en-US" sz="400" dirty="0" smtClean="0">
                <a:latin typeface="+mn-lt"/>
              </a:rPr>
              <a:t>[Anything </a:t>
            </a:r>
            <a:r>
              <a:rPr lang="en-US" sz="400" dirty="0">
                <a:latin typeface="+mn-lt"/>
              </a:rPr>
              <a:t>else</a:t>
            </a:r>
            <a:r>
              <a:rPr lang="en-US" sz="400" dirty="0" smtClean="0">
                <a:latin typeface="+mn-lt"/>
              </a:rPr>
              <a:t>?]</a:t>
            </a:r>
            <a:endParaRPr lang="en-US" sz="400" dirty="0">
              <a:latin typeface="+mn-lt"/>
            </a:endParaRPr>
          </a:p>
          <a:p>
            <a:pPr eaLnBrk="1" hangingPunct="1">
              <a:defRPr/>
            </a:pPr>
            <a:r>
              <a:rPr lang="en-US" sz="400" i="1" dirty="0" smtClean="0">
                <a:latin typeface="+mn-lt"/>
              </a:rPr>
              <a:t>But </a:t>
            </a:r>
            <a:r>
              <a:rPr lang="en-US" sz="400" i="1" dirty="0">
                <a:latin typeface="+mn-lt"/>
              </a:rPr>
              <a:t>if you have a loose tooth, you need to brush that one extra well or a grown up tooth. </a:t>
            </a:r>
            <a:endParaRPr lang="en-US" sz="400" i="1" dirty="0" smtClean="0">
              <a:latin typeface="+mn-lt"/>
            </a:endParaRPr>
          </a:p>
          <a:p>
            <a:pPr eaLnBrk="1" hangingPunct="1">
              <a:defRPr/>
            </a:pPr>
            <a:endParaRPr lang="en-US" sz="400" i="1" dirty="0">
              <a:latin typeface="+mn-lt"/>
            </a:endParaRPr>
          </a:p>
          <a:p>
            <a:pPr eaLnBrk="1" hangingPunct="1">
              <a:defRPr/>
            </a:pPr>
            <a:r>
              <a:rPr lang="en-US" sz="600" b="1" dirty="0" smtClean="0">
                <a:solidFill>
                  <a:prstClr val="black"/>
                </a:solidFill>
                <a:latin typeface="+mn-lt"/>
              </a:rPr>
              <a:t>·</a:t>
            </a:r>
            <a:r>
              <a:rPr lang="en-US" sz="400" dirty="0" smtClean="0">
                <a:solidFill>
                  <a:prstClr val="black"/>
                </a:solidFill>
                <a:latin typeface="+mn-lt"/>
              </a:rPr>
              <a:t>Use of </a:t>
            </a:r>
            <a:r>
              <a:rPr lang="en-US" sz="400" dirty="0">
                <a:solidFill>
                  <a:prstClr val="black"/>
                </a:solidFill>
                <a:latin typeface="+mn-lt"/>
              </a:rPr>
              <a:t>a variety of complex clause structures </a:t>
            </a:r>
          </a:p>
        </p:txBody>
      </p:sp>
      <p:sp>
        <p:nvSpPr>
          <p:cNvPr id="12" name="Rounded Rectangular Callout 11"/>
          <p:cNvSpPr>
            <a:spLocks noChangeArrowheads="1"/>
          </p:cNvSpPr>
          <p:nvPr/>
        </p:nvSpPr>
        <p:spPr bwMode="auto">
          <a:xfrm>
            <a:off x="4884883" y="3505197"/>
            <a:ext cx="1152144" cy="928776"/>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srgbClr val="000000"/>
                </a:solidFill>
                <a:latin typeface="+mn-lt"/>
                <a:cs typeface="Arial"/>
              </a:rPr>
              <a:t>Developing Sentence Structure (EL)</a:t>
            </a:r>
            <a:r>
              <a:rPr lang="en-US" altLang="en-US" sz="400" dirty="0">
                <a:solidFill>
                  <a:srgbClr val="000000"/>
                </a:solidFill>
                <a:latin typeface="+mn-lt"/>
                <a:cs typeface="Arial"/>
              </a:rPr>
              <a:t>:</a:t>
            </a:r>
          </a:p>
          <a:p>
            <a:pPr eaLnBrk="1" hangingPunct="1">
              <a:defRPr/>
            </a:pPr>
            <a:endParaRPr lang="en-US" altLang="en-US" sz="400" dirty="0">
              <a:solidFill>
                <a:srgbClr val="000000"/>
              </a:solidFill>
              <a:latin typeface="+mn-lt"/>
              <a:cs typeface="Arial"/>
            </a:endParaRPr>
          </a:p>
          <a:p>
            <a:pPr eaLnBrk="1" hangingPunct="1">
              <a:defRPr/>
            </a:pPr>
            <a:r>
              <a:rPr lang="en-US" sz="400" i="1" dirty="0">
                <a:solidFill>
                  <a:srgbClr val="000000"/>
                </a:solidFill>
                <a:latin typeface="+mn-lt"/>
                <a:cs typeface="Arial"/>
              </a:rPr>
              <a:t>She should do it because cause if you don't brush your teeth, you still will get a lot of cavities. And how do you do it? You do it up and down and sideways. </a:t>
            </a:r>
          </a:p>
          <a:p>
            <a:pPr eaLnBrk="1" hangingPunct="1">
              <a:defRPr/>
            </a:pPr>
            <a:endParaRPr lang="en-US" altLang="en-US" sz="400" i="1" dirty="0">
              <a:solidFill>
                <a:srgbClr val="000000"/>
              </a:solidFill>
              <a:latin typeface="+mn-lt"/>
              <a:cs typeface="Arial"/>
            </a:endParaRPr>
          </a:p>
          <a:p>
            <a:pPr eaLnBrk="1" hangingPunct="1">
              <a:defRPr/>
            </a:pPr>
            <a:r>
              <a:rPr lang="en-US" altLang="en-US" sz="400" dirty="0" smtClean="0">
                <a:solidFill>
                  <a:srgbClr val="000000"/>
                </a:solidFill>
                <a:latin typeface="+mn-lt"/>
                <a:cs typeface="Arial"/>
              </a:rPr>
              <a:t>Use of simple </a:t>
            </a:r>
            <a:r>
              <a:rPr lang="en-US" altLang="en-US" sz="400" dirty="0">
                <a:solidFill>
                  <a:srgbClr val="000000"/>
                </a:solidFill>
                <a:latin typeface="+mn-lt"/>
                <a:cs typeface="Arial"/>
              </a:rPr>
              <a:t>and complex sentences </a:t>
            </a:r>
          </a:p>
        </p:txBody>
      </p:sp>
      <p:sp>
        <p:nvSpPr>
          <p:cNvPr id="10" name="Rounded Rectangular Callout 9"/>
          <p:cNvSpPr>
            <a:spLocks noChangeArrowheads="1"/>
          </p:cNvSpPr>
          <p:nvPr/>
        </p:nvSpPr>
        <p:spPr bwMode="auto">
          <a:xfrm>
            <a:off x="3361461" y="4150659"/>
            <a:ext cx="1152144" cy="961692"/>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Sentence Structure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Because his teeth need to be clean. And the bottom too and his tongue. And he needs to clean in the sides. And then he needs to brush them every day. Then he has to clean the other side.</a:t>
            </a:r>
          </a:p>
          <a:p>
            <a:pPr eaLnBrk="1" hangingPunct="1">
              <a:defRPr/>
            </a:pPr>
            <a:endParaRPr lang="en-US" sz="400" i="1" dirty="0">
              <a:latin typeface="+mn-lt"/>
            </a:endParaRPr>
          </a:p>
          <a:p>
            <a:pPr eaLnBrk="1" hangingPunct="1">
              <a:defRPr/>
            </a:pPr>
            <a:r>
              <a:rPr lang="en-US" sz="400" dirty="0" smtClean="0">
                <a:latin typeface="+mn-lt"/>
              </a:rPr>
              <a:t>Use of simple </a:t>
            </a:r>
            <a:r>
              <a:rPr lang="en-US" sz="400" dirty="0">
                <a:latin typeface="+mn-lt"/>
              </a:rPr>
              <a:t>and compound sentences </a:t>
            </a:r>
          </a:p>
          <a:p>
            <a:pPr eaLnBrk="1" hangingPunct="1">
              <a:defRPr/>
            </a:pPr>
            <a:r>
              <a:rPr lang="en-US" sz="400" dirty="0">
                <a:latin typeface="+mn-lt"/>
              </a:rPr>
              <a:t>No </a:t>
            </a:r>
            <a:r>
              <a:rPr lang="en-US" sz="400" dirty="0" smtClean="0">
                <a:latin typeface="+mn-lt"/>
              </a:rPr>
              <a:t>use of </a:t>
            </a:r>
            <a:r>
              <a:rPr lang="en-US" sz="400" dirty="0">
                <a:latin typeface="+mn-lt"/>
              </a:rPr>
              <a:t>dependent </a:t>
            </a:r>
            <a:r>
              <a:rPr lang="en-US" sz="400" dirty="0" smtClean="0">
                <a:latin typeface="+mn-lt"/>
              </a:rPr>
              <a:t>clauses </a:t>
            </a:r>
            <a:r>
              <a:rPr lang="en-US" sz="400" i="1" dirty="0" smtClean="0">
                <a:latin typeface="+mn-lt"/>
              </a:rPr>
              <a:t> </a:t>
            </a:r>
            <a:endParaRPr lang="en-US" altLang="en-US" sz="400" i="1" dirty="0">
              <a:solidFill>
                <a:prstClr val="black"/>
              </a:solidFill>
              <a:latin typeface="+mn-lt"/>
            </a:endParaRPr>
          </a:p>
          <a:p>
            <a:pPr marL="342900" indent="-342900" eaLnBrk="1" hangingPunct="1">
              <a:buFont typeface="Arial"/>
              <a:buChar char="•"/>
              <a:defRPr/>
            </a:pPr>
            <a:endParaRPr lang="en-US" altLang="en-US" sz="400" dirty="0">
              <a:solidFill>
                <a:prstClr val="black"/>
              </a:solidFill>
              <a:latin typeface="+mn-lt"/>
            </a:endParaRPr>
          </a:p>
        </p:txBody>
      </p:sp>
      <p:sp>
        <p:nvSpPr>
          <p:cNvPr id="18" name="Rounded Rectangular Callout 17"/>
          <p:cNvSpPr>
            <a:spLocks noChangeArrowheads="1"/>
          </p:cNvSpPr>
          <p:nvPr/>
        </p:nvSpPr>
        <p:spPr bwMode="auto">
          <a:xfrm>
            <a:off x="3498950" y="4393298"/>
            <a:ext cx="1128106" cy="81428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Sentence Structure (EO/P):</a:t>
            </a:r>
            <a:endParaRPr lang="en-US" altLang="en-US" sz="400" dirty="0">
              <a:solidFill>
                <a:prstClr val="black"/>
              </a:solidFill>
              <a:latin typeface="+mn-lt"/>
            </a:endParaRPr>
          </a:p>
          <a:p>
            <a:pPr eaLnBrk="1" hangingPunct="1">
              <a:defRPr/>
            </a:pPr>
            <a:endParaRPr lang="en-US" sz="400" i="1" dirty="0">
              <a:latin typeface="+mn-lt"/>
            </a:endParaRPr>
          </a:p>
          <a:p>
            <a:pPr eaLnBrk="1" hangingPunct="1">
              <a:defRPr/>
            </a:pPr>
            <a:r>
              <a:rPr lang="en-US" sz="400" i="1" dirty="0">
                <a:latin typeface="+mn-lt"/>
              </a:rPr>
              <a:t>Get a toothbrush. Wash it and then put toothpaste on it and brush. Nothing else.  </a:t>
            </a:r>
          </a:p>
          <a:p>
            <a:pPr eaLnBrk="1" hangingPunct="1">
              <a:defRPr/>
            </a:pPr>
            <a:r>
              <a:rPr lang="en-US" sz="400" dirty="0" smtClean="0">
                <a:latin typeface="+mn-lt"/>
              </a:rPr>
              <a:t>[Can </a:t>
            </a:r>
            <a:r>
              <a:rPr lang="en-US" sz="400" dirty="0">
                <a:latin typeface="+mn-lt"/>
              </a:rPr>
              <a:t>you tell him why to do it</a:t>
            </a:r>
            <a:r>
              <a:rPr lang="en-US" sz="400" dirty="0" smtClean="0">
                <a:latin typeface="+mn-lt"/>
              </a:rPr>
              <a:t>?]</a:t>
            </a:r>
            <a:endParaRPr lang="en-US" sz="400" dirty="0">
              <a:latin typeface="+mn-lt"/>
            </a:endParaRPr>
          </a:p>
          <a:p>
            <a:pPr eaLnBrk="1" hangingPunct="1">
              <a:defRPr/>
            </a:pPr>
            <a:r>
              <a:rPr lang="en-US" sz="400" i="1" dirty="0">
                <a:latin typeface="+mn-lt"/>
              </a:rPr>
              <a:t>To make your teeth healthy.</a:t>
            </a:r>
          </a:p>
          <a:p>
            <a:pPr eaLnBrk="1" hangingPunct="1">
              <a:defRPr/>
            </a:pPr>
            <a:endParaRPr lang="en-US" sz="400" i="1" dirty="0">
              <a:solidFill>
                <a:prstClr val="black"/>
              </a:solidFill>
              <a:latin typeface="+mn-lt"/>
            </a:endParaRPr>
          </a:p>
          <a:p>
            <a:pPr eaLnBrk="1" hangingPunct="1">
              <a:defRPr/>
            </a:pPr>
            <a:r>
              <a:rPr lang="en-US" sz="400" b="1" dirty="0" smtClean="0">
                <a:solidFill>
                  <a:prstClr val="black"/>
                </a:solidFill>
                <a:latin typeface="+mn-lt"/>
              </a:rPr>
              <a:t>·Use of</a:t>
            </a:r>
            <a:r>
              <a:rPr lang="en-US" sz="400" dirty="0" smtClean="0">
                <a:latin typeface="+mn-lt"/>
              </a:rPr>
              <a:t> </a:t>
            </a:r>
            <a:r>
              <a:rPr lang="en-US" sz="400" dirty="0">
                <a:latin typeface="+mn-lt"/>
              </a:rPr>
              <a:t>simple sentences and compound sentences </a:t>
            </a:r>
          </a:p>
          <a:p>
            <a:pPr eaLnBrk="1" hangingPunct="1">
              <a:defRPr/>
            </a:pPr>
            <a:endParaRPr lang="en-US" sz="400" i="1" dirty="0">
              <a:solidFill>
                <a:prstClr val="black"/>
              </a:solidFill>
              <a:latin typeface="+mn-lt"/>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5" name="Rounded Rectangular Callout 14"/>
          <p:cNvSpPr>
            <a:spLocks noChangeArrowheads="1"/>
          </p:cNvSpPr>
          <p:nvPr/>
        </p:nvSpPr>
        <p:spPr bwMode="auto">
          <a:xfrm>
            <a:off x="4989962" y="3646193"/>
            <a:ext cx="1152144" cy="140328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Sentence Structure (EO/P)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He should do it because you want to have clean teeth. And if he doesn't know how to brush his teeth, then teach him because you won't know how to brush your teeth. And </a:t>
            </a:r>
            <a:r>
              <a:rPr lang="en-US" sz="400" i="1" dirty="0" smtClean="0">
                <a:latin typeface="+mn-lt"/>
              </a:rPr>
              <a:t>that's all</a:t>
            </a:r>
            <a:r>
              <a:rPr lang="en-US" sz="400" i="1" dirty="0">
                <a:latin typeface="+mn-lt"/>
              </a:rPr>
              <a:t>.</a:t>
            </a:r>
          </a:p>
          <a:p>
            <a:pPr eaLnBrk="1" hangingPunct="1">
              <a:defRPr/>
            </a:pPr>
            <a:r>
              <a:rPr lang="en-US" sz="400" dirty="0" smtClean="0">
                <a:latin typeface="+mn-lt"/>
              </a:rPr>
              <a:t>[Now </a:t>
            </a:r>
            <a:r>
              <a:rPr lang="en-US" sz="400" dirty="0">
                <a:latin typeface="+mn-lt"/>
              </a:rPr>
              <a:t>can you tell him how to do it, because he doesn't know how</a:t>
            </a:r>
            <a:r>
              <a:rPr lang="en-US" sz="400" dirty="0" smtClean="0">
                <a:latin typeface="+mn-lt"/>
              </a:rPr>
              <a:t>?]</a:t>
            </a:r>
            <a:endParaRPr lang="en-US" sz="400" dirty="0">
              <a:latin typeface="+mn-lt"/>
            </a:endParaRPr>
          </a:p>
          <a:p>
            <a:pPr eaLnBrk="1" hangingPunct="1">
              <a:defRPr/>
            </a:pPr>
            <a:r>
              <a:rPr lang="en-US" sz="400" i="1" dirty="0" smtClean="0">
                <a:latin typeface="+mn-lt"/>
              </a:rPr>
              <a:t>You </a:t>
            </a:r>
            <a:r>
              <a:rPr lang="en-US" sz="400" i="1" dirty="0">
                <a:latin typeface="+mn-lt"/>
              </a:rPr>
              <a:t>have to brush your teeth with a toothbrush. And you could brush your teeth because you could lose your tooth. </a:t>
            </a:r>
            <a:endParaRPr lang="en-US" altLang="en-US" sz="400" i="1" dirty="0">
              <a:solidFill>
                <a:prstClr val="black"/>
              </a:solidFill>
              <a:latin typeface="+mn-lt"/>
            </a:endParaRPr>
          </a:p>
          <a:p>
            <a:pPr eaLnBrk="1" hangingPunct="1">
              <a:defRPr/>
            </a:pPr>
            <a:endParaRPr lang="en-US" altLang="en-US" sz="400" dirty="0" smtClean="0">
              <a:solidFill>
                <a:prstClr val="black"/>
              </a:solidFill>
              <a:latin typeface="+mn-lt"/>
            </a:endParaRPr>
          </a:p>
          <a:p>
            <a:pPr eaLnBrk="1" hangingPunct="1">
              <a:defRPr/>
            </a:pPr>
            <a:r>
              <a:rPr lang="en-US" sz="400" b="1" dirty="0" smtClean="0">
                <a:solidFill>
                  <a:prstClr val="black"/>
                </a:solidFill>
                <a:latin typeface="+mn-lt"/>
              </a:rPr>
              <a:t>·Use of</a:t>
            </a:r>
            <a:r>
              <a:rPr lang="en-US" altLang="en-US" sz="400" dirty="0" smtClean="0">
                <a:solidFill>
                  <a:prstClr val="black"/>
                </a:solidFill>
                <a:latin typeface="+mn-lt"/>
              </a:rPr>
              <a:t> </a:t>
            </a:r>
            <a:r>
              <a:rPr lang="en-US" altLang="en-US" sz="400" dirty="0">
                <a:solidFill>
                  <a:prstClr val="black"/>
                </a:solidFill>
                <a:latin typeface="+mn-lt"/>
              </a:rPr>
              <a:t>complex </a:t>
            </a:r>
            <a:r>
              <a:rPr lang="en-US" altLang="en-US" sz="400" dirty="0" smtClean="0">
                <a:solidFill>
                  <a:prstClr val="black"/>
                </a:solidFill>
                <a:latin typeface="+mn-lt"/>
              </a:rPr>
              <a:t>clause structures </a:t>
            </a:r>
            <a:endParaRPr lang="en-US" altLang="en-US" sz="400" dirty="0">
              <a:solidFill>
                <a:prstClr val="black"/>
              </a:solidFill>
              <a:latin typeface="+mn-lt"/>
            </a:endParaRPr>
          </a:p>
          <a:p>
            <a:pPr eaLnBrk="1" hangingPunct="1">
              <a:defRPr/>
            </a:pPr>
            <a:r>
              <a:rPr lang="en-US" altLang="en-US" sz="400" dirty="0">
                <a:solidFill>
                  <a:prstClr val="black"/>
                </a:solidFill>
                <a:latin typeface="+mn-lt"/>
              </a:rPr>
              <a:t>Repetitive </a:t>
            </a:r>
            <a:r>
              <a:rPr lang="en-US" altLang="en-US" sz="400" dirty="0" smtClean="0">
                <a:solidFill>
                  <a:prstClr val="black"/>
                </a:solidFill>
                <a:latin typeface="+mn-lt"/>
              </a:rPr>
              <a:t>use of </a:t>
            </a:r>
            <a:r>
              <a:rPr lang="en-US" altLang="en-US" sz="400" dirty="0">
                <a:solidFill>
                  <a:prstClr val="black"/>
                </a:solidFill>
                <a:latin typeface="+mn-lt"/>
              </a:rPr>
              <a:t>relative </a:t>
            </a:r>
            <a:r>
              <a:rPr lang="en-US" altLang="en-US" sz="400" dirty="0" smtClean="0">
                <a:solidFill>
                  <a:prstClr val="black"/>
                </a:solidFill>
                <a:latin typeface="+mn-lt"/>
              </a:rPr>
              <a:t>clauses </a:t>
            </a:r>
            <a:endParaRPr lang="en-US" altLang="en-US" sz="400" dirty="0">
              <a:solidFill>
                <a:prstClr val="black"/>
              </a:solidFill>
              <a:latin typeface="+mn-lt"/>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TextBox 13"/>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Tree>
    <p:extLst>
      <p:ext uri="{BB962C8B-B14F-4D97-AF65-F5344CB8AC3E}">
        <p14:creationId xmlns:p14="http://schemas.microsoft.com/office/powerpoint/2010/main" val="240498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3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3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0" grpId="0" animBg="1"/>
      <p:bldP spid="18"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44179" y="1759420"/>
            <a:ext cx="5659741" cy="3025774"/>
          </a:xfrm>
          <a:prstGeom prst="wedgeRoundRectCallout">
            <a:avLst>
              <a:gd name="adj1" fmla="val -7083"/>
              <a:gd name="adj2" fmla="val 6969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Sentence Sophistication (EL)</a:t>
            </a:r>
            <a:r>
              <a:rPr lang="en-US" altLang="en-US" sz="1800" dirty="0">
                <a:solidFill>
                  <a:prstClr val="black"/>
                </a:solidFill>
                <a:latin typeface="Calibri" pitchFamily="34" charset="0"/>
              </a:rPr>
              <a:t>:</a:t>
            </a:r>
          </a:p>
          <a:p>
            <a:pPr eaLnBrk="1" hangingPunct="1">
              <a:defRPr/>
            </a:pPr>
            <a:endParaRPr lang="en-US" altLang="en-US" sz="1800" i="1" dirty="0" smtClean="0">
              <a:solidFill>
                <a:prstClr val="black"/>
              </a:solidFill>
              <a:latin typeface="Calibri"/>
            </a:endParaRPr>
          </a:p>
          <a:p>
            <a:pPr eaLnBrk="1" hangingPunct="1">
              <a:defRPr/>
            </a:pPr>
            <a:r>
              <a:rPr lang="en-US" sz="1800" i="1" dirty="0">
                <a:solidFill>
                  <a:prstClr val="black"/>
                </a:solidFill>
                <a:latin typeface="Calibri"/>
              </a:rPr>
              <a:t>He should put it by putting together and then counting </a:t>
            </a:r>
            <a:r>
              <a:rPr lang="en-US" sz="1800" i="1" u="sng" dirty="0">
                <a:solidFill>
                  <a:prstClr val="black"/>
                </a:solidFill>
                <a:latin typeface="Calibri"/>
              </a:rPr>
              <a:t>because it'll take a long time for you</a:t>
            </a:r>
            <a:r>
              <a:rPr lang="en-US" sz="1800" i="1" dirty="0">
                <a:solidFill>
                  <a:prstClr val="black"/>
                </a:solidFill>
                <a:latin typeface="Calibri"/>
              </a:rPr>
              <a:t> just to go like to put it, to take it off, then put it like that</a:t>
            </a:r>
            <a:r>
              <a:rPr lang="en-US" sz="1800" i="1" dirty="0" smtClean="0">
                <a:solidFill>
                  <a:prstClr val="black"/>
                </a:solidFill>
                <a:latin typeface="Calibri"/>
              </a:rPr>
              <a:t>.</a:t>
            </a:r>
          </a:p>
          <a:p>
            <a:pPr eaLnBrk="1" hangingPunct="1">
              <a:defRPr/>
            </a:pPr>
            <a:endParaRPr lang="en-US" altLang="en-US" sz="1800" i="1" dirty="0">
              <a:solidFill>
                <a:prstClr val="black"/>
              </a:solidFill>
              <a:latin typeface="Calibri"/>
            </a:endParaRPr>
          </a:p>
          <a:p>
            <a:pPr eaLnBrk="1" hangingPunct="1">
              <a:buFont typeface="Arial" pitchFamily="34" charset="0"/>
              <a:buChar char="•"/>
              <a:defRPr/>
            </a:pPr>
            <a:r>
              <a:rPr lang="en-US" altLang="en-US" sz="1600" dirty="0" smtClean="0">
                <a:solidFill>
                  <a:prstClr val="black"/>
                </a:solidFill>
                <a:latin typeface="Calibri" pitchFamily="34" charset="0"/>
              </a:rPr>
              <a:t>  Use of adverbial clause</a:t>
            </a:r>
            <a:endParaRPr lang="en-US" altLang="en-US" sz="1600" u="sng" dirty="0">
              <a:solidFill>
                <a:prstClr val="black"/>
              </a:solidFill>
              <a:latin typeface="Calibri" pitchFamily="34" charset="0"/>
            </a:endParaRPr>
          </a:p>
        </p:txBody>
      </p:sp>
      <p:sp>
        <p:nvSpPr>
          <p:cNvPr id="11"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Controlled</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6" name="Rounded Rectangular Callout 15"/>
          <p:cNvSpPr>
            <a:spLocks noChangeArrowheads="1"/>
          </p:cNvSpPr>
          <p:nvPr/>
        </p:nvSpPr>
        <p:spPr bwMode="auto">
          <a:xfrm>
            <a:off x="2989992" y="1912307"/>
            <a:ext cx="5513928" cy="2913696"/>
          </a:xfrm>
          <a:prstGeom prst="wedgeRoundRectCallout">
            <a:avLst>
              <a:gd name="adj1" fmla="val -5236"/>
              <a:gd name="adj2" fmla="val 6911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Sentence 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a:endParaRPr>
          </a:p>
          <a:p>
            <a:pPr eaLnBrk="1" hangingPunct="1">
              <a:defRPr/>
            </a:pPr>
            <a:r>
              <a:rPr lang="en-US" sz="1600" i="1" u="sng" dirty="0">
                <a:solidFill>
                  <a:prstClr val="black"/>
                </a:solidFill>
                <a:latin typeface="Calibri"/>
              </a:rPr>
              <a:t>When you use the cubes</a:t>
            </a:r>
            <a:r>
              <a:rPr lang="en-US" sz="1600" i="1" dirty="0">
                <a:solidFill>
                  <a:prstClr val="black"/>
                </a:solidFill>
                <a:latin typeface="Calibri"/>
              </a:rPr>
              <a:t>, it might be easier for you to count them by twos </a:t>
            </a:r>
            <a:r>
              <a:rPr lang="en-US" sz="1600" i="1" u="sng" dirty="0">
                <a:solidFill>
                  <a:prstClr val="black"/>
                </a:solidFill>
                <a:latin typeface="Calibri"/>
              </a:rPr>
              <a:t>because it takes less time</a:t>
            </a:r>
            <a:r>
              <a:rPr lang="en-US" sz="1600" i="1" dirty="0">
                <a:solidFill>
                  <a:prstClr val="black"/>
                </a:solidFill>
                <a:latin typeface="Calibri"/>
              </a:rPr>
              <a:t>. And they're even numbers, and for me it's easier to count with even numbers</a:t>
            </a:r>
            <a:r>
              <a:rPr lang="en-US" sz="1600" i="1" dirty="0" smtClean="0">
                <a:solidFill>
                  <a:prstClr val="black"/>
                </a:solidFill>
                <a:latin typeface="Calibri"/>
              </a:rPr>
              <a:t>.</a:t>
            </a:r>
          </a:p>
          <a:p>
            <a:pPr eaLnBrk="1" hangingPunct="1">
              <a:defRPr/>
            </a:pPr>
            <a:endParaRPr lang="en-US" altLang="en-US" sz="1600" dirty="0" smtClean="0">
              <a:solidFill>
                <a:srgbClr val="FFFFFF"/>
              </a:solidFill>
              <a:latin typeface="Calibri" pitchFamily="34" charset="0"/>
            </a:endParaRPr>
          </a:p>
          <a:p>
            <a:pPr eaLnBrk="1" hangingPunct="1">
              <a:buFont typeface="Arial" pitchFamily="34" charset="0"/>
              <a:buChar char="•"/>
              <a:defRPr/>
            </a:pPr>
            <a:r>
              <a:rPr lang="en-US" altLang="en-US" sz="1600" dirty="0" smtClean="0">
                <a:solidFill>
                  <a:prstClr val="black"/>
                </a:solidFill>
                <a:latin typeface="Calibri" pitchFamily="34" charset="0"/>
              </a:rPr>
              <a:t>  Repetitive use of adverbial clauses</a:t>
            </a:r>
            <a:endParaRPr lang="en-US" altLang="en-US" sz="1600" dirty="0">
              <a:solidFill>
                <a:prstClr val="black"/>
              </a:solidFill>
              <a:latin typeface="Calibri" pitchFamily="34" charset="0"/>
            </a:endParaRPr>
          </a:p>
        </p:txBody>
      </p:sp>
      <p:sp>
        <p:nvSpPr>
          <p:cNvPr id="10"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sp>
        <p:nvSpPr>
          <p:cNvPr id="12" name="Right Arrow 11"/>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413796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128682" y="1584259"/>
            <a:ext cx="5671229" cy="3170691"/>
          </a:xfrm>
          <a:prstGeom prst="wedgeRoundRectCallout">
            <a:avLst>
              <a:gd name="adj1" fmla="val 18447"/>
              <a:gd name="adj2" fmla="val 6914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Controlled </a:t>
            </a:r>
            <a:r>
              <a:rPr lang="en-US" altLang="en-US" sz="1800" u="sng" dirty="0">
                <a:solidFill>
                  <a:prstClr val="black"/>
                </a:solidFill>
                <a:latin typeface="+mn-lt"/>
              </a:rPr>
              <a:t>Sentence Sophistication (EL</a:t>
            </a:r>
            <a:r>
              <a:rPr lang="en-US" altLang="en-US" sz="1800" u="sng" dirty="0" smtClean="0">
                <a:solidFill>
                  <a:prstClr val="black"/>
                </a:solidFill>
                <a:latin typeface="+mn-lt"/>
              </a:rPr>
              <a:t>)</a:t>
            </a:r>
            <a:r>
              <a:rPr lang="en-US" altLang="en-US" sz="1800" dirty="0" smtClean="0">
                <a:solidFill>
                  <a:prstClr val="black"/>
                </a:solidFill>
                <a:latin typeface="+mn-lt"/>
              </a:rPr>
              <a:t>:</a:t>
            </a:r>
          </a:p>
          <a:p>
            <a:pPr eaLnBrk="1" hangingPunct="1">
              <a:defRPr/>
            </a:pPr>
            <a:endParaRPr lang="en-US" altLang="en-US" sz="1800" dirty="0">
              <a:solidFill>
                <a:prstClr val="black"/>
              </a:solidFill>
              <a:latin typeface="+mn-lt"/>
            </a:endParaRPr>
          </a:p>
          <a:p>
            <a:pPr eaLnBrk="1" hangingPunct="1">
              <a:defRPr/>
            </a:pPr>
            <a:r>
              <a:rPr lang="en-US" sz="1800" i="1" dirty="0">
                <a:latin typeface="+mn-lt"/>
              </a:rPr>
              <a:t>I'll tell him </a:t>
            </a:r>
            <a:r>
              <a:rPr lang="en-US" sz="1800" i="1" u="sng" dirty="0">
                <a:latin typeface="+mn-lt"/>
              </a:rPr>
              <a:t>that you have fifty cubes</a:t>
            </a:r>
            <a:r>
              <a:rPr lang="en-US" sz="1800" i="1" dirty="0">
                <a:latin typeface="+mn-lt"/>
              </a:rPr>
              <a:t> and you have white, red, </a:t>
            </a:r>
            <a:r>
              <a:rPr lang="en-US" sz="1800" i="1" dirty="0" smtClean="0">
                <a:latin typeface="+mn-lt"/>
              </a:rPr>
              <a:t>blue, </a:t>
            </a:r>
            <a:r>
              <a:rPr lang="en-US" sz="1800" i="1" dirty="0">
                <a:latin typeface="+mn-lt"/>
              </a:rPr>
              <a:t>green or yellow. You can put it together </a:t>
            </a:r>
            <a:r>
              <a:rPr lang="en-US" sz="1800" i="1" u="sng" dirty="0">
                <a:latin typeface="+mn-lt"/>
              </a:rPr>
              <a:t>so they can be easier to be</a:t>
            </a:r>
            <a:r>
              <a:rPr lang="en-US" sz="1800" i="1" dirty="0">
                <a:latin typeface="+mn-lt"/>
              </a:rPr>
              <a:t>. And then you can put just one part. So then </a:t>
            </a:r>
            <a:r>
              <a:rPr lang="en-US" sz="1800" i="1" u="sng" dirty="0">
                <a:latin typeface="+mn-lt"/>
              </a:rPr>
              <a:t>if they’re tens</a:t>
            </a:r>
            <a:r>
              <a:rPr lang="en-US" sz="1800" i="1" dirty="0">
                <a:latin typeface="+mn-lt"/>
              </a:rPr>
              <a:t>, then you can count by tens. Ten, twenty, thirty, forty, fifty.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panose="020B0604020202020204" pitchFamily="34" charset="0"/>
              <a:buChar char="•"/>
              <a:defRPr/>
            </a:pPr>
            <a:r>
              <a:rPr lang="en-US" altLang="en-US" sz="1800" dirty="0" smtClean="0">
                <a:solidFill>
                  <a:prstClr val="black"/>
                </a:solidFill>
                <a:latin typeface="+mn-lt"/>
              </a:rPr>
              <a:t>Use of a variety of complex clause structures (relative, adverbial)</a:t>
            </a:r>
          </a:p>
        </p:txBody>
      </p:sp>
      <p:sp>
        <p:nvSpPr>
          <p:cNvPr id="11"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a:solidFill>
                  <a:srgbClr val="EEECE1">
                    <a:lumMod val="25000"/>
                  </a:srgbClr>
                </a:solidFill>
                <a:ea typeface="ＭＳ Ｐゴシック" charset="-128"/>
              </a:rPr>
              <a:t>Controlled</a:t>
            </a:r>
          </a:p>
        </p:txBody>
      </p:sp>
      <p:sp>
        <p:nvSpPr>
          <p:cNvPr id="16" name="Rounded Rectangular Callout 15"/>
          <p:cNvSpPr>
            <a:spLocks noChangeArrowheads="1"/>
          </p:cNvSpPr>
          <p:nvPr/>
        </p:nvSpPr>
        <p:spPr bwMode="auto">
          <a:xfrm>
            <a:off x="3128682" y="1537834"/>
            <a:ext cx="5671229" cy="3170691"/>
          </a:xfrm>
          <a:prstGeom prst="wedgeRoundRectCallout">
            <a:avLst>
              <a:gd name="adj1" fmla="val 20615"/>
              <a:gd name="adj2" fmla="val 7086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Controlled Sentence </a:t>
            </a:r>
            <a:r>
              <a:rPr lang="en-US" altLang="en-US" sz="1800" u="sng" dirty="0">
                <a:solidFill>
                  <a:prstClr val="black"/>
                </a:solidFill>
                <a:latin typeface="+mn-lt"/>
              </a:rPr>
              <a:t>Sophistication (EO/P)</a:t>
            </a:r>
            <a:r>
              <a:rPr lang="en-US" altLang="en-US" sz="1800" dirty="0">
                <a:solidFill>
                  <a:prstClr val="black"/>
                </a:solidFill>
                <a:latin typeface="+mn-lt"/>
              </a:rPr>
              <a:t>:</a:t>
            </a:r>
          </a:p>
          <a:p>
            <a:pPr eaLnBrk="1" hangingPunct="1">
              <a:defRPr/>
            </a:pPr>
            <a:endParaRPr lang="en-US" altLang="en-US" sz="1600" i="1" dirty="0" smtClean="0">
              <a:solidFill>
                <a:srgbClr val="FFFFFF"/>
              </a:solidFill>
              <a:latin typeface="+mn-lt"/>
            </a:endParaRPr>
          </a:p>
          <a:p>
            <a:pPr eaLnBrk="1" hangingPunct="1">
              <a:defRPr/>
            </a:pPr>
            <a:r>
              <a:rPr lang="en-US" sz="1600" i="1" dirty="0">
                <a:latin typeface="+mn-lt"/>
              </a:rPr>
              <a:t>To count the cubes, </a:t>
            </a:r>
            <a:r>
              <a:rPr lang="en-US" sz="1600" i="1" u="sng" dirty="0">
                <a:latin typeface="+mn-lt"/>
              </a:rPr>
              <a:t>since fifty is an even number</a:t>
            </a:r>
            <a:r>
              <a:rPr lang="en-US" sz="1600" i="1" dirty="0">
                <a:latin typeface="+mn-lt"/>
              </a:rPr>
              <a:t>, you can stack each cube on top of each other like this. And count by twos </a:t>
            </a:r>
            <a:r>
              <a:rPr lang="en-US" sz="1600" i="1" u="sng" dirty="0">
                <a:latin typeface="+mn-lt"/>
              </a:rPr>
              <a:t>until you get an answer. </a:t>
            </a:r>
            <a:r>
              <a:rPr lang="en-US" sz="1600" i="1" dirty="0">
                <a:latin typeface="+mn-lt"/>
              </a:rPr>
              <a:t>And you can count by counting multiple cubes at once and counting them. </a:t>
            </a:r>
            <a:r>
              <a:rPr lang="en-US" sz="1600" dirty="0">
                <a:latin typeface="+mn-lt"/>
              </a:rPr>
              <a:t/>
            </a:r>
            <a:br>
              <a:rPr lang="en-US" sz="1600" dirty="0">
                <a:latin typeface="+mn-lt"/>
              </a:rPr>
            </a:br>
            <a:r>
              <a:rPr lang="en-US" sz="1600" dirty="0">
                <a:latin typeface="+mn-lt"/>
              </a:rPr>
              <a:t>[Can you tell him why this way helps?] </a:t>
            </a:r>
            <a:br>
              <a:rPr lang="en-US" sz="1600" dirty="0">
                <a:latin typeface="+mn-lt"/>
              </a:rPr>
            </a:br>
            <a:r>
              <a:rPr lang="en-US" sz="1600" i="1" dirty="0">
                <a:latin typeface="+mn-lt"/>
              </a:rPr>
              <a:t>Because </a:t>
            </a:r>
            <a:r>
              <a:rPr lang="en-US" sz="1600" i="1" u="sng" dirty="0">
                <a:latin typeface="+mn-lt"/>
              </a:rPr>
              <a:t>since counting by a number</a:t>
            </a:r>
            <a:r>
              <a:rPr lang="en-US" sz="1600" i="1" dirty="0">
                <a:latin typeface="+mn-lt"/>
              </a:rPr>
              <a:t> </a:t>
            </a:r>
            <a:r>
              <a:rPr lang="en-US" sz="1600" i="1" u="sng" dirty="0">
                <a:latin typeface="+mn-lt"/>
              </a:rPr>
              <a:t>that ends with the same answer</a:t>
            </a:r>
            <a:r>
              <a:rPr lang="en-US" sz="1600" i="1" dirty="0">
                <a:latin typeface="+mn-lt"/>
              </a:rPr>
              <a:t>, it can be faster and more efficient. </a:t>
            </a:r>
            <a:endParaRPr lang="en-US" sz="1600" i="1" dirty="0" smtClean="0">
              <a:latin typeface="+mn-lt"/>
            </a:endParaRPr>
          </a:p>
          <a:p>
            <a:pPr eaLnBrk="1" hangingPunct="1">
              <a:defRPr/>
            </a:pPr>
            <a:endParaRPr lang="en-US" altLang="en-US" sz="1600" i="1" dirty="0">
              <a:solidFill>
                <a:srgbClr val="FFFFFF"/>
              </a:solidFill>
              <a:latin typeface="+mn-lt"/>
            </a:endParaRPr>
          </a:p>
          <a:p>
            <a:pPr marL="285750" indent="-285750" eaLnBrk="1" hangingPunct="1">
              <a:buFont typeface="Arial" panose="020B0604020202020204" pitchFamily="34" charset="0"/>
              <a:buChar char="•"/>
              <a:defRPr/>
            </a:pPr>
            <a:r>
              <a:rPr lang="en-US" altLang="en-US" sz="1600" dirty="0" smtClean="0">
                <a:latin typeface="+mn-lt"/>
              </a:rPr>
              <a:t>Use of a variety of complex clause structures (adverbial, relative)</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Sentence Structure</a:t>
            </a:r>
          </a:p>
        </p:txBody>
      </p:sp>
      <p:pic>
        <p:nvPicPr>
          <p:cNvPr id="2" name="SentSoph_3rd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02877" y="5884054"/>
            <a:ext cx="374904" cy="374904"/>
          </a:xfrm>
          <a:prstGeom prst="rect">
            <a:avLst/>
          </a:prstGeom>
        </p:spPr>
      </p:pic>
      <p:sp>
        <p:nvSpPr>
          <p:cNvPr id="12" name="Right Arrow 11"/>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1037056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md type="call" cmd="stop">
                                      <p:cBhvr>
                                        <p:cTn id="11" dur="1">
                                          <p:stCondLst>
                                            <p:cond delay="499"/>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4477"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9" name="Rounded Rectangular Callout 18"/>
          <p:cNvSpPr>
            <a:spLocks noChangeArrowheads="1"/>
          </p:cNvSpPr>
          <p:nvPr/>
        </p:nvSpPr>
        <p:spPr bwMode="auto">
          <a:xfrm>
            <a:off x="6408480" y="2883673"/>
            <a:ext cx="1152144" cy="853538"/>
          </a:xfrm>
          <a:prstGeom prst="wedgeRoundRectCallout">
            <a:avLst>
              <a:gd name="adj1" fmla="val -47114"/>
              <a:gd name="adj2" fmla="val 3238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Sentence Structure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should clean your teeth because it's important that you don't get cavities. You use toothpaste first, and then you clean your teeth properly. </a:t>
            </a:r>
            <a:endParaRPr lang="en-US" altLang="en-US" sz="400" i="1" dirty="0">
              <a:solidFill>
                <a:prstClr val="black"/>
              </a:solidFill>
              <a:latin typeface="+mn-lt"/>
            </a:endParaRPr>
          </a:p>
          <a:p>
            <a:pPr eaLnBrk="1" hangingPunct="1">
              <a:defRPr/>
            </a:pPr>
            <a:endParaRPr lang="en-US" altLang="en-US" sz="400" i="1" dirty="0">
              <a:solidFill>
                <a:prstClr val="black"/>
              </a:solidFill>
              <a:latin typeface="+mn-lt"/>
            </a:endParaRPr>
          </a:p>
          <a:p>
            <a:pPr eaLnBrk="1" hangingPunct="1">
              <a:defRPr/>
            </a:pPr>
            <a:r>
              <a:rPr lang="en-US" altLang="en-US" sz="400" smtClean="0">
                <a:solidFill>
                  <a:prstClr val="black"/>
                </a:solidFill>
                <a:latin typeface="+mn-lt"/>
              </a:rPr>
              <a:t>Uses </a:t>
            </a:r>
            <a:r>
              <a:rPr lang="en-US" altLang="en-US" sz="400" dirty="0">
                <a:solidFill>
                  <a:prstClr val="black"/>
                </a:solidFill>
                <a:latin typeface="+mn-lt"/>
              </a:rPr>
              <a:t>complex clause structures </a:t>
            </a:r>
          </a:p>
          <a:p>
            <a:pPr eaLnBrk="1" hangingPunct="1">
              <a:defRPr/>
            </a:pPr>
            <a:r>
              <a:rPr lang="en-US" altLang="en-US" sz="400" dirty="0" err="1" smtClean="0">
                <a:solidFill>
                  <a:prstClr val="black"/>
                </a:solidFill>
                <a:latin typeface="+mn-lt"/>
              </a:rPr>
              <a:t>imple</a:t>
            </a:r>
            <a:r>
              <a:rPr lang="en-US" altLang="en-US" sz="400" dirty="0" smtClean="0">
                <a:solidFill>
                  <a:prstClr val="black"/>
                </a:solidFill>
                <a:latin typeface="+mn-lt"/>
              </a:rPr>
              <a:t> </a:t>
            </a:r>
            <a:r>
              <a:rPr lang="en-US" altLang="en-US" sz="400" dirty="0">
                <a:solidFill>
                  <a:prstClr val="black"/>
                </a:solidFill>
                <a:latin typeface="+mn-lt"/>
              </a:rPr>
              <a:t>and compound sentences are controlled </a:t>
            </a:r>
          </a:p>
        </p:txBody>
      </p:sp>
      <p:sp>
        <p:nvSpPr>
          <p:cNvPr id="16" name="Rounded Rectangular Callout 15"/>
          <p:cNvSpPr>
            <a:spLocks noChangeArrowheads="1"/>
          </p:cNvSpPr>
          <p:nvPr/>
        </p:nvSpPr>
        <p:spPr bwMode="auto">
          <a:xfrm>
            <a:off x="6534134" y="3095946"/>
            <a:ext cx="1187466" cy="166196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mn-lt"/>
              </a:rPr>
              <a:t>Controlled Sentence Structure (EO/P</a:t>
            </a:r>
            <a:r>
              <a:rPr lang="en-US" altLang="en-US" sz="400" u="sng" dirty="0" smtClean="0">
                <a:solidFill>
                  <a:prstClr val="black"/>
                </a:solidFill>
                <a:latin typeface="+mn-lt"/>
              </a:rPr>
              <a:t>):</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You should do it because it keeps your teeth clean. And if you don't brush them, it will make your teeth rot away. and your teeth are part of your skeleton, which makes your body hold together. If you don't have your skeleton, you would be a blob.</a:t>
            </a:r>
          </a:p>
          <a:p>
            <a:pPr eaLnBrk="1" hangingPunct="1">
              <a:defRPr/>
            </a:pPr>
            <a:r>
              <a:rPr lang="en-US" sz="400" dirty="0" smtClean="0">
                <a:latin typeface="+mn-lt"/>
              </a:rPr>
              <a:t>[Can </a:t>
            </a:r>
            <a:r>
              <a:rPr lang="en-US" sz="400" dirty="0">
                <a:latin typeface="+mn-lt"/>
              </a:rPr>
              <a:t>you explain to your friend how to clean her teeth</a:t>
            </a:r>
            <a:r>
              <a:rPr lang="en-US" sz="400" dirty="0" smtClean="0">
                <a:latin typeface="+mn-lt"/>
              </a:rPr>
              <a:t>?]</a:t>
            </a:r>
            <a:endParaRPr lang="en-US" sz="400" dirty="0">
              <a:latin typeface="+mn-lt"/>
            </a:endParaRPr>
          </a:p>
          <a:p>
            <a:pPr eaLnBrk="1" hangingPunct="1">
              <a:defRPr/>
            </a:pPr>
            <a:r>
              <a:rPr lang="en-US" sz="400" i="1" dirty="0">
                <a:latin typeface="+mn-lt"/>
              </a:rPr>
              <a:t>You take your toothbrush and put some toothpaste on it. And then you put it in your mouth and brush. If it's electric, you push the on button and then brush. The way you brush is you open your mouth and then you go like this and smile. And then you open and do it again like that and make sure to get the back.  </a:t>
            </a:r>
          </a:p>
          <a:p>
            <a:pPr eaLnBrk="1" hangingPunct="1">
              <a:defRPr/>
            </a:pPr>
            <a:r>
              <a:rPr lang="en-US" sz="400" dirty="0" smtClean="0">
                <a:latin typeface="+mn-lt"/>
              </a:rPr>
              <a:t>[ </a:t>
            </a:r>
            <a:r>
              <a:rPr lang="en-US" sz="400" dirty="0">
                <a:latin typeface="+mn-lt"/>
              </a:rPr>
              <a:t>Anything else</a:t>
            </a:r>
            <a:r>
              <a:rPr lang="en-US" sz="400" dirty="0" smtClean="0">
                <a:latin typeface="+mn-lt"/>
              </a:rPr>
              <a:t>?]</a:t>
            </a:r>
            <a:endParaRPr lang="en-US" sz="400" dirty="0">
              <a:latin typeface="+mn-lt"/>
            </a:endParaRPr>
          </a:p>
          <a:p>
            <a:pPr eaLnBrk="1" hangingPunct="1">
              <a:defRPr/>
            </a:pPr>
            <a:r>
              <a:rPr lang="en-US" sz="400" i="1" dirty="0">
                <a:latin typeface="+mn-lt"/>
              </a:rPr>
              <a:t>But if you have a loose tooth, you need to brush that one extra well or a grown up tooth. </a:t>
            </a:r>
            <a:endParaRPr lang="en-US" sz="400" i="1" dirty="0" smtClean="0">
              <a:latin typeface="+mn-lt"/>
            </a:endParaRPr>
          </a:p>
          <a:p>
            <a:pPr eaLnBrk="1" hangingPunct="1">
              <a:defRPr/>
            </a:pPr>
            <a:endParaRPr lang="en-US" sz="400" i="1" dirty="0">
              <a:latin typeface="+mn-lt"/>
            </a:endParaRPr>
          </a:p>
          <a:p>
            <a:pPr eaLnBrk="1" hangingPunct="1">
              <a:defRPr/>
            </a:pPr>
            <a:r>
              <a:rPr lang="en-US" sz="400" dirty="0" smtClean="0">
                <a:solidFill>
                  <a:prstClr val="black"/>
                </a:solidFill>
                <a:latin typeface="+mn-lt"/>
              </a:rPr>
              <a:t>Use of a variety </a:t>
            </a:r>
            <a:r>
              <a:rPr lang="en-US" sz="400" dirty="0">
                <a:solidFill>
                  <a:prstClr val="black"/>
                </a:solidFill>
                <a:latin typeface="+mn-lt"/>
              </a:rPr>
              <a:t>of complex clause structures </a:t>
            </a:r>
          </a:p>
        </p:txBody>
      </p:sp>
      <p:sp>
        <p:nvSpPr>
          <p:cNvPr id="12" name="Rounded Rectangular Callout 11"/>
          <p:cNvSpPr>
            <a:spLocks noChangeArrowheads="1"/>
          </p:cNvSpPr>
          <p:nvPr/>
        </p:nvSpPr>
        <p:spPr bwMode="auto">
          <a:xfrm>
            <a:off x="4791983" y="3444565"/>
            <a:ext cx="1152144" cy="900423"/>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srgbClr val="000000"/>
                </a:solidFill>
                <a:latin typeface="+mn-lt"/>
                <a:cs typeface="Arial"/>
              </a:rPr>
              <a:t>Developing Sentence Structure (EL)</a:t>
            </a:r>
            <a:r>
              <a:rPr lang="en-US" altLang="en-US" sz="400" dirty="0">
                <a:solidFill>
                  <a:srgbClr val="000000"/>
                </a:solidFill>
                <a:latin typeface="+mn-lt"/>
                <a:cs typeface="Arial"/>
              </a:rPr>
              <a:t>:</a:t>
            </a:r>
          </a:p>
          <a:p>
            <a:pPr eaLnBrk="1" hangingPunct="1">
              <a:defRPr/>
            </a:pPr>
            <a:endParaRPr lang="en-US" altLang="en-US" sz="400" dirty="0">
              <a:solidFill>
                <a:srgbClr val="000000"/>
              </a:solidFill>
              <a:latin typeface="+mn-lt"/>
              <a:cs typeface="Arial"/>
            </a:endParaRPr>
          </a:p>
          <a:p>
            <a:pPr eaLnBrk="1" hangingPunct="1">
              <a:defRPr/>
            </a:pPr>
            <a:r>
              <a:rPr lang="en-US" sz="400" i="1" dirty="0">
                <a:solidFill>
                  <a:srgbClr val="000000"/>
                </a:solidFill>
                <a:latin typeface="+mn-lt"/>
                <a:cs typeface="Arial"/>
              </a:rPr>
              <a:t>She should do it because cause if you don't brush your teeth, you still will get a lot of cavities. And how do you do it? You do it up and down and sideways. </a:t>
            </a:r>
          </a:p>
          <a:p>
            <a:pPr eaLnBrk="1" hangingPunct="1">
              <a:defRPr/>
            </a:pPr>
            <a:endParaRPr lang="en-US" altLang="en-US" sz="400" i="1" dirty="0">
              <a:solidFill>
                <a:srgbClr val="000000"/>
              </a:solidFill>
              <a:latin typeface="+mn-lt"/>
              <a:cs typeface="Arial"/>
            </a:endParaRPr>
          </a:p>
          <a:p>
            <a:pPr eaLnBrk="1" hangingPunct="1">
              <a:defRPr/>
            </a:pPr>
            <a:r>
              <a:rPr lang="en-US" altLang="en-US" sz="400" dirty="0" smtClean="0">
                <a:solidFill>
                  <a:srgbClr val="000000"/>
                </a:solidFill>
                <a:latin typeface="+mn-lt"/>
                <a:cs typeface="Arial"/>
              </a:rPr>
              <a:t>Use of simple </a:t>
            </a:r>
            <a:r>
              <a:rPr lang="en-US" altLang="en-US" sz="400" dirty="0">
                <a:solidFill>
                  <a:srgbClr val="000000"/>
                </a:solidFill>
                <a:latin typeface="+mn-lt"/>
                <a:cs typeface="Arial"/>
              </a:rPr>
              <a:t>and complex sentences </a:t>
            </a:r>
          </a:p>
        </p:txBody>
      </p:sp>
      <p:sp>
        <p:nvSpPr>
          <p:cNvPr id="10" name="Rounded Rectangular Callout 9"/>
          <p:cNvSpPr>
            <a:spLocks noChangeArrowheads="1"/>
          </p:cNvSpPr>
          <p:nvPr/>
        </p:nvSpPr>
        <p:spPr bwMode="auto">
          <a:xfrm>
            <a:off x="3227658" y="3908612"/>
            <a:ext cx="1152240" cy="1032580"/>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Sentence Structure (EL)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Because his teeth need to be clean. And the bottom too and his tongue. And he needs to clean in the sides. And then he needs to brush them every day. Then he has to clean the other side.</a:t>
            </a:r>
          </a:p>
          <a:p>
            <a:pPr eaLnBrk="1" hangingPunct="1">
              <a:defRPr/>
            </a:pPr>
            <a:endParaRPr lang="en-US" sz="400" i="1" dirty="0">
              <a:latin typeface="+mn-lt"/>
            </a:endParaRPr>
          </a:p>
          <a:p>
            <a:pPr eaLnBrk="1" hangingPunct="1">
              <a:defRPr/>
            </a:pPr>
            <a:r>
              <a:rPr lang="en-US" sz="400" dirty="0" smtClean="0">
                <a:latin typeface="+mn-lt"/>
              </a:rPr>
              <a:t>Use of simple </a:t>
            </a:r>
            <a:r>
              <a:rPr lang="en-US" sz="400" dirty="0">
                <a:latin typeface="+mn-lt"/>
              </a:rPr>
              <a:t>and compound sentences </a:t>
            </a:r>
          </a:p>
          <a:p>
            <a:pPr eaLnBrk="1" hangingPunct="1">
              <a:defRPr/>
            </a:pPr>
            <a:r>
              <a:rPr lang="en-US" sz="400" dirty="0">
                <a:latin typeface="+mn-lt"/>
              </a:rPr>
              <a:t>No </a:t>
            </a:r>
            <a:r>
              <a:rPr lang="en-US" sz="400" dirty="0" smtClean="0">
                <a:latin typeface="+mn-lt"/>
              </a:rPr>
              <a:t>use of </a:t>
            </a:r>
            <a:r>
              <a:rPr lang="en-US" sz="400" dirty="0">
                <a:latin typeface="+mn-lt"/>
              </a:rPr>
              <a:t>dependent </a:t>
            </a:r>
            <a:r>
              <a:rPr lang="en-US" sz="400" dirty="0" smtClean="0">
                <a:latin typeface="+mn-lt"/>
              </a:rPr>
              <a:t>clauses </a:t>
            </a:r>
            <a:r>
              <a:rPr lang="en-US" sz="400" i="1" dirty="0" smtClean="0">
                <a:latin typeface="+mn-lt"/>
              </a:rPr>
              <a:t> </a:t>
            </a:r>
            <a:endParaRPr lang="en-US" altLang="en-US" sz="400" i="1" dirty="0">
              <a:solidFill>
                <a:prstClr val="black"/>
              </a:solidFill>
              <a:latin typeface="+mn-lt"/>
            </a:endParaRPr>
          </a:p>
          <a:p>
            <a:pPr marL="342900" indent="-342900" eaLnBrk="1" hangingPunct="1">
              <a:buFont typeface="Arial"/>
              <a:buChar char="•"/>
              <a:defRPr/>
            </a:pPr>
            <a:endParaRPr lang="en-US" altLang="en-US" sz="400" dirty="0">
              <a:solidFill>
                <a:prstClr val="black"/>
              </a:solidFill>
              <a:latin typeface="+mn-lt"/>
            </a:endParaRPr>
          </a:p>
          <a:p>
            <a:pPr eaLnBrk="1" hangingPunct="1">
              <a:defRPr/>
            </a:pPr>
            <a:endParaRPr lang="en-US" altLang="en-US" sz="400" dirty="0">
              <a:solidFill>
                <a:prstClr val="black"/>
              </a:solidFill>
              <a:latin typeface="+mn-lt"/>
              <a:cs typeface="Arial" panose="020B0604020202020204" pitchFamily="34" charset="0"/>
            </a:endParaRPr>
          </a:p>
        </p:txBody>
      </p:sp>
      <p:sp>
        <p:nvSpPr>
          <p:cNvPr id="18" name="Rounded Rectangular Callout 17"/>
          <p:cNvSpPr>
            <a:spLocks noChangeArrowheads="1"/>
          </p:cNvSpPr>
          <p:nvPr/>
        </p:nvSpPr>
        <p:spPr bwMode="auto">
          <a:xfrm>
            <a:off x="3371338" y="4200340"/>
            <a:ext cx="1152144" cy="90873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Emerging Sentence Structure (EO/P):</a:t>
            </a:r>
            <a:endParaRPr lang="en-US" altLang="en-US" sz="400" dirty="0">
              <a:solidFill>
                <a:prstClr val="black"/>
              </a:solidFill>
              <a:latin typeface="+mn-lt"/>
            </a:endParaRPr>
          </a:p>
          <a:p>
            <a:pPr eaLnBrk="1" hangingPunct="1">
              <a:defRPr/>
            </a:pPr>
            <a:endParaRPr lang="en-US" sz="400" i="1" dirty="0">
              <a:latin typeface="+mn-lt"/>
            </a:endParaRPr>
          </a:p>
          <a:p>
            <a:pPr eaLnBrk="1" hangingPunct="1">
              <a:defRPr/>
            </a:pPr>
            <a:r>
              <a:rPr lang="en-US" sz="400" i="1" dirty="0">
                <a:latin typeface="+mn-lt"/>
              </a:rPr>
              <a:t>Get a toothbrush. Wash it and then put toothpaste on it and brush. Nothing else.  </a:t>
            </a:r>
          </a:p>
          <a:p>
            <a:pPr eaLnBrk="1" hangingPunct="1">
              <a:defRPr/>
            </a:pPr>
            <a:r>
              <a:rPr lang="en-US" sz="400" i="1" dirty="0">
                <a:latin typeface="+mn-lt"/>
              </a:rPr>
              <a:t>Researcher: Can you tell him why to do it?</a:t>
            </a:r>
          </a:p>
          <a:p>
            <a:pPr eaLnBrk="1" hangingPunct="1">
              <a:defRPr/>
            </a:pPr>
            <a:r>
              <a:rPr lang="en-US" sz="400" i="1" dirty="0">
                <a:latin typeface="+mn-lt"/>
              </a:rPr>
              <a:t>To make your teeth healthy.</a:t>
            </a:r>
          </a:p>
          <a:p>
            <a:pPr eaLnBrk="1" hangingPunct="1">
              <a:defRPr/>
            </a:pPr>
            <a:endParaRPr lang="en-US" sz="400" i="1" dirty="0">
              <a:solidFill>
                <a:prstClr val="black"/>
              </a:solidFill>
              <a:latin typeface="+mn-lt"/>
            </a:endParaRPr>
          </a:p>
          <a:p>
            <a:pPr eaLnBrk="1" hangingPunct="1">
              <a:defRPr/>
            </a:pPr>
            <a:r>
              <a:rPr lang="en-US" sz="400" dirty="0" smtClean="0">
                <a:latin typeface="+mn-lt"/>
              </a:rPr>
              <a:t>Use of simple </a:t>
            </a:r>
            <a:r>
              <a:rPr lang="en-US" sz="400" dirty="0">
                <a:latin typeface="+mn-lt"/>
              </a:rPr>
              <a:t>sentences and compound sentences </a:t>
            </a:r>
          </a:p>
          <a:p>
            <a:pPr eaLnBrk="1" hangingPunct="1">
              <a:defRPr/>
            </a:pPr>
            <a:endParaRPr lang="en-US" sz="400" i="1" dirty="0">
              <a:solidFill>
                <a:prstClr val="black"/>
              </a:solidFill>
              <a:latin typeface="+mn-lt"/>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5" name="Rounded Rectangular Callout 14"/>
          <p:cNvSpPr>
            <a:spLocks noChangeArrowheads="1"/>
          </p:cNvSpPr>
          <p:nvPr/>
        </p:nvSpPr>
        <p:spPr bwMode="auto">
          <a:xfrm>
            <a:off x="4917637" y="3603479"/>
            <a:ext cx="1152144" cy="132874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Sentence Structure (EO/P)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He should do it because you want to have clean teeth. And if he doesn't know how to brush his teeth, then teach him because you won't know how to brush your teeth. And that's all.</a:t>
            </a:r>
          </a:p>
          <a:p>
            <a:pPr eaLnBrk="1" hangingPunct="1">
              <a:defRPr/>
            </a:pPr>
            <a:r>
              <a:rPr lang="en-US" sz="400" dirty="0" smtClean="0">
                <a:latin typeface="+mn-lt"/>
              </a:rPr>
              <a:t>[Now </a:t>
            </a:r>
            <a:r>
              <a:rPr lang="en-US" sz="400" dirty="0">
                <a:latin typeface="+mn-lt"/>
              </a:rPr>
              <a:t>can you tell him how to do </a:t>
            </a:r>
            <a:r>
              <a:rPr lang="en-US" sz="400" dirty="0" smtClean="0">
                <a:latin typeface="+mn-lt"/>
              </a:rPr>
              <a:t>it, because </a:t>
            </a:r>
            <a:r>
              <a:rPr lang="en-US" sz="400" dirty="0">
                <a:latin typeface="+mn-lt"/>
              </a:rPr>
              <a:t>he doesn't know how</a:t>
            </a:r>
            <a:r>
              <a:rPr lang="en-US" sz="400" dirty="0" smtClean="0">
                <a:latin typeface="+mn-lt"/>
              </a:rPr>
              <a:t>?]</a:t>
            </a:r>
            <a:endParaRPr lang="en-US" sz="400" dirty="0">
              <a:latin typeface="+mn-lt"/>
            </a:endParaRPr>
          </a:p>
          <a:p>
            <a:pPr eaLnBrk="1" hangingPunct="1">
              <a:defRPr/>
            </a:pPr>
            <a:r>
              <a:rPr lang="en-US" sz="400" i="1" dirty="0">
                <a:latin typeface="+mn-lt"/>
              </a:rPr>
              <a:t>You have to brush your teeth with a toothbrush. And you could brush your teeth because you could lose your tooth. </a:t>
            </a:r>
            <a:endParaRPr lang="en-US" altLang="en-US" sz="400" i="1" dirty="0">
              <a:solidFill>
                <a:prstClr val="black"/>
              </a:solidFill>
              <a:latin typeface="+mn-lt"/>
            </a:endParaRPr>
          </a:p>
          <a:p>
            <a:pPr eaLnBrk="1" hangingPunct="1">
              <a:defRPr/>
            </a:pPr>
            <a:endParaRPr lang="en-US" altLang="en-US" sz="400" dirty="0" smtClean="0">
              <a:solidFill>
                <a:prstClr val="black"/>
              </a:solidFill>
              <a:latin typeface="+mn-lt"/>
            </a:endParaRPr>
          </a:p>
          <a:p>
            <a:pPr eaLnBrk="1" hangingPunct="1">
              <a:defRPr/>
            </a:pPr>
            <a:r>
              <a:rPr lang="en-US" altLang="en-US" sz="400" dirty="0" smtClean="0">
                <a:solidFill>
                  <a:prstClr val="black"/>
                </a:solidFill>
                <a:latin typeface="+mn-lt"/>
              </a:rPr>
              <a:t>Uses </a:t>
            </a:r>
            <a:r>
              <a:rPr lang="en-US" altLang="en-US" sz="400" dirty="0">
                <a:solidFill>
                  <a:prstClr val="black"/>
                </a:solidFill>
                <a:latin typeface="+mn-lt"/>
              </a:rPr>
              <a:t>complex </a:t>
            </a:r>
            <a:r>
              <a:rPr lang="en-US" altLang="en-US" sz="400" dirty="0" smtClean="0">
                <a:solidFill>
                  <a:prstClr val="black"/>
                </a:solidFill>
                <a:latin typeface="+mn-lt"/>
              </a:rPr>
              <a:t>clause structures </a:t>
            </a:r>
            <a:endParaRPr lang="en-US" altLang="en-US" sz="400" dirty="0">
              <a:solidFill>
                <a:prstClr val="black"/>
              </a:solidFill>
              <a:latin typeface="+mn-lt"/>
            </a:endParaRPr>
          </a:p>
          <a:p>
            <a:pPr eaLnBrk="1" hangingPunct="1">
              <a:defRPr/>
            </a:pPr>
            <a:r>
              <a:rPr lang="en-US" altLang="en-US" sz="400" dirty="0">
                <a:solidFill>
                  <a:prstClr val="black"/>
                </a:solidFill>
                <a:latin typeface="+mn-lt"/>
              </a:rPr>
              <a:t>Repetitive </a:t>
            </a:r>
            <a:r>
              <a:rPr lang="en-US" altLang="en-US" sz="400" dirty="0" smtClean="0">
                <a:solidFill>
                  <a:prstClr val="black"/>
                </a:solidFill>
                <a:latin typeface="+mn-lt"/>
              </a:rPr>
              <a:t>use of </a:t>
            </a:r>
            <a:r>
              <a:rPr lang="en-US" altLang="en-US" sz="400" dirty="0">
                <a:solidFill>
                  <a:prstClr val="black"/>
                </a:solidFill>
                <a:latin typeface="+mn-lt"/>
              </a:rPr>
              <a:t>relative </a:t>
            </a:r>
            <a:r>
              <a:rPr lang="en-US" altLang="en-US" sz="400" dirty="0" smtClean="0">
                <a:solidFill>
                  <a:prstClr val="black"/>
                </a:solidFill>
                <a:latin typeface="+mn-lt"/>
              </a:rPr>
              <a:t>clauses </a:t>
            </a:r>
            <a:endParaRPr lang="en-US" altLang="en-US" sz="400" dirty="0">
              <a:solidFill>
                <a:prstClr val="black"/>
              </a:solidFill>
              <a:latin typeface="+mn-lt"/>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TextBox 13"/>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Tree>
    <p:extLst>
      <p:ext uri="{BB962C8B-B14F-4D97-AF65-F5344CB8AC3E}">
        <p14:creationId xmlns:p14="http://schemas.microsoft.com/office/powerpoint/2010/main" val="1946456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3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3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460">
                                            <p:txEl>
                                              <p:pRg st="3" end="3"/>
                                            </p:txEl>
                                          </p:spTgt>
                                        </p:tgtEl>
                                        <p:attrNameLst>
                                          <p:attrName>style.visibility</p:attrName>
                                        </p:attrNameLst>
                                      </p:cBhvr>
                                      <p:to>
                                        <p:strVal val="visible"/>
                                      </p:to>
                                    </p:set>
                                    <p:animEffect transition="in" filter="fade">
                                      <p:cBhvr>
                                        <p:cTn id="34" dur="300"/>
                                        <p:tgtEl>
                                          <p:spTgt spid="1946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3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0" grpId="0" animBg="1"/>
      <p:bldP spid="18" grpId="0" animBg="1"/>
      <p:bldP spid="15"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Sentence Structure </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srgbClr val="FAC294"/>
              </a:solidFill>
              <a:ea typeface="ＭＳ Ｐゴシック" charset="-128"/>
            </a:endParaRPr>
          </a:p>
          <a:p>
            <a:pPr eaLnBrk="1" hangingPunct="1">
              <a:defRPr/>
            </a:pP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0" name="TextBox 9"/>
          <p:cNvSpPr txBox="1"/>
          <p:nvPr/>
        </p:nvSpPr>
        <p:spPr>
          <a:xfrm>
            <a:off x="4653845" y="2459572"/>
            <a:ext cx="2095500" cy="1200329"/>
          </a:xfrm>
          <a:prstGeom prst="rect">
            <a:avLst/>
          </a:prstGeom>
          <a:noFill/>
        </p:spPr>
        <p:txBody>
          <a:bodyPr wrap="square" rtlCol="0">
            <a:spAutoFit/>
          </a:bodyPr>
          <a:lstStyle/>
          <a:p>
            <a:pPr algn="ct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8732487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932853" y="1373839"/>
            <a:ext cx="5664300" cy="3278843"/>
          </a:xfrm>
          <a:prstGeom prst="wedgeRoundRectCallout">
            <a:avLst>
              <a:gd name="adj1" fmla="val -32046"/>
              <a:gd name="adj2" fmla="val 7189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Emerging Sentence Sophistication (</a:t>
            </a:r>
            <a:r>
              <a:rPr lang="en-US" altLang="en-US" sz="2000" u="sng" dirty="0">
                <a:solidFill>
                  <a:prstClr val="black"/>
                </a:solidFill>
                <a:latin typeface="+mn-lt"/>
              </a:rPr>
              <a:t>EL)</a:t>
            </a:r>
            <a:r>
              <a:rPr lang="en-US" altLang="en-US" sz="2000" dirty="0" smtClean="0">
                <a:solidFill>
                  <a:prstClr val="black"/>
                </a:solidFill>
                <a:latin typeface="+mn-lt"/>
              </a:rPr>
              <a:t>:</a:t>
            </a:r>
          </a:p>
          <a:p>
            <a:pPr eaLnBrk="1" hangingPunct="1">
              <a:defRPr/>
            </a:pPr>
            <a:endParaRPr lang="en-US" altLang="en-US" sz="1600" dirty="0" smtClean="0">
              <a:solidFill>
                <a:prstClr val="black"/>
              </a:solidFill>
              <a:latin typeface="+mn-lt"/>
            </a:endParaRPr>
          </a:p>
          <a:p>
            <a:pPr eaLnBrk="1" hangingPunct="1">
              <a:defRPr/>
            </a:pPr>
            <a:r>
              <a:rPr lang="en-US" sz="1600" i="1" dirty="0">
                <a:latin typeface="+mn-lt"/>
              </a:rPr>
              <a:t>First you have to get your brush and then put it on your mouth. And then you have to do the thing. And then you have to clean it good. And then when you have a lot of white thing. And then you have to open the sink and then put some water. And then put it on your mouth and then spit it out. And then do it again and spit it out. </a:t>
            </a:r>
            <a:endParaRPr lang="en-US" sz="1600" i="1" dirty="0" smtClean="0">
              <a:latin typeface="+mn-lt"/>
            </a:endParaRPr>
          </a:p>
          <a:p>
            <a:pPr eaLnBrk="1" hangingPunct="1">
              <a:defRPr/>
            </a:pPr>
            <a:r>
              <a:rPr lang="en-US" sz="1600" dirty="0" smtClean="0">
                <a:latin typeface="+mn-lt"/>
              </a:rPr>
              <a:t>[Can </a:t>
            </a:r>
            <a:r>
              <a:rPr lang="en-US" sz="1600" dirty="0">
                <a:latin typeface="+mn-lt"/>
              </a:rPr>
              <a:t>you </a:t>
            </a:r>
            <a:r>
              <a:rPr lang="en-US" sz="1600" dirty="0" smtClean="0">
                <a:latin typeface="+mn-lt"/>
              </a:rPr>
              <a:t>tell </a:t>
            </a:r>
            <a:r>
              <a:rPr lang="en-US" sz="1600" dirty="0">
                <a:latin typeface="+mn-lt"/>
              </a:rPr>
              <a:t>him why he should do it</a:t>
            </a:r>
            <a:r>
              <a:rPr lang="en-US" sz="1600" dirty="0" smtClean="0">
                <a:latin typeface="+mn-lt"/>
              </a:rPr>
              <a:t>?]</a:t>
            </a:r>
          </a:p>
          <a:p>
            <a:pPr eaLnBrk="1" hangingPunct="1">
              <a:defRPr/>
            </a:pPr>
            <a:r>
              <a:rPr lang="en-US" sz="1600" i="1" dirty="0" smtClean="0">
                <a:latin typeface="+mn-lt"/>
              </a:rPr>
              <a:t>For </a:t>
            </a:r>
            <a:r>
              <a:rPr lang="en-US" sz="1600" i="1" dirty="0">
                <a:latin typeface="+mn-lt"/>
              </a:rPr>
              <a:t>they could get clean</a:t>
            </a:r>
            <a:r>
              <a:rPr lang="en-US" sz="1600" i="1" dirty="0" smtClean="0">
                <a:latin typeface="+mn-lt"/>
              </a:rPr>
              <a:t>.</a:t>
            </a:r>
          </a:p>
          <a:p>
            <a:pPr eaLnBrk="1" hangingPunct="1">
              <a:defRPr/>
            </a:pPr>
            <a:endParaRPr lang="en-US" sz="1600" i="1" dirty="0" smtClean="0">
              <a:latin typeface="+mn-lt"/>
            </a:endParaRPr>
          </a:p>
          <a:p>
            <a:pPr marL="285750" indent="-285750" eaLnBrk="1" hangingPunct="1">
              <a:buFont typeface="Arial"/>
              <a:buChar char="•"/>
              <a:defRPr/>
            </a:pPr>
            <a:r>
              <a:rPr lang="en-US" sz="1600" dirty="0" smtClean="0">
                <a:latin typeface="+mn-lt"/>
              </a:rPr>
              <a:t>Use of simple sentences </a:t>
            </a:r>
            <a:endParaRPr lang="en-US" altLang="en-US" sz="1600" i="1" dirty="0">
              <a:solidFill>
                <a:prstClr val="black"/>
              </a:solidFill>
              <a:latin typeface="+mn-lt"/>
            </a:endParaRPr>
          </a:p>
        </p:txBody>
      </p:sp>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10933" y="1372090"/>
            <a:ext cx="5974479" cy="3394946"/>
          </a:xfrm>
          <a:prstGeom prst="wedgeRoundRectCallout">
            <a:avLst>
              <a:gd name="adj1" fmla="val -28200"/>
              <a:gd name="adj2" fmla="val 6820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dirty="0" smtClean="0">
                <a:solidFill>
                  <a:prstClr val="black"/>
                </a:solidFill>
                <a:latin typeface="+mn-lt"/>
              </a:rPr>
              <a:t> </a:t>
            </a:r>
            <a:r>
              <a:rPr lang="en-US" altLang="en-US" sz="2000" u="sng" dirty="0" smtClean="0">
                <a:solidFill>
                  <a:prstClr val="black"/>
                </a:solidFill>
                <a:latin typeface="+mn-lt"/>
              </a:rPr>
              <a:t>Emerging Sentence </a:t>
            </a:r>
            <a:r>
              <a:rPr lang="en-US" altLang="en-US" sz="2000" u="sng" dirty="0">
                <a:solidFill>
                  <a:prstClr val="black"/>
                </a:solidFill>
                <a:latin typeface="Calibri" pitchFamily="34" charset="0"/>
              </a:rPr>
              <a:t>Sophistication </a:t>
            </a:r>
            <a:r>
              <a:rPr lang="en-US" altLang="en-US" sz="2000" u="sng" dirty="0" smtClean="0">
                <a:solidFill>
                  <a:prstClr val="black"/>
                </a:solidFill>
                <a:latin typeface="+mn-lt"/>
              </a:rPr>
              <a:t>(EO/P):</a:t>
            </a:r>
            <a:endParaRPr lang="en-US" altLang="en-US" sz="2000" dirty="0">
              <a:solidFill>
                <a:prstClr val="black"/>
              </a:solidFill>
              <a:latin typeface="+mn-lt"/>
            </a:endParaRPr>
          </a:p>
          <a:p>
            <a:pPr eaLnBrk="1" hangingPunct="1">
              <a:defRPr/>
            </a:pPr>
            <a:endParaRPr lang="en-US" sz="2000" i="1" dirty="0" smtClean="0">
              <a:latin typeface="+mn-lt"/>
            </a:endParaRPr>
          </a:p>
          <a:p>
            <a:pPr eaLnBrk="1" hangingPunct="1">
              <a:defRPr/>
            </a:pPr>
            <a:r>
              <a:rPr lang="en-US" sz="1800" i="1" dirty="0">
                <a:latin typeface="+mn-lt"/>
              </a:rPr>
              <a:t>You first wash your toothbrush. Then you put toothpaste on the toothbrush. Then you rinse. Then you brush your teeth by brushing the back, the front and the top. Then also scrub your tongue. Then you clean your toothbrush and rinse your mouth three or four times. </a:t>
            </a:r>
            <a:endParaRPr lang="en-US" sz="1800" i="1" dirty="0" smtClean="0">
              <a:latin typeface="+mn-lt"/>
            </a:endParaRPr>
          </a:p>
          <a:p>
            <a:pPr eaLnBrk="1" hangingPunct="1">
              <a:defRPr/>
            </a:pPr>
            <a:r>
              <a:rPr lang="en-US" sz="1800" dirty="0" smtClean="0">
                <a:latin typeface="+mn-lt"/>
              </a:rPr>
              <a:t>[And </a:t>
            </a:r>
            <a:r>
              <a:rPr lang="en-US" sz="1800" dirty="0">
                <a:latin typeface="+mn-lt"/>
              </a:rPr>
              <a:t>can you tell her why she should do it</a:t>
            </a:r>
            <a:r>
              <a:rPr lang="en-US" sz="1800" dirty="0" smtClean="0">
                <a:latin typeface="+mn-lt"/>
              </a:rPr>
              <a:t>?]</a:t>
            </a:r>
          </a:p>
          <a:p>
            <a:pPr eaLnBrk="1" hangingPunct="1">
              <a:defRPr/>
            </a:pPr>
            <a:r>
              <a:rPr lang="en-US" sz="1800" i="1" dirty="0" smtClean="0">
                <a:latin typeface="+mn-lt"/>
              </a:rPr>
              <a:t>Or </a:t>
            </a:r>
            <a:r>
              <a:rPr lang="en-US" sz="1800" i="1" dirty="0">
                <a:latin typeface="+mn-lt"/>
              </a:rPr>
              <a:t>your teeth will get dirty and you won't be able to eat stuff. </a:t>
            </a:r>
            <a:endParaRPr lang="en-US" sz="1800" i="1" dirty="0" smtClean="0">
              <a:latin typeface="+mn-lt"/>
            </a:endParaRP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mn-lt"/>
              </a:rPr>
              <a:t>Use of simple sentences </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88620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32155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6979" y="1298222"/>
            <a:ext cx="5798395" cy="3551857"/>
          </a:xfrm>
          <a:prstGeom prst="wedgeRoundRectCallout">
            <a:avLst>
              <a:gd name="adj1" fmla="val -4335"/>
              <a:gd name="adj2" fmla="val 6547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Sentence Sophistication (EL</a:t>
            </a:r>
            <a:r>
              <a:rPr lang="en-US" altLang="en-US" sz="1800" u="sng" dirty="0">
                <a:solidFill>
                  <a:prstClr val="black"/>
                </a:solidFill>
                <a:latin typeface="Calibri" pitchFamily="34" charset="0"/>
              </a:rPr>
              <a:t>)</a:t>
            </a:r>
            <a:r>
              <a:rPr lang="en-US" altLang="en-US" sz="18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600" i="1" dirty="0">
                <a:latin typeface="+mn-lt"/>
              </a:rPr>
              <a:t>First you have to get a toothbrush. Then you put toothpaste on it. And then next you spit it out. Then you get your mouthwash. And then you spit it out and then you have toothpick. You take all the food that you have in your mouth inside your teeth. And then you're done. </a:t>
            </a:r>
            <a:endParaRPr lang="en-US" sz="1600" i="1" dirty="0" smtClean="0">
              <a:latin typeface="+mn-lt"/>
            </a:endParaRPr>
          </a:p>
          <a:p>
            <a:pPr eaLnBrk="1" hangingPunct="1">
              <a:defRPr/>
            </a:pPr>
            <a:r>
              <a:rPr lang="en-US" sz="1600" dirty="0">
                <a:latin typeface="+mn-lt"/>
              </a:rPr>
              <a:t>[</a:t>
            </a:r>
            <a:r>
              <a:rPr lang="en-US" sz="1600" dirty="0" smtClean="0">
                <a:latin typeface="+mn-lt"/>
              </a:rPr>
              <a:t>And </a:t>
            </a:r>
            <a:r>
              <a:rPr lang="en-US" sz="1600" dirty="0">
                <a:latin typeface="+mn-lt"/>
              </a:rPr>
              <a:t>did you tell her why she should do it</a:t>
            </a:r>
            <a:r>
              <a:rPr lang="en-US" sz="1600" dirty="0" smtClean="0">
                <a:latin typeface="+mn-lt"/>
              </a:rPr>
              <a:t>?]</a:t>
            </a:r>
          </a:p>
          <a:p>
            <a:pPr eaLnBrk="1" hangingPunct="1">
              <a:defRPr/>
            </a:pPr>
            <a:r>
              <a:rPr lang="en-US" sz="1600" i="1" dirty="0" smtClean="0">
                <a:latin typeface="+mn-lt"/>
              </a:rPr>
              <a:t>You </a:t>
            </a:r>
            <a:r>
              <a:rPr lang="en-US" sz="1600" i="1" dirty="0">
                <a:latin typeface="+mn-lt"/>
              </a:rPr>
              <a:t>should do it </a:t>
            </a:r>
            <a:r>
              <a:rPr lang="en-US" sz="1600" i="1" u="sng" dirty="0">
                <a:latin typeface="+mn-lt"/>
              </a:rPr>
              <a:t>because you don't want your teeth to be all nasty </a:t>
            </a:r>
            <a:r>
              <a:rPr lang="en-US" sz="1600" i="1" dirty="0">
                <a:latin typeface="+mn-lt"/>
              </a:rPr>
              <a:t>and all that stuff</a:t>
            </a:r>
            <a:r>
              <a:rPr lang="en-US" sz="1600" i="1" dirty="0" smtClean="0">
                <a:latin typeface="+mn-lt"/>
              </a:rPr>
              <a:t>.</a:t>
            </a:r>
          </a:p>
          <a:p>
            <a:pPr eaLnBrk="1" hangingPunct="1">
              <a:defRPr/>
            </a:pPr>
            <a:endParaRPr lang="en-US" sz="1600" i="1" dirty="0">
              <a:latin typeface="+mn-lt"/>
            </a:endParaRPr>
          </a:p>
          <a:p>
            <a:pPr marL="285750" indent="-285750" eaLnBrk="1" hangingPunct="1">
              <a:buFont typeface="Arial"/>
              <a:buChar char="•"/>
              <a:defRPr/>
            </a:pPr>
            <a:r>
              <a:rPr lang="en-US" sz="1600" dirty="0" smtClean="0">
                <a:latin typeface="+mn-lt"/>
              </a:rPr>
              <a:t>Use of adverbial clause</a:t>
            </a:r>
            <a:r>
              <a:rPr lang="en-US" sz="1600" i="1" dirty="0" smtClean="0">
                <a:latin typeface="+mn-lt"/>
              </a:rPr>
              <a:t> </a:t>
            </a:r>
            <a:endParaRPr lang="en-US" altLang="en-US" sz="1600" i="1" dirty="0" smtClean="0">
              <a:solidFill>
                <a:prstClr val="black"/>
              </a:solidFill>
              <a:latin typeface="+mn-lt"/>
            </a:endParaRPr>
          </a:p>
        </p:txBody>
      </p:sp>
      <p:sp>
        <p:nvSpPr>
          <p:cNvPr id="16" name="Rounded Rectangular Callout 15"/>
          <p:cNvSpPr>
            <a:spLocks noChangeArrowheads="1"/>
          </p:cNvSpPr>
          <p:nvPr/>
        </p:nvSpPr>
        <p:spPr bwMode="auto">
          <a:xfrm>
            <a:off x="3030325" y="1442706"/>
            <a:ext cx="5930231" cy="3407374"/>
          </a:xfrm>
          <a:prstGeom prst="wedgeRoundRectCallout">
            <a:avLst>
              <a:gd name="adj1" fmla="val -7293"/>
              <a:gd name="adj2" fmla="val 663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Sentence Sophistication (EO/P</a:t>
            </a:r>
            <a:r>
              <a:rPr lang="en-US" altLang="en-US" sz="2000" u="sng" dirty="0">
                <a:solidFill>
                  <a:prstClr val="black"/>
                </a:solidFill>
                <a:latin typeface="Calibri" pitchFamily="34" charset="0"/>
              </a:rPr>
              <a:t>)</a:t>
            </a:r>
            <a:r>
              <a:rPr lang="en-US" altLang="en-US" sz="2000"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a:latin typeface="+mn-lt"/>
              </a:rPr>
              <a:t>You put toothpaste on the toothbrush. And then you brush it on your teeth for a little bit. And then you spit it out, and then get some water. Well, some people don't, but you could get some water, so you can get all of it out. And then you should do it </a:t>
            </a:r>
            <a:r>
              <a:rPr lang="en-US" sz="1800" i="1" u="sng" dirty="0">
                <a:latin typeface="+mn-lt"/>
              </a:rPr>
              <a:t>because then your teeth will look good</a:t>
            </a:r>
            <a:r>
              <a:rPr lang="en-US" sz="1800" i="1" dirty="0">
                <a:latin typeface="+mn-lt"/>
              </a:rPr>
              <a:t> and your breath won't smell bad. </a:t>
            </a:r>
            <a:endParaRPr lang="en-US" sz="1800" i="1" dirty="0" smtClean="0">
              <a:latin typeface="+mn-lt"/>
            </a:endParaRPr>
          </a:p>
          <a:p>
            <a:pPr eaLnBrk="1" hangingPunct="1">
              <a:defRPr/>
            </a:pPr>
            <a:endParaRPr lang="en-US" sz="1800" i="1" dirty="0" smtClean="0">
              <a:latin typeface="+mn-lt"/>
            </a:endParaRPr>
          </a:p>
          <a:p>
            <a:pPr marL="285750" indent="-285750" eaLnBrk="1" hangingPunct="1">
              <a:buFont typeface="Arial"/>
              <a:buChar char="•"/>
              <a:defRPr/>
            </a:pPr>
            <a:r>
              <a:rPr lang="en-US" altLang="en-US" sz="1800" dirty="0" smtClean="0">
                <a:solidFill>
                  <a:prstClr val="black"/>
                </a:solidFill>
                <a:latin typeface="+mn-lt"/>
              </a:rPr>
              <a:t>Use of adverbial clause</a:t>
            </a: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65000"/>
                  <a:lumOff val="3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a:t>
            </a:r>
            <a:r>
              <a:rPr lang="en-US" altLang="en-US" b="1" dirty="0">
                <a:solidFill>
                  <a:prstClr val="black">
                    <a:lumMod val="65000"/>
                    <a:lumOff val="35000"/>
                  </a:prstClr>
                </a:solidFill>
                <a:ea typeface="ＭＳ Ｐゴシック" charset="-128"/>
              </a:rPr>
              <a:t>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8433047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2915232" y="1044222"/>
            <a:ext cx="6139122" cy="3664303"/>
          </a:xfrm>
          <a:prstGeom prst="wedgeRoundRectCallout">
            <a:avLst>
              <a:gd name="adj1" fmla="val 15461"/>
              <a:gd name="adj2" fmla="val 6868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Controlled Sentence Sophistication (</a:t>
            </a:r>
            <a:r>
              <a:rPr lang="en-US" altLang="en-US" sz="1800" u="sng" dirty="0">
                <a:solidFill>
                  <a:prstClr val="black"/>
                </a:solidFill>
                <a:latin typeface="Calibri" pitchFamily="34" charset="0"/>
              </a:rPr>
              <a:t>EL</a:t>
            </a:r>
            <a:r>
              <a:rPr lang="en-US" altLang="en-US" sz="1800" u="sng" dirty="0" smtClean="0">
                <a:solidFill>
                  <a:prstClr val="black"/>
                </a:solidFill>
                <a:latin typeface="Calibri" pitchFamily="34" charset="0"/>
              </a:rPr>
              <a:t>)</a:t>
            </a:r>
            <a:r>
              <a:rPr lang="en-US" altLang="en-US" sz="1800" dirty="0" smtClean="0">
                <a:solidFill>
                  <a:prstClr val="black"/>
                </a:solidFill>
                <a:latin typeface="Calibri" pitchFamily="34" charset="0"/>
              </a:rPr>
              <a:t>:</a:t>
            </a:r>
          </a:p>
          <a:p>
            <a:pPr eaLnBrk="1" hangingPunct="1">
              <a:defRPr/>
            </a:pPr>
            <a:endParaRPr lang="en-US" altLang="en-US" sz="1400" i="1" dirty="0" smtClean="0">
              <a:solidFill>
                <a:prstClr val="black"/>
              </a:solidFill>
              <a:latin typeface="+mn-lt"/>
            </a:endParaRPr>
          </a:p>
          <a:p>
            <a:pPr eaLnBrk="1" hangingPunct="1">
              <a:defRPr/>
            </a:pPr>
            <a:r>
              <a:rPr lang="en-US" sz="1400" i="1" dirty="0">
                <a:latin typeface="+mn-lt"/>
              </a:rPr>
              <a:t>First, </a:t>
            </a:r>
            <a:r>
              <a:rPr lang="en-US" sz="1400" i="1" u="sng" dirty="0">
                <a:latin typeface="+mn-lt"/>
              </a:rPr>
              <a:t>if you want to have nice teeth</a:t>
            </a:r>
            <a:r>
              <a:rPr lang="en-US" sz="1400" i="1" dirty="0">
                <a:latin typeface="+mn-lt"/>
              </a:rPr>
              <a:t> </a:t>
            </a:r>
            <a:r>
              <a:rPr lang="en-US" sz="1400" i="1" u="sng" dirty="0">
                <a:latin typeface="+mn-lt"/>
              </a:rPr>
              <a:t>that look white </a:t>
            </a:r>
            <a:r>
              <a:rPr lang="en-US" sz="1400" i="1" dirty="0">
                <a:latin typeface="+mn-lt"/>
              </a:rPr>
              <a:t>and don't look brownish and have food stuck to your teeth, you have to get toothpaste, mouthwash and a toothbrush. And so </a:t>
            </a:r>
            <a:r>
              <a:rPr lang="en-US" sz="1400" i="1" u="sng" dirty="0">
                <a:latin typeface="+mn-lt"/>
              </a:rPr>
              <a:t>when you have a toothbrush</a:t>
            </a:r>
            <a:r>
              <a:rPr lang="en-US" sz="1400" i="1" dirty="0">
                <a:latin typeface="+mn-lt"/>
              </a:rPr>
              <a:t>, you put toothpaste on it and you start washing your teeth in circles. Then after that, you spit the water out. </a:t>
            </a:r>
            <a:r>
              <a:rPr lang="en-US" sz="1400" i="1" u="sng" dirty="0">
                <a:latin typeface="+mn-lt"/>
              </a:rPr>
              <a:t>When you put water</a:t>
            </a:r>
            <a:r>
              <a:rPr lang="en-US" sz="1400" i="1" dirty="0">
                <a:latin typeface="+mn-lt"/>
              </a:rPr>
              <a:t>, you spit it out. After, you get the mouthwash and scrub and then spit it out. And that's </a:t>
            </a:r>
            <a:r>
              <a:rPr lang="en-US" sz="1400" i="1" u="sng" dirty="0">
                <a:latin typeface="+mn-lt"/>
              </a:rPr>
              <a:t>how you brush your teeth</a:t>
            </a:r>
            <a:r>
              <a:rPr lang="en-US" sz="1400" i="1" dirty="0">
                <a:latin typeface="+mn-lt"/>
              </a:rPr>
              <a:t>. Hopefully you brush your teeth. </a:t>
            </a:r>
            <a:endParaRPr lang="en-US" sz="1400" i="1" dirty="0" smtClean="0">
              <a:latin typeface="+mn-lt"/>
            </a:endParaRPr>
          </a:p>
          <a:p>
            <a:pPr eaLnBrk="1" hangingPunct="1">
              <a:defRPr/>
            </a:pPr>
            <a:r>
              <a:rPr lang="en-US" sz="1400" dirty="0" smtClean="0">
                <a:latin typeface="+mn-lt"/>
              </a:rPr>
              <a:t>[Okay </a:t>
            </a:r>
            <a:r>
              <a:rPr lang="en-US" sz="1400" dirty="0">
                <a:latin typeface="+mn-lt"/>
              </a:rPr>
              <a:t>and can you tell your friend </a:t>
            </a:r>
            <a:r>
              <a:rPr lang="en-US" sz="1400" dirty="0" smtClean="0">
                <a:latin typeface="+mn-lt"/>
              </a:rPr>
              <a:t>why </a:t>
            </a:r>
            <a:r>
              <a:rPr lang="en-US" sz="1400" dirty="0">
                <a:latin typeface="+mn-lt"/>
              </a:rPr>
              <a:t>she should do it</a:t>
            </a:r>
            <a:r>
              <a:rPr lang="en-US" sz="1400" dirty="0" smtClean="0">
                <a:latin typeface="+mn-lt"/>
              </a:rPr>
              <a:t>?]</a:t>
            </a:r>
          </a:p>
          <a:p>
            <a:pPr eaLnBrk="1" hangingPunct="1">
              <a:defRPr/>
            </a:pPr>
            <a:r>
              <a:rPr lang="en-US" sz="1400" i="1" dirty="0" smtClean="0">
                <a:latin typeface="+mn-lt"/>
              </a:rPr>
              <a:t>You </a:t>
            </a:r>
            <a:r>
              <a:rPr lang="en-US" sz="1400" i="1" dirty="0">
                <a:latin typeface="+mn-lt"/>
              </a:rPr>
              <a:t>should do this </a:t>
            </a:r>
            <a:r>
              <a:rPr lang="en-US" sz="1400" i="1" u="sng" dirty="0">
                <a:latin typeface="+mn-lt"/>
              </a:rPr>
              <a:t>because you don't </a:t>
            </a:r>
            <a:r>
              <a:rPr lang="en-US" sz="1400" i="1" u="sng" dirty="0" err="1">
                <a:latin typeface="+mn-lt"/>
              </a:rPr>
              <a:t>wanna</a:t>
            </a:r>
            <a:r>
              <a:rPr lang="en-US" sz="1400" i="1" u="sng" dirty="0">
                <a:latin typeface="+mn-lt"/>
              </a:rPr>
              <a:t> have nasty teeth </a:t>
            </a:r>
            <a:r>
              <a:rPr lang="en-US" sz="1400" i="1" dirty="0">
                <a:latin typeface="+mn-lt"/>
              </a:rPr>
              <a:t>or you don't want your breath to stink. And you don't want your teeth to be ugly and look like you don't have a house or anything like that. </a:t>
            </a:r>
            <a:endParaRPr lang="en-US" sz="1400" i="1" dirty="0" smtClean="0">
              <a:latin typeface="+mn-lt"/>
            </a:endParaRPr>
          </a:p>
          <a:p>
            <a:pPr eaLnBrk="1" hangingPunct="1">
              <a:defRPr/>
            </a:pPr>
            <a:endParaRPr lang="en-US" sz="1400" i="1" dirty="0" smtClean="0">
              <a:latin typeface="+mn-lt"/>
            </a:endParaRPr>
          </a:p>
          <a:p>
            <a:pPr marL="285750" indent="-285750" eaLnBrk="1" hangingPunct="1">
              <a:buFont typeface="Arial"/>
              <a:buChar char="•"/>
              <a:defRPr/>
            </a:pPr>
            <a:r>
              <a:rPr lang="en-US" altLang="en-US" sz="1400" dirty="0" smtClean="0">
                <a:solidFill>
                  <a:prstClr val="black"/>
                </a:solidFill>
                <a:latin typeface="+mn-lt"/>
              </a:rPr>
              <a:t>Use of a variety of complex clause structures (adverbial, relative, </a:t>
            </a:r>
            <a:r>
              <a:rPr lang="en-US" altLang="en-US" sz="1400" dirty="0" err="1" smtClean="0">
                <a:solidFill>
                  <a:prstClr val="black"/>
                </a:solidFill>
                <a:latin typeface="+mn-lt"/>
              </a:rPr>
              <a:t>complementizer</a:t>
            </a:r>
            <a:r>
              <a:rPr lang="en-US" altLang="en-US" sz="1400" dirty="0" smtClean="0">
                <a:solidFill>
                  <a:prstClr val="black"/>
                </a:solidFill>
                <a:latin typeface="+mn-lt"/>
              </a:rPr>
              <a:t>)</a:t>
            </a:r>
            <a:endParaRPr lang="en-US" altLang="en-US" sz="1400" dirty="0">
              <a:solidFill>
                <a:prstClr val="black"/>
              </a:solidFill>
              <a:latin typeface="+mn-lt"/>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a:t>
            </a:r>
            <a:r>
              <a:rPr lang="en-US" altLang="en-US" b="1" dirty="0" smtClean="0">
                <a:solidFill>
                  <a:prstClr val="black">
                    <a:lumMod val="65000"/>
                    <a:lumOff val="35000"/>
                  </a:prstClr>
                </a:solidFill>
                <a:ea typeface="ＭＳ Ｐゴシック" charset="-128"/>
              </a:rPr>
              <a:t>routine</a:t>
            </a:r>
          </a:p>
          <a:p>
            <a:pPr eaLnBrk="1" hangingPunct="1">
              <a:defRPr/>
            </a:pPr>
            <a:r>
              <a:rPr lang="en-US" altLang="en-US" b="1" dirty="0" smtClean="0">
                <a:solidFill>
                  <a:srgbClr val="FAC294"/>
                </a:solidFill>
                <a:ea typeface="ＭＳ Ｐゴシック" charset="-128"/>
              </a:rPr>
              <a:t>EL</a:t>
            </a:r>
            <a:r>
              <a:rPr lang="en-US" altLang="en-US" b="1" dirty="0" smtClean="0">
                <a:solidFill>
                  <a:prstClr val="black">
                    <a:lumMod val="65000"/>
                    <a:lumOff val="35000"/>
                  </a:prstClr>
                </a:solidFill>
                <a:ea typeface="ＭＳ Ｐゴシック" charset="-128"/>
              </a:rPr>
              <a:t> </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Rounded Rectangular Callout 12"/>
          <p:cNvSpPr>
            <a:spLocks noChangeArrowheads="1"/>
          </p:cNvSpPr>
          <p:nvPr/>
        </p:nvSpPr>
        <p:spPr bwMode="auto">
          <a:xfrm>
            <a:off x="2915231" y="1143000"/>
            <a:ext cx="5812489" cy="3637127"/>
          </a:xfrm>
          <a:prstGeom prst="wedgeRoundRectCallout">
            <a:avLst>
              <a:gd name="adj1" fmla="val 17697"/>
              <a:gd name="adj2" fmla="val 6711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mn-lt"/>
              </a:rPr>
              <a:t>Controlled </a:t>
            </a:r>
            <a:r>
              <a:rPr lang="en-US" altLang="en-US" sz="2000" u="sng" dirty="0" smtClean="0">
                <a:solidFill>
                  <a:prstClr val="black"/>
                </a:solidFill>
                <a:latin typeface="+mn-lt"/>
              </a:rPr>
              <a:t>Sentence Sophistication (</a:t>
            </a:r>
            <a:r>
              <a:rPr lang="en-US" altLang="en-US" sz="2000" u="sng" dirty="0">
                <a:solidFill>
                  <a:prstClr val="black"/>
                </a:solidFill>
                <a:latin typeface="+mn-lt"/>
              </a:rPr>
              <a:t>EO/P</a:t>
            </a:r>
            <a:r>
              <a:rPr lang="en-US" altLang="en-US" sz="2000" u="sng" dirty="0" smtClean="0">
                <a:solidFill>
                  <a:prstClr val="black"/>
                </a:solidFill>
                <a:latin typeface="+mn-lt"/>
              </a:rPr>
              <a:t>):</a:t>
            </a:r>
          </a:p>
          <a:p>
            <a:pPr eaLnBrk="1" hangingPunct="1">
              <a:defRPr/>
            </a:pPr>
            <a:endParaRPr lang="en-US" altLang="en-US" sz="1600" u="sng" dirty="0" smtClean="0">
              <a:solidFill>
                <a:prstClr val="black"/>
              </a:solidFill>
              <a:latin typeface="+mn-lt"/>
            </a:endParaRPr>
          </a:p>
          <a:p>
            <a:pPr eaLnBrk="1" hangingPunct="1">
              <a:defRPr/>
            </a:pPr>
            <a:r>
              <a:rPr lang="en-US" sz="1600" i="1" dirty="0">
                <a:latin typeface="+mn-lt"/>
              </a:rPr>
              <a:t>Well, I would kind of show him the motion </a:t>
            </a:r>
            <a:r>
              <a:rPr lang="en-US" sz="1600" i="1" u="sng" dirty="0">
                <a:latin typeface="+mn-lt"/>
              </a:rPr>
              <a:t>that you're supposed to do</a:t>
            </a:r>
            <a:r>
              <a:rPr lang="en-US" sz="1600" i="1" dirty="0">
                <a:latin typeface="+mn-lt"/>
              </a:rPr>
              <a:t>. And just explain like I explained right now how to do it, except I would probably try to add more details. And I would tell him always to use toothpaste, </a:t>
            </a:r>
            <a:r>
              <a:rPr lang="en-US" sz="1600" i="1" u="sng" dirty="0">
                <a:latin typeface="+mn-lt"/>
              </a:rPr>
              <a:t>because if you don't use toothpaste</a:t>
            </a:r>
            <a:r>
              <a:rPr lang="en-US" sz="1600" i="1" dirty="0">
                <a:latin typeface="+mn-lt"/>
              </a:rPr>
              <a:t>, there's no point. And I would tell him that you want to brush your teeth </a:t>
            </a:r>
            <a:r>
              <a:rPr lang="en-US" sz="1600" i="1" u="sng" dirty="0">
                <a:latin typeface="+mn-lt"/>
              </a:rPr>
              <a:t>because you don't want to get cavities</a:t>
            </a:r>
            <a:r>
              <a:rPr lang="en-US" sz="1600" i="1" dirty="0">
                <a:latin typeface="+mn-lt"/>
              </a:rPr>
              <a:t>. And </a:t>
            </a:r>
            <a:r>
              <a:rPr lang="en-US" sz="1600" i="1" u="sng" dirty="0">
                <a:latin typeface="+mn-lt"/>
              </a:rPr>
              <a:t>if you don't brush your teeth</a:t>
            </a:r>
            <a:r>
              <a:rPr lang="en-US" sz="1600" i="1" dirty="0">
                <a:latin typeface="+mn-lt"/>
              </a:rPr>
              <a:t>, then your breath smells really bad</a:t>
            </a:r>
            <a:r>
              <a:rPr lang="en-US" sz="1600" i="1" dirty="0" smtClean="0">
                <a:latin typeface="+mn-lt"/>
              </a:rPr>
              <a:t>.</a:t>
            </a:r>
          </a:p>
          <a:p>
            <a:pPr eaLnBrk="1" hangingPunct="1">
              <a:defRPr/>
            </a:pPr>
            <a:endParaRPr lang="en-US" sz="1600" i="1" dirty="0">
              <a:latin typeface="+mn-lt"/>
            </a:endParaRPr>
          </a:p>
          <a:p>
            <a:pPr marL="285750" indent="-285750" eaLnBrk="1" hangingPunct="1">
              <a:buFont typeface="Arial"/>
              <a:buChar char="•"/>
              <a:defRPr/>
            </a:pPr>
            <a:r>
              <a:rPr lang="en-US" sz="1600" dirty="0" smtClean="0">
                <a:latin typeface="+mn-lt"/>
              </a:rPr>
              <a:t>Use of a variety of complex clause structures (relative, adverbial)</a:t>
            </a:r>
            <a:endParaRPr lang="en-US" sz="1600" i="1" dirty="0">
              <a:solidFill>
                <a:prstClr val="black"/>
              </a:solidFill>
              <a:latin typeface="+mn-lt"/>
            </a:endParaRPr>
          </a:p>
        </p:txBody>
      </p:sp>
      <p:pic>
        <p:nvPicPr>
          <p:cNvPr id="3" name="SentSoph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2586" y="5894605"/>
            <a:ext cx="374904" cy="374904"/>
          </a:xfrm>
          <a:prstGeom prst="rect">
            <a:avLst/>
          </a:prstGeom>
        </p:spPr>
      </p:pic>
    </p:spTree>
    <p:extLst>
      <p:ext uri="{BB962C8B-B14F-4D97-AF65-F5344CB8AC3E}">
        <p14:creationId xmlns:p14="http://schemas.microsoft.com/office/powerpoint/2010/main" val="1710887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3" name="Rounded Rectangular Callout 12"/>
          <p:cNvSpPr>
            <a:spLocks noChangeArrowheads="1"/>
          </p:cNvSpPr>
          <p:nvPr/>
        </p:nvSpPr>
        <p:spPr bwMode="auto">
          <a:xfrm>
            <a:off x="6392927" y="2819889"/>
            <a:ext cx="1152144" cy="1456464"/>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a:t>
            </a:r>
            <a:r>
              <a:rPr lang="en-US" altLang="en-US" sz="400" u="sng" dirty="0" smtClean="0">
                <a:solidFill>
                  <a:prstClr val="black"/>
                </a:solidFill>
                <a:latin typeface="+mn-lt"/>
              </a:rPr>
              <a:t>Sentence Sophistication </a:t>
            </a:r>
            <a:r>
              <a:rPr lang="en-US" altLang="en-US" sz="400" u="sng" dirty="0">
                <a:solidFill>
                  <a:prstClr val="black"/>
                </a:solidFill>
                <a:latin typeface="+mn-lt"/>
              </a:rPr>
              <a:t>(EL):</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need to use the cubes to put them in line and then count them before you put them in line. And then you put them in line and then you start piling them more and more and more until you find out. </a:t>
            </a:r>
          </a:p>
          <a:p>
            <a:pPr eaLnBrk="1" hangingPunct="1">
              <a:defRPr/>
            </a:pPr>
            <a:r>
              <a:rPr lang="en-US" sz="400" i="1" dirty="0">
                <a:latin typeface="+mn-lt"/>
              </a:rPr>
              <a:t>Researcher: Tell him why using the cubes this way helps him? Because you will learn and know already what is like three plus three or if you put them in line, you already know that there are six in all.</a:t>
            </a:r>
          </a:p>
          <a:p>
            <a:pPr eaLnBrk="1" hangingPunct="1">
              <a:defRPr/>
            </a:pPr>
            <a:endParaRPr lang="en-US" sz="400" i="1" dirty="0">
              <a:latin typeface="+mn-lt"/>
            </a:endParaRPr>
          </a:p>
          <a:p>
            <a:pPr eaLnBrk="1" hangingPunct="1">
              <a:defRPr/>
            </a:pPr>
            <a:r>
              <a:rPr lang="en-US" sz="400" dirty="0" smtClean="0">
                <a:latin typeface="+mn-lt"/>
              </a:rPr>
              <a:t>Uses </a:t>
            </a:r>
            <a:r>
              <a:rPr lang="en-US" sz="400" dirty="0">
                <a:latin typeface="+mn-lt"/>
              </a:rPr>
              <a:t>different types of complex clause </a:t>
            </a:r>
            <a:r>
              <a:rPr lang="en-US" sz="400" dirty="0" smtClean="0">
                <a:latin typeface="+mn-lt"/>
              </a:rPr>
              <a:t>structures </a:t>
            </a:r>
            <a:endParaRPr lang="en-US" sz="400" dirty="0">
              <a:latin typeface="+mn-lt"/>
            </a:endParaRPr>
          </a:p>
          <a:p>
            <a:pPr eaLnBrk="1" hangingPunct="1">
              <a:defRPr/>
            </a:pPr>
            <a:r>
              <a:rPr lang="en-US" sz="400" dirty="0">
                <a:solidFill>
                  <a:prstClr val="black"/>
                </a:solidFill>
                <a:latin typeface="+mn-lt"/>
              </a:rPr>
              <a:t>Shows control of simple and compound sentences </a:t>
            </a:r>
          </a:p>
        </p:txBody>
      </p:sp>
      <p:sp>
        <p:nvSpPr>
          <p:cNvPr id="12" name="Rounded Rectangular Callout 11"/>
          <p:cNvSpPr>
            <a:spLocks noChangeArrowheads="1"/>
          </p:cNvSpPr>
          <p:nvPr/>
        </p:nvSpPr>
        <p:spPr bwMode="auto">
          <a:xfrm>
            <a:off x="4806922" y="3381530"/>
            <a:ext cx="1152144" cy="109041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Developing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(EL)</a:t>
            </a:r>
            <a:r>
              <a:rPr lang="en-US" altLang="en-US" sz="400" dirty="0">
                <a:solidFill>
                  <a:prstClr val="black"/>
                </a:solidFill>
                <a:latin typeface="+mn-lt"/>
                <a:cs typeface="Arial Black"/>
              </a:rPr>
              <a:t>:</a:t>
            </a:r>
          </a:p>
          <a:p>
            <a:pPr eaLnBrk="1" hangingPunct="1">
              <a:defRPr/>
            </a:pPr>
            <a:endParaRPr lang="en-US" altLang="en-US" sz="400" i="1" dirty="0">
              <a:solidFill>
                <a:prstClr val="black"/>
              </a:solidFill>
              <a:latin typeface="+mn-lt"/>
              <a:cs typeface="Arial Black"/>
            </a:endParaRPr>
          </a:p>
          <a:p>
            <a:pPr eaLnBrk="1" hangingPunct="1">
              <a:defRPr/>
            </a:pPr>
            <a:r>
              <a:rPr lang="en-US" sz="400" i="1" dirty="0">
                <a:latin typeface="+mn-lt"/>
                <a:cs typeface="Arial Black"/>
              </a:rPr>
              <a:t>Because if you want to make them in two lines, you could count them like this: one, two, three, four, five, six. And then you can write the numbers on your paper or your mom's paper.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simple </a:t>
            </a:r>
            <a:r>
              <a:rPr lang="en-US" altLang="en-US" sz="400" dirty="0">
                <a:solidFill>
                  <a:prstClr val="black"/>
                </a:solidFill>
                <a:latin typeface="+mn-lt"/>
                <a:cs typeface="Arial Black"/>
              </a:rPr>
              <a:t>sentences accurately</a:t>
            </a:r>
          </a:p>
          <a:p>
            <a:pPr eaLnBrk="1" hangingPunct="1">
              <a:defRPr/>
            </a:pPr>
            <a:r>
              <a:rPr lang="en-US" altLang="en-US" sz="400" dirty="0" smtClean="0">
                <a:solidFill>
                  <a:prstClr val="black"/>
                </a:solidFill>
                <a:latin typeface="+mn-lt"/>
                <a:cs typeface="Arial Black"/>
              </a:rPr>
              <a:t>Uses </a:t>
            </a:r>
            <a:r>
              <a:rPr lang="en-US" altLang="en-US" sz="400" dirty="0">
                <a:solidFill>
                  <a:prstClr val="black"/>
                </a:solidFill>
                <a:latin typeface="+mn-lt"/>
                <a:cs typeface="Arial Black"/>
              </a:rPr>
              <a:t>complex sentences with infinite forms </a:t>
            </a:r>
          </a:p>
        </p:txBody>
      </p:sp>
      <p:sp>
        <p:nvSpPr>
          <p:cNvPr id="10" name="Rounded Rectangular Callout 9"/>
          <p:cNvSpPr>
            <a:spLocks noChangeArrowheads="1"/>
          </p:cNvSpPr>
          <p:nvPr/>
        </p:nvSpPr>
        <p:spPr bwMode="auto">
          <a:xfrm>
            <a:off x="3277614" y="4099990"/>
            <a:ext cx="1152144"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Emerging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(EL)</a:t>
            </a:r>
            <a:r>
              <a:rPr lang="en-US" altLang="en-US" sz="400" dirty="0">
                <a:solidFill>
                  <a:prstClr val="black"/>
                </a:solidFill>
                <a:latin typeface="+mn-lt"/>
                <a:cs typeface="Arial Black"/>
              </a:rPr>
              <a:t>:</a:t>
            </a:r>
          </a:p>
          <a:p>
            <a:pPr eaLnBrk="1" hangingPunct="1">
              <a:defRPr/>
            </a:pPr>
            <a:endParaRPr lang="en-US" altLang="en-US" sz="400" i="1" dirty="0">
              <a:solidFill>
                <a:prstClr val="black"/>
              </a:solidFill>
              <a:latin typeface="+mn-lt"/>
              <a:cs typeface="Arial Black"/>
            </a:endParaRPr>
          </a:p>
          <a:p>
            <a:pPr eaLnBrk="1" hangingPunct="1">
              <a:defRPr/>
            </a:pPr>
            <a:r>
              <a:rPr lang="en-US" sz="400" i="1" dirty="0">
                <a:latin typeface="+mn-lt"/>
                <a:cs typeface="Arial Black"/>
              </a:rPr>
              <a:t>She had to count by order by putting them. And then she sticks them together and she counts them. </a:t>
            </a:r>
          </a:p>
          <a:p>
            <a:pPr eaLnBrk="1" hangingPunct="1">
              <a:defRPr/>
            </a:pPr>
            <a:r>
              <a:rPr lang="en-US" sz="400" i="1" dirty="0">
                <a:latin typeface="+mn-lt"/>
                <a:cs typeface="Arial Black"/>
              </a:rPr>
              <a:t>Researcher: And why does using the cubes this way help her?</a:t>
            </a:r>
          </a:p>
          <a:p>
            <a:pPr eaLnBrk="1" hangingPunct="1">
              <a:defRPr/>
            </a:pPr>
            <a:r>
              <a:rPr lang="en-US" sz="400" i="1" dirty="0">
                <a:latin typeface="+mn-lt"/>
                <a:cs typeface="Arial Black"/>
              </a:rPr>
              <a:t>So she could count very good. </a:t>
            </a:r>
          </a:p>
          <a:p>
            <a:pPr eaLnBrk="1" hangingPunct="1">
              <a:defRPr/>
            </a:pPr>
            <a:endParaRPr lang="en-US" sz="400" i="1" dirty="0">
              <a:solidFill>
                <a:prstClr val="black"/>
              </a:solidFill>
              <a:latin typeface="+mn-lt"/>
              <a:cs typeface="Arial Black"/>
            </a:endParaRPr>
          </a:p>
          <a:p>
            <a:pPr eaLnBrk="1" hangingPunct="1">
              <a:defRPr/>
            </a:pPr>
            <a:r>
              <a:rPr lang="en-US" sz="400" i="1" dirty="0" smtClean="0">
                <a:solidFill>
                  <a:prstClr val="black"/>
                </a:solidFill>
                <a:latin typeface="+mn-lt"/>
                <a:cs typeface="Arial Black"/>
              </a:rPr>
              <a:t>Use of simple </a:t>
            </a:r>
            <a:r>
              <a:rPr lang="en-US" sz="400" i="1" dirty="0">
                <a:solidFill>
                  <a:prstClr val="black"/>
                </a:solidFill>
                <a:latin typeface="+mn-lt"/>
                <a:cs typeface="Arial Black"/>
              </a:rPr>
              <a:t>sentences</a:t>
            </a:r>
            <a:endParaRPr lang="en-US" sz="400" dirty="0">
              <a:solidFill>
                <a:prstClr val="black"/>
              </a:solidFill>
              <a:latin typeface="+mn-lt"/>
              <a:cs typeface="Arial Black"/>
            </a:endParaRPr>
          </a:p>
          <a:p>
            <a:pPr marL="285750" indent="-285750" eaLnBrk="1" hangingPunct="1">
              <a:buFont typeface="Arial"/>
              <a:buChar char="•"/>
              <a:defRPr/>
            </a:pPr>
            <a:endParaRPr lang="en-US" sz="400" dirty="0">
              <a:solidFill>
                <a:prstClr val="black"/>
              </a:solidFill>
              <a:latin typeface="+mn-lt"/>
              <a:cs typeface="Arial Black"/>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5" name="Rounded Rectangular Callout 14"/>
          <p:cNvSpPr>
            <a:spLocks noChangeArrowheads="1"/>
          </p:cNvSpPr>
          <p:nvPr/>
        </p:nvSpPr>
        <p:spPr bwMode="auto">
          <a:xfrm>
            <a:off x="4912838" y="3807582"/>
            <a:ext cx="1169233" cy="88018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Developing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(EO/P)</a:t>
            </a:r>
            <a:r>
              <a:rPr lang="en-US" altLang="en-US" sz="400" dirty="0">
                <a:solidFill>
                  <a:prstClr val="black"/>
                </a:solidFill>
                <a:latin typeface="+mn-lt"/>
                <a:cs typeface="Arial Black"/>
              </a:rPr>
              <a:t>:</a:t>
            </a:r>
          </a:p>
          <a:p>
            <a:pPr eaLnBrk="1" hangingPunct="1">
              <a:defRPr/>
            </a:pPr>
            <a:endParaRPr lang="en-US" altLang="en-US" sz="400" i="1" dirty="0">
              <a:solidFill>
                <a:srgbClr val="FFFFFF"/>
              </a:solidFill>
              <a:latin typeface="+mn-lt"/>
              <a:cs typeface="Arial Black"/>
            </a:endParaRPr>
          </a:p>
          <a:p>
            <a:pPr eaLnBrk="1" hangingPunct="1">
              <a:defRPr/>
            </a:pPr>
            <a:r>
              <a:rPr lang="en-US" sz="400" i="1" dirty="0">
                <a:latin typeface="+mn-lt"/>
                <a:cs typeface="Arial Black"/>
              </a:rPr>
              <a:t>As you stack them up, you can count them. It's easy. It helps me count a lot when I stack them up.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a:solidFill>
                  <a:prstClr val="black"/>
                </a:solidFill>
                <a:latin typeface="+mn-lt"/>
                <a:cs typeface="Arial Black"/>
              </a:rPr>
              <a:t>Attempts to use sentences with complex clause structures </a:t>
            </a:r>
          </a:p>
          <a:p>
            <a:pPr eaLnBrk="1" hangingPunct="1">
              <a:defRPr/>
            </a:pPr>
            <a:endParaRPr lang="en-US" altLang="en-US" sz="400" dirty="0">
              <a:solidFill>
                <a:prstClr val="black"/>
              </a:solidFill>
              <a:latin typeface="+mn-lt"/>
            </a:endParaRPr>
          </a:p>
        </p:txBody>
      </p:sp>
      <p:sp>
        <p:nvSpPr>
          <p:cNvPr id="16" name="Rounded Rectangular Callout 15"/>
          <p:cNvSpPr>
            <a:spLocks noChangeArrowheads="1"/>
          </p:cNvSpPr>
          <p:nvPr/>
        </p:nvSpPr>
        <p:spPr bwMode="auto">
          <a:xfrm>
            <a:off x="6515933" y="3081031"/>
            <a:ext cx="1152144" cy="169141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mn-lt"/>
              </a:rPr>
              <a:t>Controlled </a:t>
            </a:r>
            <a:r>
              <a:rPr lang="en-US" altLang="en-US" sz="400" u="sng" dirty="0" smtClean="0">
                <a:solidFill>
                  <a:prstClr val="black"/>
                </a:solidFill>
                <a:latin typeface="+mn-lt"/>
              </a:rPr>
              <a:t>Sentence Sophistication </a:t>
            </a:r>
            <a:r>
              <a:rPr lang="en-US" altLang="en-US" sz="400" u="sng" dirty="0">
                <a:solidFill>
                  <a:prstClr val="black"/>
                </a:solidFill>
                <a:latin typeface="+mn-lt"/>
              </a:rPr>
              <a:t>(EO/P):</a:t>
            </a:r>
          </a:p>
          <a:p>
            <a:pPr eaLnBrk="1" hangingPunct="1">
              <a:defRPr/>
            </a:pPr>
            <a:r>
              <a:rPr lang="en-US" sz="400" i="1" dirty="0">
                <a:latin typeface="+mn-lt"/>
              </a:rPr>
              <a:t>Using the cubes this way makes it easier to count. Say that they were all spread apart. If you lay them like this, one, two, three, four, five, six, seven, eight, it won't quite work. But if you have them stacked one, two, three, four, five, six, it'll be easier to count them all. </a:t>
            </a:r>
          </a:p>
          <a:p>
            <a:pPr eaLnBrk="1" hangingPunct="1">
              <a:defRPr/>
            </a:pPr>
            <a:r>
              <a:rPr lang="en-US" sz="400" dirty="0" smtClean="0">
                <a:latin typeface="+mn-lt"/>
              </a:rPr>
              <a:t>[Okay</a:t>
            </a:r>
            <a:r>
              <a:rPr lang="en-US" sz="400" dirty="0">
                <a:latin typeface="+mn-lt"/>
              </a:rPr>
              <a:t>. Can you tell her uh how to do it</a:t>
            </a:r>
            <a:r>
              <a:rPr lang="en-US" sz="400" dirty="0" smtClean="0">
                <a:latin typeface="+mn-lt"/>
              </a:rPr>
              <a:t>?]</a:t>
            </a:r>
            <a:endParaRPr lang="en-US" sz="400" dirty="0">
              <a:latin typeface="+mn-lt"/>
            </a:endParaRPr>
          </a:p>
          <a:p>
            <a:pPr eaLnBrk="1" hangingPunct="1">
              <a:defRPr/>
            </a:pPr>
            <a:r>
              <a:rPr lang="en-US" sz="400" i="1" dirty="0">
                <a:latin typeface="+mn-lt"/>
              </a:rPr>
              <a:t>Let's say you had a bunch of cubes like this. Take two cubes and just press them together. Take another cube. Press it together. Take another cube. Press it together. Take another cube. Press it together. Take another cube. Press it together. And take another cube and press it together. That's how you would do it until you have all of them stacked together. </a:t>
            </a:r>
          </a:p>
          <a:p>
            <a:pPr eaLnBrk="1" hangingPunct="1">
              <a:defRPr/>
            </a:pPr>
            <a:endParaRPr lang="en-US" sz="400" i="1" dirty="0">
              <a:solidFill>
                <a:prstClr val="black"/>
              </a:solidFill>
              <a:latin typeface="+mn-lt"/>
            </a:endParaRPr>
          </a:p>
          <a:p>
            <a:pPr eaLnBrk="1" hangingPunct="1">
              <a:defRPr/>
            </a:pPr>
            <a:r>
              <a:rPr lang="en-US" sz="400" dirty="0" smtClean="0">
                <a:solidFill>
                  <a:prstClr val="black"/>
                </a:solidFill>
                <a:latin typeface="+mn-lt"/>
              </a:rPr>
              <a:t>Use of a variety </a:t>
            </a:r>
            <a:r>
              <a:rPr lang="en-US" sz="400" dirty="0">
                <a:solidFill>
                  <a:prstClr val="black"/>
                </a:solidFill>
                <a:latin typeface="+mn-lt"/>
              </a:rPr>
              <a:t>of complex clause structures (adverbial </a:t>
            </a:r>
            <a:r>
              <a:rPr lang="en-US" sz="400" dirty="0" smtClean="0">
                <a:solidFill>
                  <a:prstClr val="black"/>
                </a:solidFill>
                <a:latin typeface="+mn-lt"/>
              </a:rPr>
              <a:t>clauses)</a:t>
            </a:r>
            <a:endParaRPr lang="en-US" sz="400" dirty="0">
              <a:solidFill>
                <a:prstClr val="black"/>
              </a:solidFill>
              <a:latin typeface="+mn-lt"/>
            </a:endParaRPr>
          </a:p>
          <a:p>
            <a:pPr eaLnBrk="1" hangingPunct="1">
              <a:defRPr/>
            </a:pPr>
            <a:r>
              <a:rPr lang="en-US" sz="400" dirty="0">
                <a:solidFill>
                  <a:prstClr val="black"/>
                </a:solidFill>
                <a:latin typeface="+mn-lt"/>
              </a:rPr>
              <a:t>Simple and compound sentences are controlled   </a:t>
            </a:r>
          </a:p>
        </p:txBody>
      </p:sp>
      <p:sp>
        <p:nvSpPr>
          <p:cNvPr id="18" name="Rounded Rectangular Callout 17"/>
          <p:cNvSpPr>
            <a:spLocks noChangeArrowheads="1"/>
          </p:cNvSpPr>
          <p:nvPr/>
        </p:nvSpPr>
        <p:spPr bwMode="auto">
          <a:xfrm>
            <a:off x="3394329" y="4344988"/>
            <a:ext cx="1172027" cy="87770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Emerging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(EO/P):</a:t>
            </a:r>
          </a:p>
          <a:p>
            <a:pPr eaLnBrk="1" hangingPunct="1">
              <a:defRPr/>
            </a:pPr>
            <a:endParaRPr lang="en-US" altLang="en-US" sz="400" u="sng" dirty="0">
              <a:solidFill>
                <a:prstClr val="black"/>
              </a:solidFill>
              <a:latin typeface="+mn-lt"/>
              <a:cs typeface="Arial Black"/>
            </a:endParaRPr>
          </a:p>
          <a:p>
            <a:pPr eaLnBrk="1" hangingPunct="1">
              <a:defRPr/>
            </a:pPr>
            <a:r>
              <a:rPr lang="en-US" sz="400" i="1" dirty="0">
                <a:latin typeface="+mn-lt"/>
                <a:cs typeface="Arial Black"/>
              </a:rPr>
              <a:t>Because you could count them to help you figure it out. You can count them in your brain. Put them this way. You could count them from your fingers.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simple </a:t>
            </a:r>
            <a:r>
              <a:rPr lang="en-US" altLang="en-US" sz="400" dirty="0">
                <a:solidFill>
                  <a:prstClr val="black"/>
                </a:solidFill>
                <a:latin typeface="+mn-lt"/>
                <a:cs typeface="Arial Black"/>
              </a:rPr>
              <a:t>sentences </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7" name="TextBox 16"/>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Tree>
    <p:extLst>
      <p:ext uri="{BB962C8B-B14F-4D97-AF65-F5344CB8AC3E}">
        <p14:creationId xmlns:p14="http://schemas.microsoft.com/office/powerpoint/2010/main" val="460645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460">
                                            <p:txEl>
                                              <p:pRg st="11" end="11"/>
                                            </p:txEl>
                                          </p:spTgt>
                                        </p:tgtEl>
                                        <p:attrNameLst>
                                          <p:attrName>style.visibility</p:attrName>
                                        </p:attrNameLst>
                                      </p:cBhvr>
                                      <p:to>
                                        <p:strVal val="visible"/>
                                      </p:to>
                                    </p:set>
                                    <p:animEffect transition="in" filter="fade">
                                      <p:cBhvr>
                                        <p:cTn id="16" dur="500"/>
                                        <p:tgtEl>
                                          <p:spTgt spid="19460">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3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3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5" grpId="0" animBg="1"/>
      <p:bldP spid="16" grpId="0" animBg="1"/>
      <p:bldP spid="18"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p>
          <a:p>
            <a:pPr eaLnBrk="1" hangingPunct="1">
              <a:defRPr/>
            </a:pPr>
            <a:endParaRPr lang="en-US" altLang="en-US" b="1" dirty="0" smtClean="0">
              <a:solidFill>
                <a:srgbClr val="FAC294"/>
              </a:solidFill>
              <a:ea typeface="ＭＳ Ｐゴシック" charset="-128"/>
            </a:endParaRPr>
          </a:p>
          <a:p>
            <a:pPr eaLnBrk="1" hangingPunct="1">
              <a:defRPr/>
            </a:pPr>
            <a:endParaRPr lang="en-US" altLang="en-US" b="1" dirty="0">
              <a:solidFill>
                <a:srgbClr val="FAC294"/>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0" name="TextBox 9"/>
          <p:cNvSpPr txBox="1"/>
          <p:nvPr/>
        </p:nvSpPr>
        <p:spPr>
          <a:xfrm>
            <a:off x="4653845" y="2504397"/>
            <a:ext cx="2095500" cy="1200329"/>
          </a:xfrm>
          <a:prstGeom prst="rect">
            <a:avLst/>
          </a:prstGeom>
          <a:noFill/>
        </p:spPr>
        <p:txBody>
          <a:bodyPr wrap="square" rtlCol="0">
            <a:spAutoFit/>
          </a:bodyPr>
          <a:lstStyle/>
          <a:p>
            <a:pPr algn="ct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30106037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642125" y="1382889"/>
            <a:ext cx="5429429" cy="3413152"/>
          </a:xfrm>
          <a:prstGeom prst="wedgeRoundRectCallout">
            <a:avLst>
              <a:gd name="adj1" fmla="val -25354"/>
              <a:gd name="adj2" fmla="val 6737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Sentence Sophistication (</a:t>
            </a:r>
            <a:r>
              <a:rPr lang="en-US" altLang="en-US" sz="2000" u="sng" dirty="0">
                <a:solidFill>
                  <a:prstClr val="black"/>
                </a:solidFill>
                <a:latin typeface="Calibri"/>
              </a:rPr>
              <a:t>EL)</a:t>
            </a:r>
            <a:r>
              <a:rPr lang="en-US" altLang="en-US" sz="2000" u="sng" dirty="0" smtClean="0">
                <a:solidFill>
                  <a:prstClr val="black"/>
                </a:solidFill>
                <a:latin typeface="Calibri"/>
              </a:rPr>
              <a:t>:</a:t>
            </a:r>
          </a:p>
          <a:p>
            <a:pPr eaLnBrk="1" hangingPunct="1">
              <a:defRPr/>
            </a:pPr>
            <a:endParaRPr lang="en-US" altLang="en-US" sz="2000" dirty="0">
              <a:solidFill>
                <a:prstClr val="black"/>
              </a:solidFill>
              <a:latin typeface="Calibri"/>
            </a:endParaRPr>
          </a:p>
          <a:p>
            <a:pPr eaLnBrk="1" hangingPunct="1">
              <a:defRPr/>
            </a:pPr>
            <a:r>
              <a:rPr lang="en-US" sz="1800" i="1" dirty="0">
                <a:latin typeface="+mn-lt"/>
              </a:rPr>
              <a:t>Maybe you could stack them like this together. So you could put 10 cubes on each one, like 10, and you could count 10, 20, 30, 40, 50. </a:t>
            </a:r>
            <a:endParaRPr lang="en-US" sz="1800" i="1" dirty="0" smtClean="0">
              <a:latin typeface="+mn-lt"/>
            </a:endParaRPr>
          </a:p>
          <a:p>
            <a:pPr eaLnBrk="1" hangingPunct="1">
              <a:defRPr/>
            </a:pPr>
            <a:r>
              <a:rPr lang="en-US" sz="1800" dirty="0">
                <a:latin typeface="+mn-lt"/>
              </a:rPr>
              <a:t>[</a:t>
            </a:r>
            <a:r>
              <a:rPr lang="en-US" sz="1800" dirty="0" smtClean="0">
                <a:latin typeface="+mn-lt"/>
              </a:rPr>
              <a:t>And </a:t>
            </a:r>
            <a:r>
              <a:rPr lang="en-US" sz="1800" dirty="0">
                <a:latin typeface="+mn-lt"/>
              </a:rPr>
              <a:t>why using the cubes this way helps her</a:t>
            </a:r>
            <a:r>
              <a:rPr lang="en-US" sz="1800" dirty="0" smtClean="0">
                <a:latin typeface="+mn-lt"/>
              </a:rPr>
              <a:t>?]</a:t>
            </a:r>
          </a:p>
          <a:p>
            <a:pPr eaLnBrk="1" hangingPunct="1">
              <a:defRPr/>
            </a:pPr>
            <a:r>
              <a:rPr lang="en-US" sz="1800" i="1" dirty="0" smtClean="0">
                <a:latin typeface="+mn-lt"/>
              </a:rPr>
              <a:t>Because </a:t>
            </a:r>
            <a:r>
              <a:rPr lang="en-US" sz="1800" i="1" dirty="0">
                <a:latin typeface="+mn-lt"/>
              </a:rPr>
              <a:t>it will be much easier than counting all of them.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Calibri"/>
              </a:rPr>
              <a:t>Use of simple sentences </a:t>
            </a:r>
            <a:endParaRPr lang="en-US" altLang="en-US" sz="1600" dirty="0">
              <a:solidFill>
                <a:prstClr val="black"/>
              </a:solidFill>
              <a:latin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4351423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Sentence Structure </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36092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srgbClr val="FAC294"/>
              </a:solidFill>
              <a:ea typeface="ＭＳ Ｐゴシック" charset="-128"/>
            </a:endParaRPr>
          </a:p>
          <a:p>
            <a:pPr eaLnBrk="1" hangingPunct="1">
              <a:defRPr/>
            </a:pP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evident </a:t>
            </a:r>
            <a:r>
              <a:rPr lang="en-US" altLang="en-US" dirty="0">
                <a:solidFill>
                  <a:srgbClr val="EEECE1">
                    <a:lumMod val="25000"/>
                  </a:srgbClr>
                </a:solidFill>
                <a:ea typeface="ＭＳ Ｐゴシック" charset="-128"/>
              </a:rPr>
              <a:t>   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9" name="TextBox 8"/>
          <p:cNvSpPr txBox="1"/>
          <p:nvPr/>
        </p:nvSpPr>
        <p:spPr>
          <a:xfrm>
            <a:off x="4569182" y="2565462"/>
            <a:ext cx="2095500" cy="1200329"/>
          </a:xfrm>
          <a:prstGeom prst="rect">
            <a:avLst/>
          </a:prstGeom>
          <a:noFill/>
        </p:spPr>
        <p:txBody>
          <a:bodyPr wrap="square" rtlCol="0">
            <a:spAutoFit/>
          </a:bodyPr>
          <a:lstStyle/>
          <a:p>
            <a:pPr algn="ct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398093459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6979" y="1327106"/>
            <a:ext cx="5456055" cy="3344170"/>
          </a:xfrm>
          <a:prstGeom prst="wedgeRoundRectCallout">
            <a:avLst>
              <a:gd name="adj1" fmla="val -5024"/>
              <a:gd name="adj2" fmla="val 7147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1800" u="sng" dirty="0" smtClean="0">
              <a:solidFill>
                <a:prstClr val="black"/>
              </a:solidFill>
              <a:latin typeface="Calibri" pitchFamily="34" charset="0"/>
            </a:endParaRPr>
          </a:p>
          <a:p>
            <a:pPr eaLnBrk="1" hangingPunct="1">
              <a:defRPr/>
            </a:pPr>
            <a:endParaRPr lang="en-US" altLang="en-US" sz="2000" u="sng" dirty="0" smtClean="0">
              <a:solidFill>
                <a:prstClr val="black"/>
              </a:solidFill>
              <a:latin typeface="Calibri" pitchFamily="34" charset="0"/>
            </a:endParaRPr>
          </a:p>
          <a:p>
            <a:pPr eaLnBrk="1" hangingPunct="1">
              <a:defRPr/>
            </a:pPr>
            <a:r>
              <a:rPr lang="en-US" altLang="en-US" sz="2000" u="sng" dirty="0" smtClean="0">
                <a:solidFill>
                  <a:prstClr val="black"/>
                </a:solidFill>
                <a:latin typeface="Calibri" pitchFamily="34" charset="0"/>
              </a:rPr>
              <a:t>Developing Sentence Sophistication (</a:t>
            </a:r>
            <a:r>
              <a:rPr lang="en-US" altLang="en-US" sz="2000" u="sng" dirty="0">
                <a:solidFill>
                  <a:prstClr val="black"/>
                </a:solidFill>
                <a:latin typeface="Calibri" pitchFamily="34" charset="0"/>
              </a:rPr>
              <a:t>EL)</a:t>
            </a:r>
            <a:r>
              <a:rPr lang="en-US" altLang="en-US" sz="20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800" i="1" dirty="0" smtClean="0">
                <a:latin typeface="+mn-lt"/>
              </a:rPr>
              <a:t>He </a:t>
            </a:r>
            <a:r>
              <a:rPr lang="en-US" sz="1800" i="1" dirty="0">
                <a:latin typeface="+mn-lt"/>
              </a:rPr>
              <a:t>could use the cubes by tens or twenties. And twenties is much more easier </a:t>
            </a:r>
            <a:r>
              <a:rPr lang="en-US" sz="1800" i="1" u="sng" dirty="0">
                <a:latin typeface="+mn-lt"/>
              </a:rPr>
              <a:t>because it's longer</a:t>
            </a:r>
            <a:r>
              <a:rPr lang="en-US" sz="1800" i="1" dirty="0">
                <a:latin typeface="+mn-lt"/>
              </a:rPr>
              <a:t> and you use less space. </a:t>
            </a:r>
          </a:p>
          <a:p>
            <a:pPr eaLnBrk="1" hangingPunct="1">
              <a:defRPr/>
            </a:pPr>
            <a:r>
              <a:rPr lang="en-US" sz="1800" dirty="0" smtClean="0">
                <a:latin typeface="+mn-lt"/>
              </a:rPr>
              <a:t>[Anything </a:t>
            </a:r>
            <a:r>
              <a:rPr lang="en-US" sz="1800" dirty="0">
                <a:latin typeface="+mn-lt"/>
              </a:rPr>
              <a:t>else? What were you </a:t>
            </a:r>
            <a:r>
              <a:rPr lang="en-US" sz="1800" dirty="0" err="1">
                <a:latin typeface="+mn-lt"/>
              </a:rPr>
              <a:t>gonna</a:t>
            </a:r>
            <a:r>
              <a:rPr lang="en-US" sz="1800" dirty="0">
                <a:latin typeface="+mn-lt"/>
              </a:rPr>
              <a:t> say? Go ahead</a:t>
            </a:r>
            <a:r>
              <a:rPr lang="en-US" sz="1800" dirty="0" smtClean="0">
                <a:latin typeface="+mn-lt"/>
              </a:rPr>
              <a:t>.]</a:t>
            </a:r>
            <a:endParaRPr lang="en-US" sz="1800" dirty="0">
              <a:latin typeface="+mn-lt"/>
            </a:endParaRPr>
          </a:p>
          <a:p>
            <a:pPr eaLnBrk="1" hangingPunct="1">
              <a:defRPr/>
            </a:pPr>
            <a:r>
              <a:rPr lang="en-US" sz="1800" i="1" dirty="0">
                <a:latin typeface="+mn-lt"/>
              </a:rPr>
              <a:t>So it could be much easier by using tens or twenties. </a:t>
            </a:r>
            <a:endParaRPr lang="en-US" altLang="en-US" sz="1800" i="1" dirty="0">
              <a:solidFill>
                <a:prstClr val="black"/>
              </a:solidFill>
              <a:latin typeface="+mn-lt"/>
            </a:endParaRPr>
          </a:p>
          <a:p>
            <a:pPr marL="285750" indent="-285750" eaLnBrk="1" hangingPunct="1">
              <a:buFont typeface="Arial"/>
              <a:buChar char="•"/>
              <a:defRPr/>
            </a:pPr>
            <a:endParaRPr lang="en-US" altLang="en-US" sz="1800" dirty="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a:rPr>
              <a:t>Use of adverbial clause</a:t>
            </a:r>
            <a:endParaRPr lang="en-US" altLang="en-US" sz="1800" dirty="0">
              <a:solidFill>
                <a:prstClr val="black"/>
              </a:solidFill>
              <a:latin typeface="Calibri"/>
            </a:endParaRPr>
          </a:p>
          <a:p>
            <a:pPr eaLnBrk="1" hangingPunct="1">
              <a:defRPr/>
            </a:pPr>
            <a:endParaRPr lang="en-US" altLang="en-US" sz="1800" dirty="0" smtClean="0">
              <a:solidFill>
                <a:prstClr val="black"/>
              </a:solidFill>
              <a:latin typeface="Calibri" pitchFamily="34" charset="0"/>
            </a:endParaRPr>
          </a:p>
          <a:p>
            <a:pPr eaLnBrk="1" hangingPunct="1">
              <a:defRPr/>
            </a:pPr>
            <a:endParaRPr lang="en-US" altLang="en-US" sz="1800" dirty="0">
              <a:solidFill>
                <a:prstClr val="black"/>
              </a:solidFill>
              <a:latin typeface="Calibri" pitchFamily="34" charset="0"/>
            </a:endParaRPr>
          </a:p>
          <a:p>
            <a:pPr eaLnBrk="1" hangingPunct="1">
              <a:defRPr/>
            </a:pPr>
            <a:endParaRPr lang="en-US" altLang="en-US" sz="1800" dirty="0">
              <a:solidFill>
                <a:prstClr val="black"/>
              </a:solidFill>
              <a:latin typeface="Calibri" pitchFamily="34" charset="0"/>
            </a:endParaRPr>
          </a:p>
        </p:txBody>
      </p:sp>
      <p:sp>
        <p:nvSpPr>
          <p:cNvPr id="15"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Controlled</a:t>
            </a:r>
          </a:p>
        </p:txBody>
      </p:sp>
      <p:sp>
        <p:nvSpPr>
          <p:cNvPr id="16" name="Rounded Rectangular Callout 15"/>
          <p:cNvSpPr>
            <a:spLocks noChangeArrowheads="1"/>
          </p:cNvSpPr>
          <p:nvPr/>
        </p:nvSpPr>
        <p:spPr bwMode="auto">
          <a:xfrm>
            <a:off x="3004385" y="1584261"/>
            <a:ext cx="5368650" cy="3247716"/>
          </a:xfrm>
          <a:prstGeom prst="wedgeRoundRectCallout">
            <a:avLst>
              <a:gd name="adj1" fmla="val -3445"/>
              <a:gd name="adj2" fmla="val 6724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Sentence Sophistication (</a:t>
            </a:r>
            <a:r>
              <a:rPr lang="en-US" altLang="en-US" sz="1800" u="sng" dirty="0">
                <a:solidFill>
                  <a:prstClr val="black"/>
                </a:solidFill>
                <a:latin typeface="Calibri" pitchFamily="34" charset="0"/>
              </a:rPr>
              <a:t>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latin typeface="+mn-lt"/>
              </a:rPr>
              <a:t>So I like doing it this way </a:t>
            </a:r>
            <a:r>
              <a:rPr lang="en-US" sz="1600" i="1" u="sng" dirty="0">
                <a:latin typeface="+mn-lt"/>
              </a:rPr>
              <a:t>because it's </a:t>
            </a:r>
            <a:r>
              <a:rPr lang="en-US" sz="1600" i="1" u="sng" dirty="0" smtClean="0">
                <a:latin typeface="+mn-lt"/>
              </a:rPr>
              <a:t>very </a:t>
            </a:r>
            <a:r>
              <a:rPr lang="en-US" sz="1600" i="1" u="sng" dirty="0">
                <a:latin typeface="+mn-lt"/>
              </a:rPr>
              <a:t>easy</a:t>
            </a:r>
            <a:r>
              <a:rPr lang="en-US" sz="1600" i="1" dirty="0">
                <a:latin typeface="+mn-lt"/>
              </a:rPr>
              <a:t>. And and there are light and some are dark. I could do the light ones and then do the dark ones. And what was the other question? </a:t>
            </a:r>
            <a:endParaRPr lang="en-US" sz="1600" i="1" dirty="0" smtClean="0">
              <a:latin typeface="+mn-lt"/>
            </a:endParaRPr>
          </a:p>
          <a:p>
            <a:pPr eaLnBrk="1" hangingPunct="1">
              <a:defRPr/>
            </a:pPr>
            <a:r>
              <a:rPr lang="en-US" sz="1600" dirty="0" smtClean="0">
                <a:latin typeface="+mn-lt"/>
              </a:rPr>
              <a:t>[How </a:t>
            </a:r>
            <a:r>
              <a:rPr lang="en-US" sz="1600" dirty="0">
                <a:latin typeface="+mn-lt"/>
              </a:rPr>
              <a:t>you find out how many cubes there are</a:t>
            </a:r>
            <a:r>
              <a:rPr lang="en-US" sz="1600" dirty="0" smtClean="0">
                <a:latin typeface="+mn-lt"/>
              </a:rPr>
              <a:t>.] </a:t>
            </a:r>
          </a:p>
          <a:p>
            <a:pPr eaLnBrk="1" hangingPunct="1">
              <a:defRPr/>
            </a:pPr>
            <a:r>
              <a:rPr lang="en-US" sz="1600" i="1" dirty="0" smtClean="0">
                <a:latin typeface="+mn-lt"/>
              </a:rPr>
              <a:t>I </a:t>
            </a:r>
            <a:r>
              <a:rPr lang="en-US" sz="1600" i="1" dirty="0">
                <a:latin typeface="+mn-lt"/>
              </a:rPr>
              <a:t>count them one by one and sometimes I see like a pattern, like going by tens sometimes, and then I go by twos and sometimes by threes. And that's it. </a:t>
            </a:r>
            <a:endParaRPr lang="en-US" sz="1600" i="1" dirty="0" smtClean="0">
              <a:latin typeface="+mn-lt"/>
            </a:endParaRPr>
          </a:p>
          <a:p>
            <a:pPr eaLnBrk="1" hangingPunct="1">
              <a:defRPr/>
            </a:pPr>
            <a:endParaRPr lang="en-US" sz="1600" i="1" dirty="0">
              <a:latin typeface="+mn-lt"/>
            </a:endParaRPr>
          </a:p>
          <a:p>
            <a:pPr marL="285750" indent="-285750" eaLnBrk="1" hangingPunct="1">
              <a:buFont typeface="Arial"/>
              <a:buChar char="•"/>
              <a:defRPr/>
            </a:pPr>
            <a:r>
              <a:rPr lang="en-US" sz="1600" i="1" dirty="0" smtClean="0">
                <a:latin typeface="+mn-lt"/>
              </a:rPr>
              <a:t> </a:t>
            </a:r>
            <a:r>
              <a:rPr lang="en-US" sz="1600" dirty="0" smtClean="0">
                <a:latin typeface="+mn-lt"/>
              </a:rPr>
              <a:t>Use of adverbial clause</a:t>
            </a:r>
            <a:endParaRPr lang="en-US" altLang="en-US" sz="1600" i="1" dirty="0">
              <a:solidFill>
                <a:prstClr val="black"/>
              </a:solidFill>
              <a:latin typeface="+mn-lt"/>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723030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71420" y="1372090"/>
            <a:ext cx="5779911" cy="3450970"/>
          </a:xfrm>
          <a:prstGeom prst="wedgeRoundRectCallout">
            <a:avLst>
              <a:gd name="adj1" fmla="val 22281"/>
              <a:gd name="adj2" fmla="val 6654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Controlled </a:t>
            </a:r>
            <a:r>
              <a:rPr lang="en-US" altLang="en-US" sz="2000" u="sng" dirty="0" smtClean="0">
                <a:solidFill>
                  <a:prstClr val="black"/>
                </a:solidFill>
                <a:latin typeface="Calibri" pitchFamily="34" charset="0"/>
              </a:rPr>
              <a:t>Sentence Sophistication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2000" i="1" dirty="0">
                <a:latin typeface="+mn-lt"/>
              </a:rPr>
              <a:t>First I will put them in tens. Then I will tell her </a:t>
            </a:r>
            <a:r>
              <a:rPr lang="en-US" sz="2000" i="1" u="sng" dirty="0">
                <a:latin typeface="+mn-lt"/>
              </a:rPr>
              <a:t>why is it easier to do this</a:t>
            </a:r>
            <a:r>
              <a:rPr lang="en-US" sz="2000" i="1" dirty="0">
                <a:latin typeface="+mn-lt"/>
              </a:rPr>
              <a:t>. It's easier </a:t>
            </a:r>
            <a:r>
              <a:rPr lang="en-US" sz="2000" i="1" u="sng" dirty="0">
                <a:latin typeface="+mn-lt"/>
              </a:rPr>
              <a:t>because it's faster </a:t>
            </a:r>
            <a:r>
              <a:rPr lang="en-US" sz="2000" i="1" dirty="0">
                <a:latin typeface="+mn-lt"/>
              </a:rPr>
              <a:t>to count by tens. </a:t>
            </a:r>
            <a:endParaRPr lang="en-US" sz="2000" i="1" dirty="0" smtClean="0">
              <a:latin typeface="+mn-lt"/>
            </a:endParaRPr>
          </a:p>
          <a:p>
            <a:pPr eaLnBrk="1" hangingPunct="1">
              <a:defRPr/>
            </a:pPr>
            <a:endParaRPr lang="en-US" sz="2000" i="1" dirty="0">
              <a:latin typeface="+mn-lt"/>
            </a:endParaRPr>
          </a:p>
          <a:p>
            <a:pPr marL="342900" indent="-342900" eaLnBrk="1" hangingPunct="1">
              <a:buFont typeface="Arial"/>
              <a:buChar char="•"/>
              <a:defRPr/>
            </a:pPr>
            <a:r>
              <a:rPr lang="en-US" sz="2000" dirty="0" smtClean="0">
                <a:latin typeface="+mn-lt"/>
              </a:rPr>
              <a:t>Use of a variety of complex clause structures (</a:t>
            </a:r>
            <a:r>
              <a:rPr lang="en-US" sz="2000" dirty="0" err="1" smtClean="0">
                <a:latin typeface="+mn-lt"/>
              </a:rPr>
              <a:t>complementizer</a:t>
            </a:r>
            <a:r>
              <a:rPr lang="en-US" sz="2000" dirty="0" smtClean="0">
                <a:latin typeface="+mn-lt"/>
              </a:rPr>
              <a:t>, adverbial)</a:t>
            </a:r>
            <a:endParaRPr lang="en-US" sz="2000" dirty="0">
              <a:solidFill>
                <a:prstClr val="black"/>
              </a:solidFill>
              <a:latin typeface="+mn-lt"/>
            </a:endParaRPr>
          </a:p>
        </p:txBody>
      </p:sp>
      <p:sp>
        <p:nvSpPr>
          <p:cNvPr id="13" name="Rounded Rectangular Callout 12"/>
          <p:cNvSpPr>
            <a:spLocks noChangeArrowheads="1"/>
          </p:cNvSpPr>
          <p:nvPr/>
        </p:nvSpPr>
        <p:spPr bwMode="auto">
          <a:xfrm>
            <a:off x="2850444" y="1102658"/>
            <a:ext cx="6096332" cy="3852133"/>
          </a:xfrm>
          <a:prstGeom prst="wedgeRoundRectCallout">
            <a:avLst>
              <a:gd name="adj1" fmla="val 18068"/>
              <a:gd name="adj2" fmla="val 6145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dirty="0" smtClean="0">
                <a:solidFill>
                  <a:prstClr val="black"/>
                </a:solidFill>
                <a:latin typeface="Calibri"/>
              </a:rPr>
              <a:t> </a:t>
            </a:r>
            <a:r>
              <a:rPr lang="en-US" altLang="en-US" sz="1800" u="sng" dirty="0" smtClean="0">
                <a:solidFill>
                  <a:prstClr val="black"/>
                </a:solidFill>
                <a:latin typeface="Calibri"/>
              </a:rPr>
              <a:t>Controlled Sentence Sophistication (</a:t>
            </a:r>
            <a:r>
              <a:rPr lang="en-US" altLang="en-US" sz="1800" u="sng" dirty="0">
                <a:solidFill>
                  <a:prstClr val="black"/>
                </a:solidFill>
                <a:latin typeface="Calibri"/>
              </a:rPr>
              <a:t>EO/P)</a:t>
            </a:r>
            <a:r>
              <a:rPr lang="en-US" altLang="en-US" sz="1800" u="sng" dirty="0" smtClean="0">
                <a:solidFill>
                  <a:prstClr val="black"/>
                </a:solidFill>
                <a:latin typeface="Calibri"/>
              </a:rPr>
              <a:t>:</a:t>
            </a:r>
          </a:p>
          <a:p>
            <a:pPr eaLnBrk="1" hangingPunct="1">
              <a:defRPr/>
            </a:pPr>
            <a:endParaRPr lang="en-US" altLang="en-US" sz="1800" u="sng" dirty="0" smtClean="0">
              <a:solidFill>
                <a:prstClr val="black"/>
              </a:solidFill>
              <a:latin typeface="Calibri"/>
            </a:endParaRPr>
          </a:p>
          <a:p>
            <a:pPr eaLnBrk="1" hangingPunct="1">
              <a:defRPr/>
            </a:pPr>
            <a:r>
              <a:rPr lang="en-US" sz="1600" i="1" dirty="0">
                <a:latin typeface="+mn-lt"/>
              </a:rPr>
              <a:t>It helped me </a:t>
            </a:r>
            <a:r>
              <a:rPr lang="en-US" sz="1600" i="1" u="sng" dirty="0">
                <a:latin typeface="+mn-lt"/>
              </a:rPr>
              <a:t>because I go faster </a:t>
            </a:r>
            <a:r>
              <a:rPr lang="en-US" sz="1600" i="1" dirty="0">
                <a:latin typeface="+mn-lt"/>
              </a:rPr>
              <a:t>and was counting. And it might help you</a:t>
            </a:r>
            <a:r>
              <a:rPr lang="en-US" sz="1600" i="1" u="sng" dirty="0">
                <a:latin typeface="+mn-lt"/>
              </a:rPr>
              <a:t> because you might also go fast</a:t>
            </a:r>
            <a:r>
              <a:rPr lang="en-US" sz="1600" i="1" dirty="0">
                <a:latin typeface="+mn-lt"/>
              </a:rPr>
              <a:t>. So I suggest </a:t>
            </a:r>
            <a:r>
              <a:rPr lang="en-US" sz="1600" i="1" u="sng" dirty="0">
                <a:latin typeface="+mn-lt"/>
              </a:rPr>
              <a:t>you use that way</a:t>
            </a:r>
            <a:r>
              <a:rPr lang="en-US" sz="1600" i="1" dirty="0">
                <a:latin typeface="+mn-lt"/>
              </a:rPr>
              <a:t> </a:t>
            </a:r>
            <a:r>
              <a:rPr lang="en-US" sz="1600" i="1" u="sng" dirty="0">
                <a:latin typeface="+mn-lt"/>
              </a:rPr>
              <a:t>that I did. </a:t>
            </a:r>
            <a:endParaRPr lang="en-US" sz="1600" i="1" u="sng" dirty="0" smtClean="0">
              <a:latin typeface="+mn-lt"/>
            </a:endParaRPr>
          </a:p>
          <a:p>
            <a:pPr eaLnBrk="1" hangingPunct="1">
              <a:defRPr/>
            </a:pPr>
            <a:r>
              <a:rPr lang="en-US" sz="1600" dirty="0" smtClean="0">
                <a:latin typeface="+mn-lt"/>
              </a:rPr>
              <a:t>[And </a:t>
            </a:r>
            <a:r>
              <a:rPr lang="en-US" sz="1600" dirty="0">
                <a:latin typeface="+mn-lt"/>
              </a:rPr>
              <a:t>can you tell him how to do </a:t>
            </a:r>
            <a:r>
              <a:rPr lang="en-US" sz="1600" dirty="0" smtClean="0">
                <a:latin typeface="+mn-lt"/>
              </a:rPr>
              <a:t>it?]</a:t>
            </a:r>
          </a:p>
          <a:p>
            <a:pPr eaLnBrk="1" hangingPunct="1">
              <a:defRPr/>
            </a:pPr>
            <a:r>
              <a:rPr lang="en-US" sz="1600" i="1" dirty="0" smtClean="0">
                <a:latin typeface="+mn-lt"/>
              </a:rPr>
              <a:t>The </a:t>
            </a:r>
            <a:r>
              <a:rPr lang="en-US" sz="1600" i="1" dirty="0">
                <a:latin typeface="+mn-lt"/>
              </a:rPr>
              <a:t>first way </a:t>
            </a:r>
            <a:r>
              <a:rPr lang="en-US" sz="1600" i="1" u="sng" dirty="0">
                <a:latin typeface="+mn-lt"/>
              </a:rPr>
              <a:t>I did</a:t>
            </a:r>
            <a:r>
              <a:rPr lang="en-US" sz="1600" i="1" dirty="0">
                <a:latin typeface="+mn-lt"/>
              </a:rPr>
              <a:t> was connecting them in one big line, and then I separated them into a bunch of lines. And then I figured </a:t>
            </a:r>
            <a:r>
              <a:rPr lang="en-US" sz="1600" i="1" u="sng" dirty="0">
                <a:latin typeface="+mn-lt"/>
              </a:rPr>
              <a:t>that wouldn't be very fast</a:t>
            </a:r>
            <a:r>
              <a:rPr lang="en-US" sz="1600" i="1" dirty="0">
                <a:latin typeface="+mn-lt"/>
              </a:rPr>
              <a:t>. So I decided to count the rest. </a:t>
            </a:r>
            <a:endParaRPr lang="en-US" sz="1600" i="1" dirty="0" smtClean="0">
              <a:latin typeface="+mn-lt"/>
            </a:endParaRPr>
          </a:p>
          <a:p>
            <a:pPr eaLnBrk="1" hangingPunct="1">
              <a:defRPr/>
            </a:pPr>
            <a:endParaRPr lang="en-US" sz="1800" i="1" dirty="0">
              <a:latin typeface="+mn-lt"/>
            </a:endParaRPr>
          </a:p>
          <a:p>
            <a:pPr marL="285750" indent="-285750" eaLnBrk="1" hangingPunct="1">
              <a:buFont typeface="Arial"/>
              <a:buChar char="•"/>
              <a:defRPr/>
            </a:pPr>
            <a:r>
              <a:rPr lang="en-US" sz="1600" dirty="0" smtClean="0">
                <a:latin typeface="+mn-lt"/>
              </a:rPr>
              <a:t>Use of a variety of complex clause structures (adverbial, </a:t>
            </a:r>
            <a:r>
              <a:rPr lang="en-US" sz="1600" dirty="0" err="1" smtClean="0">
                <a:latin typeface="+mn-lt"/>
              </a:rPr>
              <a:t>complementizers</a:t>
            </a:r>
            <a:r>
              <a:rPr lang="en-US" sz="1600" dirty="0" smtClean="0">
                <a:latin typeface="+mn-lt"/>
              </a:rPr>
              <a:t>, relative) </a:t>
            </a:r>
          </a:p>
        </p:txBody>
      </p:sp>
      <p:sp>
        <p:nvSpPr>
          <p:cNvPr id="15" name="Rectangle 3"/>
          <p:cNvSpPr>
            <a:spLocks noChangeArrowheads="1"/>
          </p:cNvSpPr>
          <p:nvPr/>
        </p:nvSpPr>
        <p:spPr bwMode="auto">
          <a:xfrm>
            <a:off x="859715"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      </a:t>
            </a:r>
            <a:r>
              <a:rPr lang="en-US" altLang="en-US" b="1" dirty="0">
                <a:solidFill>
                  <a:srgbClr val="EEECE1">
                    <a:lumMod val="25000"/>
                  </a:srgbClr>
                </a:solidFill>
                <a:ea typeface="ＭＳ Ｐゴシック" charset="-128"/>
              </a:rPr>
              <a:t>Controlled</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452022"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SentSoph_5th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62470" y="5896311"/>
            <a:ext cx="374904" cy="374904"/>
          </a:xfrm>
          <a:prstGeom prst="rect">
            <a:avLst/>
          </a:prstGeom>
        </p:spPr>
      </p:pic>
    </p:spTree>
    <p:extLst>
      <p:ext uri="{BB962C8B-B14F-4D97-AF65-F5344CB8AC3E}">
        <p14:creationId xmlns:p14="http://schemas.microsoft.com/office/powerpoint/2010/main" val="321418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810932" y="1488175"/>
            <a:ext cx="5692987" cy="3247854"/>
          </a:xfrm>
          <a:prstGeom prst="wedgeRoundRectCallout">
            <a:avLst>
              <a:gd name="adj1" fmla="val -30270"/>
              <a:gd name="adj2" fmla="val 7019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Emerging Sentence Sophistication (</a:t>
            </a:r>
            <a:r>
              <a:rPr lang="en-US" altLang="en-US" sz="2000" u="sng" dirty="0">
                <a:solidFill>
                  <a:prstClr val="black"/>
                </a:solidFill>
                <a:latin typeface="+mn-lt"/>
              </a:rPr>
              <a:t>EL)</a:t>
            </a:r>
            <a:r>
              <a:rPr lang="en-US" altLang="en-US" sz="2000" dirty="0" smtClean="0">
                <a:solidFill>
                  <a:prstClr val="black"/>
                </a:solidFill>
                <a:latin typeface="+mn-lt"/>
              </a:rPr>
              <a:t>:</a:t>
            </a:r>
          </a:p>
          <a:p>
            <a:pPr eaLnBrk="1" hangingPunct="1">
              <a:defRPr/>
            </a:pPr>
            <a:endParaRPr lang="en-US" altLang="en-US" sz="1800" dirty="0" smtClean="0">
              <a:solidFill>
                <a:prstClr val="black"/>
              </a:solidFill>
              <a:latin typeface="+mn-lt"/>
            </a:endParaRPr>
          </a:p>
          <a:p>
            <a:pPr eaLnBrk="1" hangingPunct="1">
              <a:defRPr/>
            </a:pPr>
            <a:r>
              <a:rPr lang="en-US" sz="1800" i="1" dirty="0">
                <a:latin typeface="+mn-lt"/>
              </a:rPr>
              <a:t>Because his teeth need to be clean. And the bottom too and his tongue. And he needs to clean in the sides. And then he needs to brush them every day. Then he has to clean the other side</a:t>
            </a:r>
            <a:r>
              <a:rPr lang="en-US" sz="1800" i="1" dirty="0" smtClean="0">
                <a:latin typeface="+mn-lt"/>
              </a:rPr>
              <a:t>.</a:t>
            </a:r>
          </a:p>
          <a:p>
            <a:pPr eaLnBrk="1" hangingPunct="1">
              <a:defRPr/>
            </a:pPr>
            <a:endParaRPr lang="en-US" sz="1800" i="1" dirty="0">
              <a:latin typeface="+mn-lt"/>
            </a:endParaRPr>
          </a:p>
          <a:p>
            <a:pPr marL="285750" indent="-285750" eaLnBrk="1" hangingPunct="1">
              <a:buFont typeface="Arial"/>
              <a:buChar char="•"/>
              <a:defRPr/>
            </a:pPr>
            <a:r>
              <a:rPr lang="en-US" sz="1800" dirty="0" smtClean="0">
                <a:latin typeface="+mn-lt"/>
              </a:rPr>
              <a:t>Use of simple sentences</a:t>
            </a:r>
            <a:endParaRPr lang="en-US" altLang="en-US" sz="2000" dirty="0">
              <a:solidFill>
                <a:prstClr val="black"/>
              </a:solidFill>
              <a:latin typeface="+mn-lt"/>
            </a:endParaRPr>
          </a:p>
          <a:p>
            <a:pPr eaLnBrk="1" hangingPunct="1">
              <a:defRPr/>
            </a:pPr>
            <a:endParaRPr lang="en-US" altLang="en-US" sz="1600" dirty="0">
              <a:solidFill>
                <a:prstClr val="black"/>
              </a:solidFill>
              <a:latin typeface="+mn-lt"/>
            </a:endParaRPr>
          </a:p>
        </p:txBody>
      </p:sp>
      <p:sp>
        <p:nvSpPr>
          <p:cNvPr id="10" name="Rounded Rectangular Callout 9"/>
          <p:cNvSpPr>
            <a:spLocks noChangeArrowheads="1"/>
          </p:cNvSpPr>
          <p:nvPr/>
        </p:nvSpPr>
        <p:spPr bwMode="auto">
          <a:xfrm>
            <a:off x="2810933" y="1372089"/>
            <a:ext cx="5734756" cy="3363939"/>
          </a:xfrm>
          <a:prstGeom prst="wedgeRoundRectCallout">
            <a:avLst>
              <a:gd name="adj1" fmla="val -27902"/>
              <a:gd name="adj2" fmla="val 6947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mn-lt"/>
              </a:rPr>
              <a:t>Emerging </a:t>
            </a:r>
            <a:r>
              <a:rPr lang="en-US" altLang="en-US" sz="2000" u="sng" dirty="0" smtClean="0">
                <a:solidFill>
                  <a:prstClr val="black"/>
                </a:solidFill>
                <a:latin typeface="+mn-lt"/>
              </a:rPr>
              <a:t>Sentence Sophistication (EO/P):</a:t>
            </a:r>
            <a:endParaRPr lang="en-US" altLang="en-US" sz="2000" dirty="0">
              <a:solidFill>
                <a:prstClr val="black"/>
              </a:solidFill>
              <a:latin typeface="+mn-lt"/>
            </a:endParaRPr>
          </a:p>
          <a:p>
            <a:pPr eaLnBrk="1" hangingPunct="1">
              <a:defRPr/>
            </a:pPr>
            <a:endParaRPr lang="en-US" sz="2000" i="1" dirty="0" smtClean="0">
              <a:latin typeface="+mn-lt"/>
            </a:endParaRPr>
          </a:p>
          <a:p>
            <a:pPr eaLnBrk="1" hangingPunct="1">
              <a:defRPr/>
            </a:pPr>
            <a:r>
              <a:rPr lang="en-US" sz="2000" i="1" dirty="0" smtClean="0">
                <a:latin typeface="+mn-lt"/>
              </a:rPr>
              <a:t>Get </a:t>
            </a:r>
            <a:r>
              <a:rPr lang="en-US" sz="2000" i="1" dirty="0">
                <a:latin typeface="+mn-lt"/>
              </a:rPr>
              <a:t>a toothbrush. Wash it and then put toothpaste on it and brush. Nothing else.  </a:t>
            </a:r>
            <a:endParaRPr lang="en-US" sz="2000" i="1" dirty="0" smtClean="0">
              <a:latin typeface="+mn-lt"/>
            </a:endParaRPr>
          </a:p>
          <a:p>
            <a:pPr eaLnBrk="1" hangingPunct="1">
              <a:defRPr/>
            </a:pPr>
            <a:r>
              <a:rPr lang="en-US" sz="2000" dirty="0" smtClean="0">
                <a:latin typeface="+mn-lt"/>
              </a:rPr>
              <a:t>[Can </a:t>
            </a:r>
            <a:r>
              <a:rPr lang="en-US" sz="2000" dirty="0">
                <a:latin typeface="+mn-lt"/>
              </a:rPr>
              <a:t>you tell him why to do it</a:t>
            </a:r>
            <a:r>
              <a:rPr lang="en-US" sz="2000" dirty="0" smtClean="0">
                <a:latin typeface="+mn-lt"/>
              </a:rPr>
              <a:t>?]</a:t>
            </a:r>
          </a:p>
          <a:p>
            <a:pPr eaLnBrk="1" hangingPunct="1">
              <a:defRPr/>
            </a:pPr>
            <a:r>
              <a:rPr lang="en-US" sz="2000" i="1" dirty="0" smtClean="0">
                <a:latin typeface="+mn-lt"/>
              </a:rPr>
              <a:t>To </a:t>
            </a:r>
            <a:r>
              <a:rPr lang="en-US" sz="2000" i="1" dirty="0">
                <a:latin typeface="+mn-lt"/>
              </a:rPr>
              <a:t>make your teeth healthy</a:t>
            </a:r>
            <a:r>
              <a:rPr lang="en-US" sz="2000" i="1" dirty="0" smtClean="0">
                <a:latin typeface="+mn-lt"/>
              </a:rPr>
              <a:t>.</a:t>
            </a:r>
          </a:p>
          <a:p>
            <a:pPr eaLnBrk="1" hangingPunct="1">
              <a:defRPr/>
            </a:pPr>
            <a:endParaRPr lang="en-US" sz="1400" i="1" dirty="0">
              <a:solidFill>
                <a:prstClr val="black"/>
              </a:solidFill>
              <a:latin typeface="+mn-lt"/>
            </a:endParaRPr>
          </a:p>
          <a:p>
            <a:pPr marL="342900" indent="-342900" eaLnBrk="1" hangingPunct="1">
              <a:buFont typeface="Arial"/>
              <a:buChar char="•"/>
              <a:defRPr/>
            </a:pPr>
            <a:r>
              <a:rPr lang="en-US" sz="2000" dirty="0" smtClean="0">
                <a:latin typeface="+mn-lt"/>
              </a:rPr>
              <a:t>Use of simple and compound sentences </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217190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6980" y="1571979"/>
            <a:ext cx="5295900" cy="2877695"/>
          </a:xfrm>
          <a:prstGeom prst="wedgeRoundRectCallout">
            <a:avLst>
              <a:gd name="adj1" fmla="val -376"/>
              <a:gd name="adj2" fmla="val 8271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a:t>
            </a:r>
            <a:r>
              <a:rPr lang="en-US" altLang="en-US" sz="1800" u="sng" dirty="0" smtClean="0">
                <a:solidFill>
                  <a:prstClr val="black"/>
                </a:solidFill>
                <a:latin typeface="Calibri" pitchFamily="34" charset="0"/>
              </a:rPr>
              <a:t>Sentence Sophistication (</a:t>
            </a:r>
            <a:r>
              <a:rPr lang="en-US" altLang="en-US" sz="1800" u="sng" dirty="0">
                <a:solidFill>
                  <a:prstClr val="black"/>
                </a:solidFill>
                <a:latin typeface="Calibri" pitchFamily="34" charset="0"/>
              </a:rPr>
              <a:t>EL)</a:t>
            </a:r>
            <a:r>
              <a:rPr lang="en-US" altLang="en-US" sz="18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800" i="1" dirty="0">
                <a:latin typeface="+mn-lt"/>
              </a:rPr>
              <a:t>She should do it </a:t>
            </a:r>
            <a:r>
              <a:rPr lang="en-US" sz="1800" i="1" u="sng" dirty="0">
                <a:latin typeface="+mn-lt"/>
              </a:rPr>
              <a:t>because </a:t>
            </a:r>
            <a:r>
              <a:rPr lang="en-US" sz="1800" i="1" u="sng" dirty="0" smtClean="0">
                <a:latin typeface="+mn-lt"/>
              </a:rPr>
              <a:t>if </a:t>
            </a:r>
            <a:r>
              <a:rPr lang="en-US" sz="1800" i="1" u="sng" dirty="0">
                <a:latin typeface="+mn-lt"/>
              </a:rPr>
              <a:t>you don't brush your teeth</a:t>
            </a:r>
            <a:r>
              <a:rPr lang="en-US" sz="1800" i="1" dirty="0">
                <a:latin typeface="+mn-lt"/>
              </a:rPr>
              <a:t>, you still will get a lot of cavities. And how do you do it? You do it up and down and sideways.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Use of adverbial</a:t>
            </a:r>
            <a:r>
              <a:rPr lang="en-US" altLang="en-US" sz="1800" dirty="0">
                <a:solidFill>
                  <a:prstClr val="black"/>
                </a:solidFill>
                <a:latin typeface="+mn-lt"/>
              </a:rPr>
              <a:t> </a:t>
            </a:r>
            <a:r>
              <a:rPr lang="en-US" altLang="en-US" sz="1800" dirty="0" smtClean="0">
                <a:solidFill>
                  <a:prstClr val="black"/>
                </a:solidFill>
                <a:latin typeface="+mn-lt"/>
              </a:rPr>
              <a:t>clause</a:t>
            </a:r>
          </a:p>
        </p:txBody>
      </p:sp>
      <p:sp>
        <p:nvSpPr>
          <p:cNvPr id="16" name="Rounded Rectangular Callout 15"/>
          <p:cNvSpPr>
            <a:spLocks noChangeArrowheads="1"/>
          </p:cNvSpPr>
          <p:nvPr/>
        </p:nvSpPr>
        <p:spPr bwMode="auto">
          <a:xfrm>
            <a:off x="2916981" y="1120140"/>
            <a:ext cx="5949636" cy="3840108"/>
          </a:xfrm>
          <a:prstGeom prst="wedgeRoundRectCallout">
            <a:avLst>
              <a:gd name="adj1" fmla="val -5027"/>
              <a:gd name="adj2" fmla="val 6116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Developing Sentence Sophistication (</a:t>
            </a:r>
            <a:r>
              <a:rPr lang="en-US" altLang="en-US" sz="2000" u="sng" dirty="0">
                <a:solidFill>
                  <a:prstClr val="black"/>
                </a:solidFill>
                <a:latin typeface="+mn-lt"/>
              </a:rPr>
              <a:t>EO/P)</a:t>
            </a:r>
            <a:r>
              <a:rPr lang="en-US" altLang="en-US" sz="2000" dirty="0" smtClean="0">
                <a:solidFill>
                  <a:prstClr val="black"/>
                </a:solidFill>
                <a:latin typeface="+mn-lt"/>
              </a:rPr>
              <a:t>:</a:t>
            </a:r>
          </a:p>
          <a:p>
            <a:pPr eaLnBrk="1" hangingPunct="1">
              <a:defRPr/>
            </a:pPr>
            <a:endParaRPr lang="en-US" altLang="en-US" sz="1800" i="1" dirty="0">
              <a:solidFill>
                <a:prstClr val="black"/>
              </a:solidFill>
              <a:latin typeface="+mn-lt"/>
            </a:endParaRPr>
          </a:p>
          <a:p>
            <a:pPr eaLnBrk="1" hangingPunct="1">
              <a:defRPr/>
            </a:pPr>
            <a:r>
              <a:rPr lang="en-US" sz="1800" i="1" dirty="0">
                <a:latin typeface="+mn-lt"/>
              </a:rPr>
              <a:t>The little girl has to do it </a:t>
            </a:r>
            <a:r>
              <a:rPr lang="en-US" sz="1800" i="1" u="sng" dirty="0">
                <a:latin typeface="+mn-lt"/>
              </a:rPr>
              <a:t>because her teeth will stay clean</a:t>
            </a:r>
            <a:r>
              <a:rPr lang="en-US" sz="1800" i="1" dirty="0">
                <a:latin typeface="+mn-lt"/>
              </a:rPr>
              <a:t>, and they won't fall out. And they won't turn like different colors. And they won't fall out at the same time. </a:t>
            </a:r>
            <a:endParaRPr lang="en-US" sz="1800" i="1" dirty="0" smtClean="0">
              <a:latin typeface="+mn-lt"/>
            </a:endParaRPr>
          </a:p>
          <a:p>
            <a:pPr eaLnBrk="1" hangingPunct="1">
              <a:defRPr/>
            </a:pPr>
            <a:r>
              <a:rPr lang="en-US" sz="1800" dirty="0" smtClean="0">
                <a:latin typeface="+mn-lt"/>
              </a:rPr>
              <a:t>[And </a:t>
            </a:r>
            <a:r>
              <a:rPr lang="en-US" sz="1800" dirty="0">
                <a:latin typeface="+mn-lt"/>
              </a:rPr>
              <a:t>can you tell her how she should do it, how she should clean her teeth?] </a:t>
            </a:r>
            <a:endParaRPr lang="en-US" sz="1800" dirty="0" smtClean="0">
              <a:latin typeface="+mn-lt"/>
            </a:endParaRPr>
          </a:p>
          <a:p>
            <a:pPr eaLnBrk="1" hangingPunct="1">
              <a:defRPr/>
            </a:pPr>
            <a:r>
              <a:rPr lang="en-US" sz="1800" i="1" dirty="0" smtClean="0">
                <a:latin typeface="+mn-lt"/>
              </a:rPr>
              <a:t>You </a:t>
            </a:r>
            <a:r>
              <a:rPr lang="en-US" sz="1800" i="1" dirty="0">
                <a:latin typeface="+mn-lt"/>
              </a:rPr>
              <a:t>should brush on the bottom and then the top and then this part and then the back and in the back. Oh, yeah, and then you rinse the brush off. And then you put it back in a little cup or next to the sink.</a:t>
            </a:r>
            <a:r>
              <a:rPr lang="en-US" sz="1800" i="1" dirty="0" smtClean="0">
                <a:latin typeface="+mn-lt"/>
              </a:rPr>
              <a:t> </a:t>
            </a:r>
          </a:p>
          <a:p>
            <a:pPr eaLnBrk="1" hangingPunct="1">
              <a:defRPr/>
            </a:pPr>
            <a:endParaRPr lang="en-US" altLang="en-US" sz="1800" dirty="0" smtClean="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Use of adverbial clause</a:t>
            </a:r>
          </a:p>
        </p:txBody>
      </p:sp>
      <p:sp>
        <p:nvSpPr>
          <p:cNvPr id="15" name="Rectangle 3"/>
          <p:cNvSpPr>
            <a:spLocks noChangeArrowheads="1"/>
          </p:cNvSpPr>
          <p:nvPr/>
        </p:nvSpPr>
        <p:spPr bwMode="auto">
          <a:xfrm>
            <a:off x="868675" y="2572985"/>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a:t>
            </a:r>
            <a:r>
              <a:rPr lang="en-US" altLang="en-US" b="1" dirty="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8625"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0276888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a:t>
            </a:r>
            <a:r>
              <a:rPr lang="en-US" altLang="en-US" b="1" dirty="0" smtClean="0">
                <a:solidFill>
                  <a:prstClr val="black">
                    <a:lumMod val="65000"/>
                    <a:lumOff val="35000"/>
                  </a:prstClr>
                </a:solidFill>
                <a:ea typeface="ＭＳ Ｐゴシック" charset="-128"/>
              </a:rPr>
              <a:t>routine</a:t>
            </a:r>
          </a:p>
          <a:p>
            <a:pPr eaLnBrk="1" hangingPunct="1">
              <a:defRPr/>
            </a:pPr>
            <a:r>
              <a:rPr lang="en-US" altLang="en-US" b="1" dirty="0" smtClean="0">
                <a:solidFill>
                  <a:srgbClr val="FAC294"/>
                </a:solidFill>
                <a:ea typeface="ＭＳ Ｐゴシック" charset="-128"/>
              </a:rPr>
              <a:t>EL</a:t>
            </a:r>
            <a:r>
              <a:rPr lang="en-US" altLang="en-US" b="1" dirty="0" smtClean="0">
                <a:solidFill>
                  <a:prstClr val="black">
                    <a:lumMod val="65000"/>
                    <a:lumOff val="35000"/>
                  </a:prstClr>
                </a:solidFill>
                <a:ea typeface="ＭＳ Ｐゴシック" charset="-128"/>
              </a:rPr>
              <a:t> </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dirty="0" smtClean="0">
                <a:solidFill>
                  <a:srgbClr val="EEECE1">
                    <a:lumMod val="25000"/>
                  </a:srgbClr>
                </a:solidFill>
                <a:ea typeface="ＭＳ Ｐゴシック" charset="-128"/>
              </a:rPr>
              <a:t>  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73778" y="1303020"/>
            <a:ext cx="5592990" cy="3532503"/>
          </a:xfrm>
          <a:prstGeom prst="wedgeRoundRectCallout">
            <a:avLst>
              <a:gd name="adj1" fmla="val 15647"/>
              <a:gd name="adj2" fmla="val 6551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Controlled Sentence Sophistication (</a:t>
            </a:r>
            <a:r>
              <a:rPr lang="en-US" altLang="en-US" sz="1800" u="sng" dirty="0">
                <a:solidFill>
                  <a:prstClr val="black"/>
                </a:solidFill>
                <a:latin typeface="Calibri" pitchFamily="34" charset="0"/>
              </a:rPr>
              <a:t>EL)</a:t>
            </a:r>
            <a:r>
              <a:rPr lang="en-US" altLang="en-US" sz="18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800" i="1" dirty="0">
                <a:latin typeface="+mn-lt"/>
              </a:rPr>
              <a:t>You should clean your teeth </a:t>
            </a:r>
            <a:r>
              <a:rPr lang="en-US" sz="1800" i="1" u="sng" dirty="0">
                <a:latin typeface="+mn-lt"/>
              </a:rPr>
              <a:t>because it's important that you don't get cavitie</a:t>
            </a:r>
            <a:r>
              <a:rPr lang="en-US" sz="1800" i="1" dirty="0">
                <a:latin typeface="+mn-lt"/>
              </a:rPr>
              <a:t>s. </a:t>
            </a:r>
            <a:endParaRPr lang="en-US" sz="1800" i="1" dirty="0" smtClean="0">
              <a:latin typeface="+mn-lt"/>
            </a:endParaRPr>
          </a:p>
          <a:p>
            <a:pPr eaLnBrk="1" hangingPunct="1">
              <a:defRPr/>
            </a:pPr>
            <a:r>
              <a:rPr lang="en-US" sz="1800" dirty="0" smtClean="0">
                <a:latin typeface="+mn-lt"/>
              </a:rPr>
              <a:t>[And can you tell her how to do it, because she doesn’t know how?]</a:t>
            </a:r>
          </a:p>
          <a:p>
            <a:pPr eaLnBrk="1" hangingPunct="1">
              <a:defRPr/>
            </a:pPr>
            <a:r>
              <a:rPr lang="en-US" sz="1800" i="1" dirty="0" smtClean="0">
                <a:latin typeface="+mn-lt"/>
              </a:rPr>
              <a:t>You </a:t>
            </a:r>
            <a:r>
              <a:rPr lang="en-US" sz="1800" i="1" dirty="0">
                <a:latin typeface="+mn-lt"/>
              </a:rPr>
              <a:t>use toothpaste first, and then you clean your teeth properly. </a:t>
            </a:r>
            <a:endParaRPr lang="en-US" altLang="en-US" sz="1800" i="1" dirty="0" smtClean="0">
              <a:solidFill>
                <a:prstClr val="black"/>
              </a:solidFill>
              <a:latin typeface="+mn-lt"/>
            </a:endParaRPr>
          </a:p>
          <a:p>
            <a:pPr eaLnBrk="1" hangingPunct="1">
              <a:defRPr/>
            </a:pPr>
            <a:endParaRPr lang="en-US" altLang="en-US" sz="1800" i="1" dirty="0" smtClean="0">
              <a:solidFill>
                <a:prstClr val="black"/>
              </a:solidFill>
              <a:latin typeface="Calibri"/>
            </a:endParaRPr>
          </a:p>
          <a:p>
            <a:pPr marL="285750" indent="-285750" eaLnBrk="1" hangingPunct="1">
              <a:buFont typeface="Arial"/>
              <a:buChar char="•"/>
              <a:defRPr/>
            </a:pPr>
            <a:r>
              <a:rPr lang="en-US" altLang="en-US" sz="1800" dirty="0" smtClean="0">
                <a:solidFill>
                  <a:prstClr val="black"/>
                </a:solidFill>
                <a:latin typeface="Calibri"/>
              </a:rPr>
              <a:t>Use of a variety of complex clause structures (adverbial, </a:t>
            </a:r>
            <a:r>
              <a:rPr lang="en-US" altLang="en-US" sz="1800" dirty="0" err="1" smtClean="0">
                <a:solidFill>
                  <a:prstClr val="black"/>
                </a:solidFill>
                <a:latin typeface="Calibri"/>
              </a:rPr>
              <a:t>complementizer</a:t>
            </a:r>
            <a:r>
              <a:rPr lang="en-US" altLang="en-US" sz="1800" dirty="0" smtClean="0">
                <a:solidFill>
                  <a:prstClr val="black"/>
                </a:solidFill>
                <a:latin typeface="Calibri"/>
              </a:rPr>
              <a:t>) </a:t>
            </a:r>
          </a:p>
        </p:txBody>
      </p:sp>
      <p:sp>
        <p:nvSpPr>
          <p:cNvPr id="2" name="Text Placeholder 3"/>
          <p:cNvSpPr txBox="1">
            <a:spLocks/>
          </p:cNvSpPr>
          <p:nvPr/>
        </p:nvSpPr>
        <p:spPr>
          <a:xfrm>
            <a:off x="429768" y="206376"/>
            <a:ext cx="8284464" cy="65165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SentSoph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49776" y="5908438"/>
            <a:ext cx="374904" cy="374904"/>
          </a:xfrm>
          <a:prstGeom prst="rect">
            <a:avLst/>
          </a:prstGeom>
        </p:spPr>
      </p:pic>
      <p:sp>
        <p:nvSpPr>
          <p:cNvPr id="13" name="Rounded Rectangular Callout 12"/>
          <p:cNvSpPr>
            <a:spLocks noChangeArrowheads="1"/>
          </p:cNvSpPr>
          <p:nvPr/>
        </p:nvSpPr>
        <p:spPr bwMode="auto">
          <a:xfrm>
            <a:off x="2906499" y="1025495"/>
            <a:ext cx="5960269" cy="3811076"/>
          </a:xfrm>
          <a:prstGeom prst="wedgeRoundRectCallout">
            <a:avLst>
              <a:gd name="adj1" fmla="val 16424"/>
              <a:gd name="adj2" fmla="val 64623"/>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a:solidFill>
                  <a:prstClr val="black"/>
                </a:solidFill>
                <a:latin typeface="Calibri"/>
              </a:rPr>
              <a:t>Controlled </a:t>
            </a:r>
            <a:r>
              <a:rPr lang="en-US" altLang="en-US" sz="1400" u="sng" dirty="0" smtClean="0">
                <a:solidFill>
                  <a:prstClr val="black"/>
                </a:solidFill>
                <a:latin typeface="Calibri"/>
              </a:rPr>
              <a:t>Sentence Sophistication (</a:t>
            </a:r>
            <a:r>
              <a:rPr lang="en-US" altLang="en-US" sz="1400" u="sng" dirty="0">
                <a:solidFill>
                  <a:prstClr val="black"/>
                </a:solidFill>
                <a:latin typeface="Calibri"/>
              </a:rPr>
              <a:t>EO/P</a:t>
            </a:r>
            <a:r>
              <a:rPr lang="en-US" altLang="en-US" sz="1400" u="sng" dirty="0" smtClean="0">
                <a:solidFill>
                  <a:prstClr val="black"/>
                </a:solidFill>
                <a:latin typeface="Calibri"/>
              </a:rPr>
              <a:t>):</a:t>
            </a:r>
          </a:p>
          <a:p>
            <a:pPr eaLnBrk="1" hangingPunct="1">
              <a:defRPr/>
            </a:pPr>
            <a:endParaRPr lang="en-US" altLang="en-US" sz="1400" u="sng" dirty="0">
              <a:solidFill>
                <a:prstClr val="black"/>
              </a:solidFill>
              <a:latin typeface="Calibri"/>
            </a:endParaRPr>
          </a:p>
          <a:p>
            <a:pPr eaLnBrk="1" hangingPunct="1">
              <a:defRPr/>
            </a:pPr>
            <a:r>
              <a:rPr lang="en-US" sz="1400" i="1" dirty="0">
                <a:latin typeface="+mn-lt"/>
              </a:rPr>
              <a:t>You should do it </a:t>
            </a:r>
            <a:r>
              <a:rPr lang="en-US" sz="1400" i="1" u="sng" dirty="0">
                <a:latin typeface="+mn-lt"/>
              </a:rPr>
              <a:t>because it keeps your teeth clean</a:t>
            </a:r>
            <a:r>
              <a:rPr lang="en-US" sz="1400" i="1" dirty="0">
                <a:latin typeface="+mn-lt"/>
              </a:rPr>
              <a:t>. And</a:t>
            </a:r>
            <a:r>
              <a:rPr lang="en-US" sz="1400" i="1" u="sng" dirty="0">
                <a:latin typeface="+mn-lt"/>
              </a:rPr>
              <a:t> if you don't brush them</a:t>
            </a:r>
            <a:r>
              <a:rPr lang="en-US" sz="1400" i="1" dirty="0">
                <a:latin typeface="+mn-lt"/>
              </a:rPr>
              <a:t>, it will make your teeth rot away. </a:t>
            </a:r>
            <a:r>
              <a:rPr lang="en-US" sz="1400" i="1" dirty="0" smtClean="0">
                <a:latin typeface="+mn-lt"/>
              </a:rPr>
              <a:t>And </a:t>
            </a:r>
            <a:r>
              <a:rPr lang="en-US" sz="1400" i="1" dirty="0">
                <a:latin typeface="+mn-lt"/>
              </a:rPr>
              <a:t>your teeth are part of your skeleton, which makes your body hold together. If you don't have your skeleton, you would be a blob</a:t>
            </a:r>
            <a:r>
              <a:rPr lang="en-US" sz="1400" i="1" dirty="0" smtClean="0">
                <a:latin typeface="+mn-lt"/>
              </a:rPr>
              <a:t>.</a:t>
            </a:r>
          </a:p>
          <a:p>
            <a:pPr eaLnBrk="1" hangingPunct="1">
              <a:defRPr/>
            </a:pPr>
            <a:r>
              <a:rPr lang="en-US" sz="1400" dirty="0" smtClean="0">
                <a:latin typeface="+mn-lt"/>
              </a:rPr>
              <a:t>[Can </a:t>
            </a:r>
            <a:r>
              <a:rPr lang="en-US" sz="1400" dirty="0">
                <a:latin typeface="+mn-lt"/>
              </a:rPr>
              <a:t>you explain to your friend how to clean her </a:t>
            </a:r>
            <a:r>
              <a:rPr lang="en-US" sz="1400" dirty="0" smtClean="0">
                <a:latin typeface="+mn-lt"/>
              </a:rPr>
              <a:t>teeth?]</a:t>
            </a:r>
          </a:p>
          <a:p>
            <a:pPr eaLnBrk="1" hangingPunct="1">
              <a:defRPr/>
            </a:pPr>
            <a:r>
              <a:rPr lang="en-US" sz="1400" i="1" dirty="0" smtClean="0">
                <a:latin typeface="+mn-lt"/>
              </a:rPr>
              <a:t>You </a:t>
            </a:r>
            <a:r>
              <a:rPr lang="en-US" sz="1400" i="1" dirty="0">
                <a:latin typeface="+mn-lt"/>
              </a:rPr>
              <a:t>take your toothbrush and put some toothpaste on it. And then you put it in your mouth and brush. </a:t>
            </a:r>
            <a:r>
              <a:rPr lang="en-US" sz="1400" i="1" u="sng" dirty="0">
                <a:latin typeface="+mn-lt"/>
              </a:rPr>
              <a:t>If it's electric</a:t>
            </a:r>
            <a:r>
              <a:rPr lang="en-US" sz="1400" i="1" dirty="0">
                <a:latin typeface="+mn-lt"/>
              </a:rPr>
              <a:t>, you push the on button and then brush. </a:t>
            </a:r>
            <a:r>
              <a:rPr lang="en-US" sz="1400" i="1" u="sng" dirty="0">
                <a:latin typeface="+mn-lt"/>
              </a:rPr>
              <a:t>The way you brush</a:t>
            </a:r>
            <a:r>
              <a:rPr lang="en-US" sz="1400" i="1" dirty="0">
                <a:latin typeface="+mn-lt"/>
              </a:rPr>
              <a:t> is you open your mouth and then you go like this and smile. And then you open and do it again like that and make sure to get the back.  </a:t>
            </a:r>
            <a:endParaRPr lang="en-US" sz="1400" i="1" dirty="0" smtClean="0">
              <a:latin typeface="+mn-lt"/>
            </a:endParaRPr>
          </a:p>
          <a:p>
            <a:pPr eaLnBrk="1" hangingPunct="1">
              <a:defRPr/>
            </a:pPr>
            <a:r>
              <a:rPr lang="en-US" sz="1400" dirty="0" smtClean="0">
                <a:latin typeface="+mn-lt"/>
              </a:rPr>
              <a:t>[Anything </a:t>
            </a:r>
            <a:r>
              <a:rPr lang="en-US" sz="1400" dirty="0">
                <a:latin typeface="+mn-lt"/>
              </a:rPr>
              <a:t>else</a:t>
            </a:r>
            <a:r>
              <a:rPr lang="en-US" sz="1400" dirty="0" smtClean="0">
                <a:latin typeface="+mn-lt"/>
              </a:rPr>
              <a:t>?]</a:t>
            </a:r>
          </a:p>
          <a:p>
            <a:pPr eaLnBrk="1" hangingPunct="1">
              <a:defRPr/>
            </a:pPr>
            <a:r>
              <a:rPr lang="en-US" sz="1400" i="1" dirty="0" smtClean="0">
                <a:latin typeface="+mn-lt"/>
              </a:rPr>
              <a:t>But </a:t>
            </a:r>
            <a:r>
              <a:rPr lang="en-US" sz="1400" i="1" u="sng" dirty="0">
                <a:latin typeface="+mn-lt"/>
              </a:rPr>
              <a:t>if you have a loose tooth</a:t>
            </a:r>
            <a:r>
              <a:rPr lang="en-US" sz="1400" i="1" dirty="0">
                <a:latin typeface="+mn-lt"/>
              </a:rPr>
              <a:t>, you need to brush that one extra </a:t>
            </a:r>
            <a:r>
              <a:rPr lang="en-US" sz="1400" i="1" dirty="0" smtClean="0">
                <a:latin typeface="+mn-lt"/>
              </a:rPr>
              <a:t>well…or </a:t>
            </a:r>
            <a:r>
              <a:rPr lang="en-US" sz="1400" i="1" dirty="0">
                <a:latin typeface="+mn-lt"/>
              </a:rPr>
              <a:t>a grown up tooth. </a:t>
            </a:r>
            <a:endParaRPr lang="en-US" sz="1400" i="1" dirty="0" smtClean="0">
              <a:latin typeface="+mn-lt"/>
            </a:endParaRPr>
          </a:p>
          <a:p>
            <a:pPr eaLnBrk="1" hangingPunct="1">
              <a:defRPr/>
            </a:pPr>
            <a:endParaRPr lang="en-US" sz="1300" i="1" dirty="0" smtClean="0">
              <a:latin typeface="+mn-lt"/>
            </a:endParaRPr>
          </a:p>
          <a:p>
            <a:pPr marL="285750" indent="-285750" eaLnBrk="1" hangingPunct="1">
              <a:buFont typeface="Arial"/>
              <a:buChar char="•"/>
              <a:defRPr/>
            </a:pPr>
            <a:r>
              <a:rPr lang="en-US" sz="1300" dirty="0" smtClean="0">
                <a:solidFill>
                  <a:prstClr val="black"/>
                </a:solidFill>
                <a:latin typeface="+mn-lt"/>
              </a:rPr>
              <a:t>Use of a variety of complex clause structures (adverbial, </a:t>
            </a:r>
            <a:r>
              <a:rPr lang="en-US" sz="1300" dirty="0" err="1" smtClean="0">
                <a:solidFill>
                  <a:prstClr val="black"/>
                </a:solidFill>
                <a:latin typeface="+mn-lt"/>
              </a:rPr>
              <a:t>complementizer</a:t>
            </a:r>
            <a:r>
              <a:rPr lang="en-US" sz="1300" dirty="0" smtClean="0">
                <a:solidFill>
                  <a:prstClr val="black"/>
                </a:solidFill>
                <a:latin typeface="+mn-lt"/>
              </a:rPr>
              <a:t>)</a:t>
            </a:r>
            <a:endParaRPr lang="en-US" sz="1300" dirty="0">
              <a:solidFill>
                <a:prstClr val="black"/>
              </a:solidFill>
              <a:latin typeface="+mn-lt"/>
            </a:endParaRPr>
          </a:p>
        </p:txBody>
      </p:sp>
    </p:spTree>
    <p:extLst>
      <p:ext uri="{BB962C8B-B14F-4D97-AF65-F5344CB8AC3E}">
        <p14:creationId xmlns:p14="http://schemas.microsoft.com/office/powerpoint/2010/main" val="609368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3254136" y="3798426"/>
            <a:ext cx="1152144" cy="93284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Emerging Sentence Structure (EL)</a:t>
            </a:r>
            <a:r>
              <a:rPr lang="en-US" altLang="en-US" sz="400" dirty="0">
                <a:solidFill>
                  <a:prstClr val="black"/>
                </a:solidFill>
                <a:latin typeface="+mn-lt"/>
                <a:cs typeface="Arial Black"/>
              </a:rPr>
              <a:t>:</a:t>
            </a:r>
          </a:p>
          <a:p>
            <a:pPr eaLnBrk="1" hangingPunct="1">
              <a:defRPr/>
            </a:pPr>
            <a:endParaRPr lang="en-US" altLang="en-US" sz="400" i="1" dirty="0">
              <a:solidFill>
                <a:prstClr val="black"/>
              </a:solidFill>
              <a:latin typeface="+mn-lt"/>
              <a:cs typeface="Arial Black"/>
            </a:endParaRPr>
          </a:p>
          <a:p>
            <a:pPr eaLnBrk="1" hangingPunct="1">
              <a:defRPr/>
            </a:pPr>
            <a:r>
              <a:rPr lang="en-US" sz="400" i="1" dirty="0">
                <a:latin typeface="+mn-lt"/>
                <a:cs typeface="Arial Black"/>
              </a:rPr>
              <a:t>She had to count by order by putting them. And then she sticks them together and she counts them. </a:t>
            </a:r>
          </a:p>
          <a:p>
            <a:pPr eaLnBrk="1" hangingPunct="1">
              <a:defRPr/>
            </a:pPr>
            <a:r>
              <a:rPr lang="en-US" sz="400" i="1" dirty="0">
                <a:latin typeface="+mn-lt"/>
                <a:cs typeface="Arial Black"/>
              </a:rPr>
              <a:t>Researcher: And why does using the cubes this way help her?</a:t>
            </a:r>
          </a:p>
          <a:p>
            <a:pPr eaLnBrk="1" hangingPunct="1">
              <a:defRPr/>
            </a:pPr>
            <a:r>
              <a:rPr lang="en-US" sz="400" i="1" dirty="0">
                <a:latin typeface="+mn-lt"/>
                <a:cs typeface="Arial Black"/>
              </a:rPr>
              <a:t>So she could count very good. </a:t>
            </a:r>
          </a:p>
          <a:p>
            <a:pPr eaLnBrk="1" hangingPunct="1">
              <a:defRPr/>
            </a:pPr>
            <a:endParaRPr lang="en-US" sz="400" i="1" dirty="0">
              <a:solidFill>
                <a:prstClr val="black"/>
              </a:solidFill>
              <a:latin typeface="+mn-lt"/>
              <a:cs typeface="Arial Black"/>
            </a:endParaRPr>
          </a:p>
          <a:p>
            <a:pPr eaLnBrk="1" hangingPunct="1">
              <a:defRPr/>
            </a:pPr>
            <a:r>
              <a:rPr lang="en-US" sz="400" dirty="0" smtClean="0">
                <a:solidFill>
                  <a:prstClr val="black"/>
                </a:solidFill>
                <a:latin typeface="+mn-lt"/>
                <a:cs typeface="Arial Black"/>
              </a:rPr>
              <a:t>Use of simple sentences</a:t>
            </a:r>
            <a:endParaRPr lang="en-US" sz="400" dirty="0">
              <a:solidFill>
                <a:prstClr val="black"/>
              </a:solidFill>
              <a:latin typeface="+mn-lt"/>
              <a:cs typeface="Arial Black"/>
            </a:endParaRPr>
          </a:p>
        </p:txBody>
      </p:sp>
      <p:sp>
        <p:nvSpPr>
          <p:cNvPr id="19460"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3" name="Rounded Rectangular Callout 12"/>
          <p:cNvSpPr>
            <a:spLocks noChangeArrowheads="1"/>
          </p:cNvSpPr>
          <p:nvPr/>
        </p:nvSpPr>
        <p:spPr bwMode="auto">
          <a:xfrm>
            <a:off x="6376003" y="2643526"/>
            <a:ext cx="1152144" cy="1456464"/>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a:t>
            </a:r>
            <a:r>
              <a:rPr lang="en-US" altLang="en-US" sz="400" u="sng" dirty="0" smtClean="0">
                <a:solidFill>
                  <a:prstClr val="black"/>
                </a:solidFill>
                <a:latin typeface="+mn-lt"/>
              </a:rPr>
              <a:t>Sentence Sophistication </a:t>
            </a:r>
            <a:r>
              <a:rPr lang="en-US" altLang="en-US" sz="400" u="sng" dirty="0">
                <a:solidFill>
                  <a:prstClr val="black"/>
                </a:solidFill>
                <a:latin typeface="+mn-lt"/>
              </a:rPr>
              <a:t>(EL):</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need to use the cubes to put them in line and then count them before you put them in line. And then you put them in line and then you start piling them more and more and more until you find out. </a:t>
            </a:r>
          </a:p>
          <a:p>
            <a:pPr eaLnBrk="1" hangingPunct="1">
              <a:defRPr/>
            </a:pPr>
            <a:r>
              <a:rPr lang="en-US" sz="400" i="1" dirty="0">
                <a:latin typeface="+mn-lt"/>
              </a:rPr>
              <a:t>Researcher: Tell him why using the cubes this way helps him? Because you will learn and know already what is like three plus three or if you put them in line, you already know that there are six in all.</a:t>
            </a:r>
          </a:p>
          <a:p>
            <a:pPr eaLnBrk="1" hangingPunct="1">
              <a:defRPr/>
            </a:pPr>
            <a:endParaRPr lang="en-US" sz="400" i="1" dirty="0">
              <a:latin typeface="+mn-lt"/>
            </a:endParaRPr>
          </a:p>
          <a:p>
            <a:pPr eaLnBrk="1" hangingPunct="1">
              <a:defRPr/>
            </a:pPr>
            <a:r>
              <a:rPr lang="en-US" sz="400" dirty="0" smtClean="0">
                <a:latin typeface="+mn-lt"/>
              </a:rPr>
              <a:t>Uses </a:t>
            </a:r>
            <a:r>
              <a:rPr lang="en-US" sz="400" dirty="0">
                <a:latin typeface="+mn-lt"/>
              </a:rPr>
              <a:t>different types of complex clause </a:t>
            </a:r>
            <a:r>
              <a:rPr lang="en-US" sz="400" dirty="0" smtClean="0">
                <a:latin typeface="+mn-lt"/>
              </a:rPr>
              <a:t>structures </a:t>
            </a:r>
            <a:endParaRPr lang="en-US" sz="400" dirty="0">
              <a:latin typeface="+mn-lt"/>
            </a:endParaRPr>
          </a:p>
          <a:p>
            <a:pPr eaLnBrk="1" hangingPunct="1">
              <a:defRPr/>
            </a:pPr>
            <a:r>
              <a:rPr lang="en-US" sz="400" dirty="0">
                <a:solidFill>
                  <a:prstClr val="black"/>
                </a:solidFill>
                <a:latin typeface="+mn-lt"/>
              </a:rPr>
              <a:t>Shows control of simple and compound sentences </a:t>
            </a:r>
          </a:p>
        </p:txBody>
      </p:sp>
      <p:sp>
        <p:nvSpPr>
          <p:cNvPr id="12" name="Rounded Rectangular Callout 11"/>
          <p:cNvSpPr>
            <a:spLocks noChangeArrowheads="1"/>
          </p:cNvSpPr>
          <p:nvPr/>
        </p:nvSpPr>
        <p:spPr bwMode="auto">
          <a:xfrm>
            <a:off x="4785106" y="3254571"/>
            <a:ext cx="1152144" cy="109041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Developing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(EL)</a:t>
            </a:r>
            <a:r>
              <a:rPr lang="en-US" altLang="en-US" sz="400" dirty="0">
                <a:solidFill>
                  <a:prstClr val="black"/>
                </a:solidFill>
                <a:latin typeface="+mn-lt"/>
                <a:cs typeface="Arial Black"/>
              </a:rPr>
              <a:t>:</a:t>
            </a:r>
          </a:p>
          <a:p>
            <a:pPr eaLnBrk="1" hangingPunct="1">
              <a:defRPr/>
            </a:pPr>
            <a:endParaRPr lang="en-US" altLang="en-US" sz="400" i="1" dirty="0">
              <a:solidFill>
                <a:prstClr val="black"/>
              </a:solidFill>
              <a:latin typeface="+mn-lt"/>
              <a:cs typeface="Arial Black"/>
            </a:endParaRPr>
          </a:p>
          <a:p>
            <a:pPr eaLnBrk="1" hangingPunct="1">
              <a:defRPr/>
            </a:pPr>
            <a:r>
              <a:rPr lang="en-US" sz="400" i="1" dirty="0">
                <a:latin typeface="+mn-lt"/>
                <a:cs typeface="Arial Black"/>
              </a:rPr>
              <a:t>Because if you want to make them in two lines, you could count them like this: one, two, three, four, five, six. And then you can write the numbers on your paper or your mom's paper.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simple </a:t>
            </a:r>
            <a:r>
              <a:rPr lang="en-US" altLang="en-US" sz="400" dirty="0">
                <a:solidFill>
                  <a:prstClr val="black"/>
                </a:solidFill>
                <a:latin typeface="+mn-lt"/>
                <a:cs typeface="Arial Black"/>
              </a:rPr>
              <a:t>sentences accurately</a:t>
            </a:r>
          </a:p>
          <a:p>
            <a:pPr eaLnBrk="1" hangingPunct="1">
              <a:defRPr/>
            </a:pPr>
            <a:r>
              <a:rPr lang="en-US" altLang="en-US" sz="400" dirty="0" smtClean="0">
                <a:solidFill>
                  <a:prstClr val="black"/>
                </a:solidFill>
                <a:latin typeface="+mn-lt"/>
                <a:cs typeface="Arial Black"/>
              </a:rPr>
              <a:t>Uses </a:t>
            </a:r>
            <a:r>
              <a:rPr lang="en-US" altLang="en-US" sz="400" dirty="0">
                <a:solidFill>
                  <a:prstClr val="black"/>
                </a:solidFill>
                <a:latin typeface="+mn-lt"/>
                <a:cs typeface="Arial Black"/>
              </a:rPr>
              <a:t>complex sentences with infinite forms </a:t>
            </a:r>
          </a:p>
        </p:txBody>
      </p:sp>
      <p:sp>
        <p:nvSpPr>
          <p:cNvPr id="21" name="Rounded Rectangular Callout 20"/>
          <p:cNvSpPr>
            <a:spLocks noChangeArrowheads="1"/>
          </p:cNvSpPr>
          <p:nvPr/>
        </p:nvSpPr>
        <p:spPr bwMode="auto">
          <a:xfrm>
            <a:off x="1628304" y="4426721"/>
            <a:ext cx="1152144" cy="669971"/>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No Evidence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(EL):</a:t>
            </a:r>
          </a:p>
          <a:p>
            <a:pPr eaLnBrk="1" hangingPunct="1">
              <a:defRPr/>
            </a:pPr>
            <a:endParaRPr lang="en-US" altLang="en-US" sz="400" u="sng" dirty="0">
              <a:solidFill>
                <a:prstClr val="black"/>
              </a:solidFill>
              <a:latin typeface="+mn-lt"/>
              <a:cs typeface="Arial Black"/>
            </a:endParaRPr>
          </a:p>
          <a:p>
            <a:pPr eaLnBrk="1" hangingPunct="1">
              <a:defRPr/>
            </a:pPr>
            <a:r>
              <a:rPr lang="en-US" sz="400" i="1" dirty="0">
                <a:latin typeface="+mn-lt"/>
                <a:cs typeface="Arial Black"/>
              </a:rPr>
              <a:t>Six.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a one </a:t>
            </a:r>
            <a:r>
              <a:rPr lang="en-US" altLang="en-US" sz="400" dirty="0">
                <a:solidFill>
                  <a:prstClr val="black"/>
                </a:solidFill>
                <a:latin typeface="+mn-lt"/>
                <a:cs typeface="Arial Black"/>
              </a:rPr>
              <a:t>word response</a:t>
            </a:r>
          </a:p>
          <a:p>
            <a:pPr eaLnBrk="1" hangingPunct="1">
              <a:defRPr/>
            </a:pPr>
            <a:endParaRPr lang="en-US" altLang="en-US" sz="400" dirty="0">
              <a:solidFill>
                <a:prstClr val="black"/>
              </a:solidFill>
              <a:latin typeface="+mn-lt"/>
              <a:cs typeface="Arial Black"/>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5" name="Rounded Rectangular Callout 14"/>
          <p:cNvSpPr>
            <a:spLocks noChangeArrowheads="1"/>
          </p:cNvSpPr>
          <p:nvPr/>
        </p:nvSpPr>
        <p:spPr bwMode="auto">
          <a:xfrm>
            <a:off x="4902695" y="3737211"/>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Developing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(EO/P)</a:t>
            </a:r>
            <a:r>
              <a:rPr lang="en-US" altLang="en-US" sz="400" dirty="0">
                <a:solidFill>
                  <a:prstClr val="black"/>
                </a:solidFill>
                <a:latin typeface="+mn-lt"/>
                <a:cs typeface="Arial Black"/>
              </a:rPr>
              <a:t>:</a:t>
            </a:r>
          </a:p>
          <a:p>
            <a:pPr eaLnBrk="1" hangingPunct="1">
              <a:defRPr/>
            </a:pPr>
            <a:endParaRPr lang="en-US" altLang="en-US" sz="400" i="1" dirty="0">
              <a:solidFill>
                <a:srgbClr val="FFFFFF"/>
              </a:solidFill>
              <a:latin typeface="+mn-lt"/>
              <a:cs typeface="Arial Black"/>
            </a:endParaRPr>
          </a:p>
          <a:p>
            <a:pPr eaLnBrk="1" hangingPunct="1">
              <a:defRPr/>
            </a:pPr>
            <a:r>
              <a:rPr lang="en-US" sz="400" i="1" dirty="0">
                <a:latin typeface="+mn-lt"/>
                <a:cs typeface="Arial Black"/>
              </a:rPr>
              <a:t>As you stack them up, you can count them. It's easy. It helps me count a lot when I stack them up.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a:solidFill>
                  <a:prstClr val="black"/>
                </a:solidFill>
                <a:latin typeface="+mn-lt"/>
                <a:cs typeface="Arial Black"/>
              </a:rPr>
              <a:t>Attempts to use sentences with complex clause structures </a:t>
            </a:r>
          </a:p>
          <a:p>
            <a:pPr eaLnBrk="1" hangingPunct="1">
              <a:defRPr/>
            </a:pPr>
            <a:endParaRPr lang="en-US" altLang="en-US" sz="400" dirty="0">
              <a:solidFill>
                <a:prstClr val="black"/>
              </a:solidFill>
              <a:latin typeface="+mn-lt"/>
            </a:endParaRPr>
          </a:p>
        </p:txBody>
      </p:sp>
      <p:sp>
        <p:nvSpPr>
          <p:cNvPr id="16" name="Rounded Rectangular Callout 15"/>
          <p:cNvSpPr>
            <a:spLocks noChangeArrowheads="1"/>
          </p:cNvSpPr>
          <p:nvPr/>
        </p:nvSpPr>
        <p:spPr bwMode="auto">
          <a:xfrm>
            <a:off x="6502283" y="2764841"/>
            <a:ext cx="1152144" cy="175284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mn-lt"/>
              </a:rPr>
              <a:t>Controlled </a:t>
            </a:r>
            <a:r>
              <a:rPr lang="en-US" altLang="en-US" sz="400" u="sng" dirty="0" smtClean="0">
                <a:solidFill>
                  <a:prstClr val="black"/>
                </a:solidFill>
                <a:latin typeface="+mn-lt"/>
              </a:rPr>
              <a:t>Sentence Sophistication </a:t>
            </a:r>
            <a:r>
              <a:rPr lang="en-US" altLang="en-US" sz="400" u="sng" dirty="0">
                <a:solidFill>
                  <a:prstClr val="black"/>
                </a:solidFill>
                <a:latin typeface="+mn-lt"/>
              </a:rPr>
              <a:t>(EO/P</a:t>
            </a:r>
            <a:r>
              <a:rPr lang="en-US" altLang="en-US" sz="400" u="sng" dirty="0" smtClean="0">
                <a:solidFill>
                  <a:prstClr val="black"/>
                </a:solidFill>
                <a:latin typeface="+mn-lt"/>
              </a:rPr>
              <a:t>):</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Using the cubes this way makes it easier to count. Say that they were all spread apart. If you lay them like this, one, two, three, four, five, six, seven, eight, it won't quite work. But if you have them stacked one, two, three, four, five, six, it'll be easier to count them all. </a:t>
            </a:r>
          </a:p>
          <a:p>
            <a:pPr eaLnBrk="1" hangingPunct="1">
              <a:defRPr/>
            </a:pPr>
            <a:r>
              <a:rPr lang="en-US" sz="400" i="1" dirty="0" smtClean="0">
                <a:latin typeface="+mn-lt"/>
              </a:rPr>
              <a:t>[</a:t>
            </a:r>
            <a:r>
              <a:rPr lang="en-US" sz="400" dirty="0" smtClean="0">
                <a:latin typeface="+mn-lt"/>
              </a:rPr>
              <a:t>Okay</a:t>
            </a:r>
            <a:r>
              <a:rPr lang="en-US" sz="400" dirty="0">
                <a:latin typeface="+mn-lt"/>
              </a:rPr>
              <a:t>. Can you tell her uh how to do it</a:t>
            </a:r>
            <a:r>
              <a:rPr lang="en-US" sz="400" dirty="0" smtClean="0">
                <a:latin typeface="+mn-lt"/>
              </a:rPr>
              <a:t>?]</a:t>
            </a:r>
            <a:endParaRPr lang="en-US" sz="400" dirty="0">
              <a:latin typeface="+mn-lt"/>
            </a:endParaRPr>
          </a:p>
          <a:p>
            <a:pPr eaLnBrk="1" hangingPunct="1">
              <a:defRPr/>
            </a:pPr>
            <a:r>
              <a:rPr lang="en-US" sz="400" i="1" dirty="0">
                <a:latin typeface="+mn-lt"/>
              </a:rPr>
              <a:t>Let's say you had a bunch of cubes like this. Take two cubes and just press them together. Take another cube. Press it together. Take another cube. Press it together. Take another cube. Press it together. Take another cube. Press it together. And take another cube and press it together. That's how you would do it until you have all of them stacked together. </a:t>
            </a:r>
          </a:p>
          <a:p>
            <a:pPr eaLnBrk="1" hangingPunct="1">
              <a:defRPr/>
            </a:pPr>
            <a:endParaRPr lang="en-US" sz="400" i="1" dirty="0">
              <a:solidFill>
                <a:prstClr val="black"/>
              </a:solidFill>
              <a:latin typeface="+mn-lt"/>
            </a:endParaRPr>
          </a:p>
          <a:p>
            <a:pPr eaLnBrk="1" hangingPunct="1">
              <a:defRPr/>
            </a:pPr>
            <a:r>
              <a:rPr lang="en-US" sz="400" dirty="0" smtClean="0">
                <a:solidFill>
                  <a:prstClr val="black"/>
                </a:solidFill>
                <a:latin typeface="+mn-lt"/>
              </a:rPr>
              <a:t>Use of a variety </a:t>
            </a:r>
            <a:r>
              <a:rPr lang="en-US" sz="400" dirty="0">
                <a:solidFill>
                  <a:prstClr val="black"/>
                </a:solidFill>
                <a:latin typeface="+mn-lt"/>
              </a:rPr>
              <a:t>of complex clause structures (adverbial </a:t>
            </a:r>
            <a:r>
              <a:rPr lang="en-US" sz="400" dirty="0" smtClean="0">
                <a:solidFill>
                  <a:prstClr val="black"/>
                </a:solidFill>
                <a:latin typeface="+mn-lt"/>
              </a:rPr>
              <a:t>clauses)</a:t>
            </a:r>
            <a:endParaRPr lang="en-US" sz="400" dirty="0">
              <a:solidFill>
                <a:prstClr val="black"/>
              </a:solidFill>
              <a:latin typeface="+mn-lt"/>
            </a:endParaRPr>
          </a:p>
          <a:p>
            <a:pPr eaLnBrk="1" hangingPunct="1">
              <a:defRPr/>
            </a:pPr>
            <a:r>
              <a:rPr lang="en-US" sz="400" dirty="0">
                <a:solidFill>
                  <a:prstClr val="black"/>
                </a:solidFill>
                <a:latin typeface="+mn-lt"/>
              </a:rPr>
              <a:t>Simple and compound sentences are controlled   </a:t>
            </a:r>
          </a:p>
        </p:txBody>
      </p:sp>
      <p:sp>
        <p:nvSpPr>
          <p:cNvPr id="18" name="Rounded Rectangular Callout 17"/>
          <p:cNvSpPr>
            <a:spLocks noChangeArrowheads="1"/>
          </p:cNvSpPr>
          <p:nvPr/>
        </p:nvSpPr>
        <p:spPr bwMode="auto">
          <a:xfrm>
            <a:off x="3359541" y="4165943"/>
            <a:ext cx="1152144" cy="7034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Emerging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(EO/P):</a:t>
            </a:r>
          </a:p>
          <a:p>
            <a:pPr eaLnBrk="1" hangingPunct="1">
              <a:defRPr/>
            </a:pPr>
            <a:endParaRPr lang="en-US" altLang="en-US" sz="400" u="sng" dirty="0">
              <a:solidFill>
                <a:prstClr val="black"/>
              </a:solidFill>
              <a:latin typeface="+mn-lt"/>
              <a:cs typeface="Arial Black"/>
            </a:endParaRPr>
          </a:p>
          <a:p>
            <a:pPr eaLnBrk="1" hangingPunct="1">
              <a:defRPr/>
            </a:pPr>
            <a:r>
              <a:rPr lang="en-US" sz="400" i="1" dirty="0">
                <a:latin typeface="+mn-lt"/>
                <a:cs typeface="Arial Black"/>
              </a:rPr>
              <a:t>Because you could count them to help you figure it out. You can count them in your brain. Put them this way. You could count them from your fingers.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simple </a:t>
            </a:r>
            <a:r>
              <a:rPr lang="en-US" altLang="en-US" sz="400" dirty="0">
                <a:solidFill>
                  <a:prstClr val="black"/>
                </a:solidFill>
                <a:latin typeface="+mn-lt"/>
                <a:cs typeface="Arial Black"/>
              </a:rPr>
              <a:t>sentences </a:t>
            </a: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7" name="Rounded Rectangular Callout 16"/>
          <p:cNvSpPr>
            <a:spLocks noChangeArrowheads="1"/>
          </p:cNvSpPr>
          <p:nvPr/>
        </p:nvSpPr>
        <p:spPr bwMode="auto">
          <a:xfrm>
            <a:off x="1746200" y="4687561"/>
            <a:ext cx="1152144" cy="63078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cs typeface="Arial Black"/>
              </a:rPr>
              <a:t>No Evidence of </a:t>
            </a:r>
            <a:r>
              <a:rPr lang="en-US" altLang="en-US" sz="400" u="sng" dirty="0" smtClean="0">
                <a:solidFill>
                  <a:prstClr val="black"/>
                </a:solidFill>
                <a:latin typeface="+mn-lt"/>
                <a:cs typeface="Arial Black"/>
              </a:rPr>
              <a:t>Sentence Sophistication </a:t>
            </a:r>
            <a:r>
              <a:rPr lang="en-US" altLang="en-US" sz="400" u="sng" dirty="0">
                <a:solidFill>
                  <a:prstClr val="black"/>
                </a:solidFill>
                <a:latin typeface="+mn-lt"/>
                <a:cs typeface="Arial Black"/>
              </a:rPr>
              <a:t>(EO/P)</a:t>
            </a:r>
            <a:r>
              <a:rPr lang="en-US" altLang="en-US" sz="400" dirty="0">
                <a:solidFill>
                  <a:prstClr val="black"/>
                </a:solidFill>
                <a:latin typeface="+mn-lt"/>
                <a:cs typeface="Arial Black"/>
              </a:rPr>
              <a:t>:</a:t>
            </a:r>
          </a:p>
          <a:p>
            <a:pPr eaLnBrk="1" hangingPunct="1">
              <a:defRPr/>
            </a:pPr>
            <a:endParaRPr lang="en-US" altLang="en-US" sz="400" dirty="0">
              <a:solidFill>
                <a:prstClr val="black"/>
              </a:solidFill>
              <a:latin typeface="+mn-lt"/>
              <a:cs typeface="Arial Black"/>
            </a:endParaRPr>
          </a:p>
          <a:p>
            <a:pPr eaLnBrk="1" hangingPunct="1">
              <a:defRPr/>
            </a:pPr>
            <a:r>
              <a:rPr lang="en-US" sz="400" i="1" dirty="0">
                <a:latin typeface="+mn-lt"/>
                <a:cs typeface="Arial Black"/>
              </a:rPr>
              <a:t>By counting. </a:t>
            </a:r>
          </a:p>
          <a:p>
            <a:pPr eaLnBrk="1" hangingPunct="1">
              <a:defRPr/>
            </a:pPr>
            <a:endParaRPr lang="en-US" altLang="en-US" sz="400" i="1" dirty="0">
              <a:solidFill>
                <a:prstClr val="black"/>
              </a:solidFill>
              <a:latin typeface="+mn-lt"/>
              <a:cs typeface="Arial Black"/>
            </a:endParaRPr>
          </a:p>
          <a:p>
            <a:pPr eaLnBrk="1" hangingPunct="1">
              <a:defRPr/>
            </a:pPr>
            <a:r>
              <a:rPr lang="en-US" altLang="en-US" sz="400" dirty="0" smtClean="0">
                <a:solidFill>
                  <a:prstClr val="black"/>
                </a:solidFill>
                <a:latin typeface="+mn-lt"/>
                <a:cs typeface="Arial Black"/>
              </a:rPr>
              <a:t>Use of a sentence </a:t>
            </a:r>
            <a:r>
              <a:rPr lang="en-US" altLang="en-US" sz="400" dirty="0">
                <a:solidFill>
                  <a:prstClr val="black"/>
                </a:solidFill>
                <a:latin typeface="+mn-lt"/>
                <a:cs typeface="Arial Black"/>
              </a:rPr>
              <a:t>fragment</a:t>
            </a:r>
          </a:p>
        </p:txBody>
      </p:sp>
      <p:sp>
        <p:nvSpPr>
          <p:cNvPr id="19" name="TextBox 18"/>
          <p:cNvSpPr txBox="1"/>
          <p:nvPr/>
        </p:nvSpPr>
        <p:spPr>
          <a:xfrm>
            <a:off x="457201" y="924258"/>
            <a:ext cx="8257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lumMod val="75000"/>
                    <a:lumOff val="25000"/>
                  </a:prstClr>
                </a:solidFill>
                <a:ea typeface="ＭＳ Ｐゴシック" charset="-128"/>
              </a:rPr>
              <a:t>Along the progression, children’s explanations </a:t>
            </a:r>
            <a:r>
              <a:rPr lang="en-US" dirty="0">
                <a:solidFill>
                  <a:prstClr val="black">
                    <a:lumMod val="75000"/>
                    <a:lumOff val="25000"/>
                  </a:prstClr>
                </a:solidFill>
                <a:ea typeface="ＭＳ Ｐゴシック" charset="-128"/>
              </a:rPr>
              <a:t>displayed an increase in the use and variety of sentence </a:t>
            </a:r>
            <a:r>
              <a:rPr lang="en-US" dirty="0" smtClean="0">
                <a:solidFill>
                  <a:prstClr val="black">
                    <a:lumMod val="75000"/>
                    <a:lumOff val="25000"/>
                  </a:prstClr>
                </a:solidFill>
                <a:ea typeface="ＭＳ Ｐゴシック" charset="-128"/>
              </a:rPr>
              <a:t>structures. Explanations ranged </a:t>
            </a:r>
            <a:r>
              <a:rPr lang="en-US" dirty="0">
                <a:solidFill>
                  <a:prstClr val="black">
                    <a:lumMod val="75000"/>
                    <a:lumOff val="25000"/>
                  </a:prstClr>
                </a:solidFill>
                <a:ea typeface="ＭＳ Ｐゴシック" charset="-128"/>
              </a:rPr>
              <a:t>from </a:t>
            </a:r>
            <a:r>
              <a:rPr lang="en-US" dirty="0" smtClean="0">
                <a:solidFill>
                  <a:prstClr val="black">
                    <a:lumMod val="75000"/>
                    <a:lumOff val="25000"/>
                  </a:prstClr>
                </a:solidFill>
                <a:ea typeface="ＭＳ Ｐゴシック" charset="-128"/>
              </a:rPr>
              <a:t>one-word </a:t>
            </a:r>
            <a:r>
              <a:rPr lang="en-US" dirty="0">
                <a:solidFill>
                  <a:prstClr val="black">
                    <a:lumMod val="75000"/>
                    <a:lumOff val="25000"/>
                  </a:prstClr>
                </a:solidFill>
                <a:ea typeface="ＭＳ Ｐゴシック" charset="-128"/>
              </a:rPr>
              <a:t>responses and sentence fragments to simple sentence constructions to more </a:t>
            </a:r>
            <a:r>
              <a:rPr lang="en-US" dirty="0" smtClean="0">
                <a:solidFill>
                  <a:prstClr val="black">
                    <a:lumMod val="75000"/>
                    <a:lumOff val="25000"/>
                  </a:prstClr>
                </a:solidFill>
                <a:ea typeface="ＭＳ Ｐゴシック" charset="-128"/>
              </a:rPr>
              <a:t>compound and complex constructions. Complex </a:t>
            </a:r>
            <a:r>
              <a:rPr lang="en-US" dirty="0">
                <a:solidFill>
                  <a:prstClr val="black">
                    <a:lumMod val="75000"/>
                    <a:lumOff val="25000"/>
                  </a:prstClr>
                </a:solidFill>
                <a:ea typeface="ＭＳ Ｐゴシック" charset="-128"/>
              </a:rPr>
              <a:t>sentences included clause embedding (dependent </a:t>
            </a:r>
            <a:r>
              <a:rPr lang="en-US" dirty="0" smtClean="0">
                <a:solidFill>
                  <a:prstClr val="black">
                    <a:lumMod val="75000"/>
                    <a:lumOff val="25000"/>
                  </a:prstClr>
                </a:solidFill>
                <a:ea typeface="ＭＳ Ｐゴシック" charset="-128"/>
              </a:rPr>
              <a:t>clauses).</a:t>
            </a:r>
          </a:p>
        </p:txBody>
      </p:sp>
    </p:spTree>
    <p:extLst>
      <p:ext uri="{BB962C8B-B14F-4D97-AF65-F5344CB8AC3E}">
        <p14:creationId xmlns:p14="http://schemas.microsoft.com/office/powerpoint/2010/main" val="160887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60">
                                            <p:txEl>
                                              <p:pRg st="11" end="11"/>
                                            </p:txEl>
                                          </p:spTgt>
                                        </p:tgtEl>
                                        <p:attrNameLst>
                                          <p:attrName>style.visibility</p:attrName>
                                        </p:attrNameLst>
                                      </p:cBhvr>
                                      <p:to>
                                        <p:strVal val="visible"/>
                                      </p:to>
                                    </p:set>
                                    <p:animEffect transition="in" filter="fade">
                                      <p:cBhvr>
                                        <p:cTn id="16" dur="500"/>
                                        <p:tgtEl>
                                          <p:spTgt spid="19460">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3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9460">
                                            <p:txEl>
                                              <p:pRg st="3" end="3"/>
                                            </p:txEl>
                                          </p:spTgt>
                                        </p:tgtEl>
                                        <p:attrNameLst>
                                          <p:attrName>style.visibility</p:attrName>
                                        </p:attrNameLst>
                                      </p:cBhvr>
                                      <p:to>
                                        <p:strVal val="visible"/>
                                      </p:to>
                                    </p:set>
                                    <p:animEffect transition="in" filter="fade">
                                      <p:cBhvr>
                                        <p:cTn id="39" dur="500"/>
                                        <p:tgtEl>
                                          <p:spTgt spid="1946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2" grpId="0" animBg="1"/>
      <p:bldP spid="21" grpId="0" animBg="1"/>
      <p:bldP spid="15" grpId="0" animBg="1"/>
      <p:bldP spid="16" grpId="0" animBg="1"/>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a:spLocks noChangeArrowheads="1"/>
          </p:cNvSpPr>
          <p:nvPr/>
        </p:nvSpPr>
        <p:spPr bwMode="auto">
          <a:xfrm>
            <a:off x="3005301" y="1905712"/>
            <a:ext cx="5119745" cy="2645652"/>
          </a:xfrm>
          <a:prstGeom prst="wedgeRoundRectCallout">
            <a:avLst>
              <a:gd name="adj1" fmla="val -58528"/>
              <a:gd name="adj2" fmla="val 8117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solidFill>
                  <a:prstClr val="black"/>
                </a:solidFill>
                <a:latin typeface="Calibri"/>
              </a:rPr>
              <a:t>No Evidence of Sentence Sophistication (</a:t>
            </a:r>
            <a:r>
              <a:rPr lang="en-US" altLang="en-US" sz="2200" u="sng" dirty="0">
                <a:solidFill>
                  <a:prstClr val="black"/>
                </a:solidFill>
                <a:latin typeface="Calibri"/>
              </a:rPr>
              <a:t>EL)</a:t>
            </a:r>
            <a:r>
              <a:rPr lang="en-US" altLang="en-US" sz="2200" u="sng" dirty="0" smtClean="0">
                <a:solidFill>
                  <a:prstClr val="black"/>
                </a:solidFill>
                <a:latin typeface="Calibri"/>
              </a:rPr>
              <a:t>:</a:t>
            </a:r>
          </a:p>
          <a:p>
            <a:pPr eaLnBrk="1" hangingPunct="1">
              <a:defRPr/>
            </a:pPr>
            <a:endParaRPr lang="en-US" altLang="en-US" sz="2200" u="sng" dirty="0" smtClean="0">
              <a:solidFill>
                <a:prstClr val="black"/>
              </a:solidFill>
              <a:latin typeface="Calibri"/>
            </a:endParaRPr>
          </a:p>
          <a:p>
            <a:pPr eaLnBrk="1" hangingPunct="1">
              <a:defRPr/>
            </a:pPr>
            <a:r>
              <a:rPr lang="en-US" sz="2000" i="1" dirty="0">
                <a:latin typeface="+mn-lt"/>
              </a:rPr>
              <a:t>Six. </a:t>
            </a:r>
            <a:endParaRPr lang="en-US" sz="2000" i="1" dirty="0" smtClean="0">
              <a:latin typeface="+mn-lt"/>
            </a:endParaRPr>
          </a:p>
          <a:p>
            <a:pPr eaLnBrk="1" hangingPunct="1">
              <a:defRPr/>
            </a:pPr>
            <a:endParaRPr lang="en-US" altLang="en-US" sz="2000" i="1" dirty="0">
              <a:solidFill>
                <a:prstClr val="black"/>
              </a:solidFill>
              <a:latin typeface="+mn-lt"/>
            </a:endParaRPr>
          </a:p>
          <a:p>
            <a:pPr marL="342900" indent="-342900" eaLnBrk="1" hangingPunct="1">
              <a:buFont typeface="Arial"/>
              <a:buChar char="•"/>
              <a:defRPr/>
            </a:pPr>
            <a:r>
              <a:rPr lang="en-US" altLang="en-US" sz="2000" dirty="0" smtClean="0">
                <a:solidFill>
                  <a:prstClr val="black"/>
                </a:solidFill>
                <a:latin typeface="+mn-lt"/>
              </a:rPr>
              <a:t>Use of a one word response</a:t>
            </a:r>
            <a:endParaRPr lang="en-US" altLang="en-US" sz="2000" dirty="0">
              <a:solidFill>
                <a:prstClr val="black"/>
              </a:solidFill>
              <a:latin typeface="+mn-lt"/>
            </a:endParaRPr>
          </a:p>
          <a:p>
            <a:pPr eaLnBrk="1" hangingPunct="1">
              <a:defRPr/>
            </a:pPr>
            <a:endParaRPr lang="en-US" altLang="en-US" sz="1600" dirty="0">
              <a:solidFill>
                <a:prstClr val="black"/>
              </a:solidFill>
              <a:latin typeface="Calibri"/>
            </a:endParaRPr>
          </a:p>
        </p:txBody>
      </p:sp>
      <p:sp>
        <p:nvSpPr>
          <p:cNvPr id="10" name="Rounded Rectangular Callout 9"/>
          <p:cNvSpPr>
            <a:spLocks noChangeArrowheads="1"/>
          </p:cNvSpPr>
          <p:nvPr/>
        </p:nvSpPr>
        <p:spPr bwMode="auto">
          <a:xfrm>
            <a:off x="2871386" y="2153539"/>
            <a:ext cx="5253659" cy="2554985"/>
          </a:xfrm>
          <a:prstGeom prst="wedgeRoundRectCallout">
            <a:avLst>
              <a:gd name="adj1" fmla="val -57550"/>
              <a:gd name="adj2" fmla="val 76944"/>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Sentence Sophistication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r>
              <a:rPr lang="en-US" altLang="en-US" sz="2000"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a:latin typeface="+mn-lt"/>
              </a:rPr>
              <a:t>By counting.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Use of a sentence fragment</a:t>
            </a:r>
            <a:endParaRPr lang="en-US" altLang="en-US" sz="1800" dirty="0">
              <a:solidFill>
                <a:prstClr val="black"/>
              </a:solidFill>
              <a:latin typeface="+mn-lt"/>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Developing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026344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642125" y="2043759"/>
            <a:ext cx="5429429" cy="2752281"/>
          </a:xfrm>
          <a:prstGeom prst="wedgeRoundRectCallout">
            <a:avLst>
              <a:gd name="adj1" fmla="val -30142"/>
              <a:gd name="adj2" fmla="val 7104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Sentence Sophistication (</a:t>
            </a:r>
            <a:r>
              <a:rPr lang="en-US" altLang="en-US" sz="2000" u="sng" dirty="0">
                <a:solidFill>
                  <a:prstClr val="black"/>
                </a:solidFill>
                <a:latin typeface="Calibri"/>
              </a:rPr>
              <a:t>EL)</a:t>
            </a:r>
            <a:r>
              <a:rPr lang="en-US" altLang="en-US" sz="2000" dirty="0">
                <a:solidFill>
                  <a:prstClr val="black"/>
                </a:solidFill>
                <a:latin typeface="Calibri"/>
              </a:rPr>
              <a:t>:</a:t>
            </a:r>
          </a:p>
          <a:p>
            <a:pPr eaLnBrk="1" hangingPunct="1">
              <a:defRPr/>
            </a:pPr>
            <a:endParaRPr lang="en-US" altLang="en-US" sz="1600" i="1" dirty="0">
              <a:solidFill>
                <a:prstClr val="black"/>
              </a:solidFill>
              <a:latin typeface="Calibri"/>
            </a:endParaRPr>
          </a:p>
          <a:p>
            <a:pPr eaLnBrk="1" hangingPunct="1">
              <a:defRPr/>
            </a:pPr>
            <a:r>
              <a:rPr lang="en-US" sz="1600" i="1" dirty="0">
                <a:latin typeface="+mn-lt"/>
              </a:rPr>
              <a:t>She had to count by order by putting them. And then she sticks them together and she counts them. </a:t>
            </a:r>
            <a:endParaRPr lang="en-US" sz="1600" i="1" dirty="0" smtClean="0">
              <a:latin typeface="+mn-lt"/>
            </a:endParaRPr>
          </a:p>
          <a:p>
            <a:pPr eaLnBrk="1" hangingPunct="1">
              <a:defRPr/>
            </a:pPr>
            <a:r>
              <a:rPr lang="en-US" sz="1600" dirty="0" smtClean="0">
                <a:latin typeface="+mn-lt"/>
              </a:rPr>
              <a:t>[And </a:t>
            </a:r>
            <a:r>
              <a:rPr lang="en-US" sz="1600" dirty="0">
                <a:latin typeface="+mn-lt"/>
              </a:rPr>
              <a:t>why does using the cubes this way help her</a:t>
            </a:r>
            <a:r>
              <a:rPr lang="en-US" sz="1600" dirty="0" smtClean="0">
                <a:latin typeface="+mn-lt"/>
              </a:rPr>
              <a:t>?]</a:t>
            </a:r>
          </a:p>
          <a:p>
            <a:pPr eaLnBrk="1" hangingPunct="1">
              <a:defRPr/>
            </a:pPr>
            <a:r>
              <a:rPr lang="en-US" sz="1600" i="1" dirty="0" smtClean="0">
                <a:latin typeface="+mn-lt"/>
              </a:rPr>
              <a:t>So </a:t>
            </a:r>
            <a:r>
              <a:rPr lang="en-US" sz="1600" i="1" dirty="0">
                <a:latin typeface="+mn-lt"/>
              </a:rPr>
              <a:t>she could count very good. </a:t>
            </a:r>
          </a:p>
          <a:p>
            <a:pPr eaLnBrk="1" hangingPunct="1">
              <a:defRPr/>
            </a:pPr>
            <a:endParaRPr lang="en-US" sz="1600" i="1" dirty="0" smtClean="0">
              <a:solidFill>
                <a:prstClr val="black"/>
              </a:solidFill>
              <a:latin typeface="+mn-lt"/>
            </a:endParaRPr>
          </a:p>
          <a:p>
            <a:pPr marL="285750" indent="-285750" eaLnBrk="1" hangingPunct="1">
              <a:buFont typeface="Arial"/>
              <a:buChar char="•"/>
              <a:defRPr/>
            </a:pPr>
            <a:r>
              <a:rPr lang="en-US" sz="1600" dirty="0" smtClean="0">
                <a:solidFill>
                  <a:prstClr val="black"/>
                </a:solidFill>
                <a:latin typeface="+mn-lt"/>
              </a:rPr>
              <a:t>Use of simple sentences and compound sentences </a:t>
            </a:r>
            <a:endParaRPr lang="en-US" sz="1600" dirty="0">
              <a:solidFill>
                <a:prstClr val="black"/>
              </a:solidFill>
              <a:latin typeface="+mn-lt"/>
            </a:endParaRPr>
          </a:p>
          <a:p>
            <a:pPr marL="285750" indent="-285750" eaLnBrk="1" hangingPunct="1">
              <a:buFont typeface="Arial"/>
              <a:buChar char="•"/>
              <a:defRPr/>
            </a:pPr>
            <a:endParaRPr lang="en-US" sz="1600" dirty="0">
              <a:solidFill>
                <a:prstClr val="black"/>
              </a:solidFill>
              <a:latin typeface="+mn-lt"/>
            </a:endParaRPr>
          </a:p>
        </p:txBody>
      </p:sp>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642126" y="1641408"/>
            <a:ext cx="5429429" cy="3141121"/>
          </a:xfrm>
          <a:prstGeom prst="wedgeRoundRectCallout">
            <a:avLst>
              <a:gd name="adj1" fmla="val -25632"/>
              <a:gd name="adj2" fmla="val 6845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Emerging </a:t>
            </a:r>
            <a:r>
              <a:rPr lang="en-US" altLang="en-US" sz="2000" u="sng" dirty="0" smtClean="0">
                <a:solidFill>
                  <a:prstClr val="black"/>
                </a:solidFill>
                <a:latin typeface="Calibri"/>
              </a:rPr>
              <a:t>Sentence Sophistication (EO/P):</a:t>
            </a:r>
          </a:p>
          <a:p>
            <a:pPr eaLnBrk="1" hangingPunct="1">
              <a:defRPr/>
            </a:pPr>
            <a:endParaRPr lang="en-US" altLang="en-US" sz="2000" u="sng" dirty="0" smtClean="0">
              <a:solidFill>
                <a:prstClr val="black"/>
              </a:solidFill>
              <a:latin typeface="Calibri"/>
            </a:endParaRPr>
          </a:p>
          <a:p>
            <a:pPr eaLnBrk="1" hangingPunct="1">
              <a:defRPr/>
            </a:pPr>
            <a:r>
              <a:rPr lang="en-US" sz="1800" i="1" dirty="0">
                <a:latin typeface="+mn-lt"/>
              </a:rPr>
              <a:t>Because you could count them to help you figure it out. You can count them in your brain. Put them this way. You could count them from your fingers. </a:t>
            </a:r>
            <a:endParaRPr lang="en-US" sz="1800" i="1" dirty="0" smtClean="0">
              <a:latin typeface="+mn-lt"/>
            </a:endParaRPr>
          </a:p>
          <a:p>
            <a:pPr eaLnBrk="1" hangingPunct="1">
              <a:defRPr/>
            </a:pPr>
            <a:endParaRPr lang="en-US" altLang="en-US" sz="1800" i="1" dirty="0">
              <a:solidFill>
                <a:prstClr val="black"/>
              </a:solidFill>
              <a:latin typeface="+mn-lt"/>
            </a:endParaRPr>
          </a:p>
          <a:p>
            <a:pPr marL="285750" indent="-285750" eaLnBrk="1" hangingPunct="1">
              <a:buFont typeface="Arial"/>
              <a:buChar char="•"/>
              <a:defRPr/>
            </a:pPr>
            <a:r>
              <a:rPr lang="en-US" altLang="en-US" sz="1800" dirty="0" smtClean="0">
                <a:solidFill>
                  <a:prstClr val="black"/>
                </a:solidFill>
                <a:latin typeface="+mn-lt"/>
              </a:rPr>
              <a:t>Use of simple sentences </a:t>
            </a: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Sentence Structure</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847908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6956</TotalTime>
  <Words>7417</Words>
  <Application>Microsoft Office PowerPoint</Application>
  <PresentationFormat>On-screen Show (4:3)</PresentationFormat>
  <Paragraphs>1050</Paragraphs>
  <Slides>31</Slides>
  <Notes>31</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ＭＳ Ｐゴシック</vt:lpstr>
      <vt:lpstr>Arial</vt:lpstr>
      <vt:lpstr>Arial Black</vt:lpstr>
      <vt:lpstr>Calibri</vt:lpstr>
      <vt:lpstr>Helvetica</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mistrygsr</cp:lastModifiedBy>
  <cp:revision>459</cp:revision>
  <cp:lastPrinted>2013-04-28T09:45:58Z</cp:lastPrinted>
  <dcterms:created xsi:type="dcterms:W3CDTF">2012-05-08T18:11:30Z</dcterms:created>
  <dcterms:modified xsi:type="dcterms:W3CDTF">2015-08-26T23:42:18Z</dcterms:modified>
</cp:coreProperties>
</file>