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35"/>
  </p:notesMasterIdLst>
  <p:handoutMasterIdLst>
    <p:handoutMasterId r:id="rId36"/>
  </p:handoutMasterIdLst>
  <p:sldIdLst>
    <p:sldId id="517" r:id="rId4"/>
    <p:sldId id="478" r:id="rId5"/>
    <p:sldId id="479" r:id="rId6"/>
    <p:sldId id="480" r:id="rId7"/>
    <p:sldId id="513" r:id="rId8"/>
    <p:sldId id="482" r:id="rId9"/>
    <p:sldId id="490" r:id="rId10"/>
    <p:sldId id="496" r:id="rId11"/>
    <p:sldId id="493" r:id="rId12"/>
    <p:sldId id="514" r:id="rId13"/>
    <p:sldId id="495" r:id="rId14"/>
    <p:sldId id="488" r:id="rId15"/>
    <p:sldId id="497" r:id="rId16"/>
    <p:sldId id="498" r:id="rId17"/>
    <p:sldId id="501" r:id="rId18"/>
    <p:sldId id="500" r:id="rId19"/>
    <p:sldId id="491" r:id="rId20"/>
    <p:sldId id="506" r:id="rId21"/>
    <p:sldId id="503" r:id="rId22"/>
    <p:sldId id="515" r:id="rId23"/>
    <p:sldId id="505" r:id="rId24"/>
    <p:sldId id="489" r:id="rId25"/>
    <p:sldId id="507" r:id="rId26"/>
    <p:sldId id="508" r:id="rId27"/>
    <p:sldId id="509" r:id="rId28"/>
    <p:sldId id="511" r:id="rId29"/>
    <p:sldId id="483" r:id="rId30"/>
    <p:sldId id="512" r:id="rId31"/>
    <p:sldId id="485" r:id="rId32"/>
    <p:sldId id="516" r:id="rId33"/>
    <p:sldId id="487"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70726" autoAdjust="0"/>
  </p:normalViewPr>
  <p:slideViewPr>
    <p:cSldViewPr snapToGrid="0" snapToObjects="1">
      <p:cViewPr varScale="1">
        <p:scale>
          <a:sx n="77" d="100"/>
          <a:sy n="77" d="100"/>
        </p:scale>
        <p:origin x="95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custT="1"/>
      <dgm:spPr/>
      <dgm:t>
        <a:bodyPr/>
        <a:lstStyle/>
        <a:p>
          <a:r>
            <a:rPr lang="en-US" sz="1400" dirty="0" smtClean="0"/>
            <a:t>Explanation has only morphologically simple nouns (i.e., with no derivational complexity or modifiers) and everyday, basic verbs (with no modifiers)</a:t>
          </a:r>
          <a:endParaRPr lang="en-US" sz="1400"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dgm:spPr/>
      <dgm:t>
        <a:bodyPr/>
        <a:lstStyle/>
        <a:p>
          <a:r>
            <a:rPr lang="en-US" dirty="0" smtClean="0"/>
            <a:t>Some use of expanded word groups, including evidence of any 1 of the following word groups:</a:t>
          </a:r>
          <a:endParaRPr lang="en-US"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custT="1"/>
      <dgm:spPr/>
      <dgm:t>
        <a:bodyPr/>
        <a:lstStyle/>
        <a:p>
          <a:r>
            <a:rPr lang="en-US" sz="1400" dirty="0" smtClean="0"/>
            <a:t>Widening repertoire of different word groups</a:t>
          </a:r>
          <a:br>
            <a:rPr lang="en-US" sz="1400" dirty="0" smtClean="0"/>
          </a:br>
          <a:r>
            <a:rPr lang="en-US" sz="1400" dirty="0" smtClean="0"/>
            <a:t/>
          </a:r>
          <a:br>
            <a:rPr lang="en-US" sz="1400" dirty="0" smtClean="0"/>
          </a:br>
          <a:r>
            <a:rPr lang="en-US" sz="1400" dirty="0" smtClean="0"/>
            <a:t>AND</a:t>
          </a:r>
          <a:br>
            <a:rPr lang="en-US" sz="1400" dirty="0" smtClean="0"/>
          </a:br>
          <a:endParaRPr lang="en-US" sz="1400"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custT="1"/>
      <dgm:spPr/>
      <dgm:t>
        <a:bodyPr/>
        <a:lstStyle/>
        <a:p>
          <a:r>
            <a:rPr lang="en-US" sz="1400" dirty="0" smtClean="0"/>
            <a:t>Wide repertoire of different word groups, showing that student can do interesting things with words</a:t>
          </a:r>
          <a:br>
            <a:rPr lang="en-US" sz="1400" dirty="0" smtClean="0"/>
          </a:br>
          <a:r>
            <a:rPr lang="en-US" sz="1400" dirty="0" smtClean="0"/>
            <a:t/>
          </a:r>
          <a:br>
            <a:rPr lang="en-US" sz="1400" dirty="0" smtClean="0"/>
          </a:br>
          <a:r>
            <a:rPr lang="en-US" sz="1400" dirty="0" smtClean="0"/>
            <a:t>AND</a:t>
          </a:r>
          <a:br>
            <a:rPr lang="en-US" sz="1400" dirty="0" smtClean="0"/>
          </a:br>
          <a:endParaRPr lang="en-US" sz="1400"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FAE859EC-3ED0-4705-B211-47C3FBBF5452}">
      <dgm:prSet custT="1"/>
      <dgm:spPr/>
      <dgm:t>
        <a:bodyPr/>
        <a:lstStyle/>
        <a:p>
          <a:r>
            <a:rPr lang="en-US" sz="1400" dirty="0" smtClean="0"/>
            <a:t>Some general academic vocabulary terms are mixed in with everyday, casual terms</a:t>
          </a:r>
          <a:endParaRPr lang="en-US" sz="1400" dirty="0"/>
        </a:p>
      </dgm:t>
    </dgm:pt>
    <dgm:pt modelId="{FE0B357D-4006-4400-BC68-974C41F88A1E}" type="parTrans" cxnId="{EDC896BA-1366-466C-AD64-19A489041E22}">
      <dgm:prSet/>
      <dgm:spPr/>
      <dgm:t>
        <a:bodyPr/>
        <a:lstStyle/>
        <a:p>
          <a:endParaRPr lang="en-US"/>
        </a:p>
      </dgm:t>
    </dgm:pt>
    <dgm:pt modelId="{2800B2B9-A587-4EF2-8D62-7F987828A677}" type="sibTrans" cxnId="{EDC896BA-1366-466C-AD64-19A489041E22}">
      <dgm:prSet/>
      <dgm:spPr/>
      <dgm:t>
        <a:bodyPr/>
        <a:lstStyle/>
        <a:p>
          <a:endParaRPr lang="en-US"/>
        </a:p>
      </dgm:t>
    </dgm:pt>
    <dgm:pt modelId="{361CD0BD-D0BC-4C09-9B07-1981C6F079F7}">
      <dgm:prSet custT="1"/>
      <dgm:spPr/>
      <dgm:t>
        <a:bodyPr/>
        <a:lstStyle/>
        <a:p>
          <a:r>
            <a:rPr lang="en-US" sz="1400" dirty="0" smtClean="0"/>
            <a:t>General academic vocabulary is used mostly instead of everyday, casual terms</a:t>
          </a:r>
          <a:endParaRPr lang="en-US" sz="1400" dirty="0"/>
        </a:p>
      </dgm:t>
    </dgm:pt>
    <dgm:pt modelId="{AD42BBC7-91D6-4DA4-B352-76D50F76F8A7}" type="parTrans" cxnId="{C971501A-04B0-47DB-8776-03A355272D15}">
      <dgm:prSet/>
      <dgm:spPr/>
      <dgm:t>
        <a:bodyPr/>
        <a:lstStyle/>
        <a:p>
          <a:endParaRPr lang="en-US"/>
        </a:p>
      </dgm:t>
    </dgm:pt>
    <dgm:pt modelId="{C07E6363-471F-4C1F-9E5B-A2D04CAD93ED}" type="sibTrans" cxnId="{C971501A-04B0-47DB-8776-03A355272D15}">
      <dgm:prSet/>
      <dgm:spPr/>
      <dgm:t>
        <a:bodyPr/>
        <a:lstStyle/>
        <a:p>
          <a:endParaRPr lang="en-US"/>
        </a:p>
      </dgm:t>
    </dgm:pt>
    <dgm:pt modelId="{9601D95D-F659-455E-9DF0-9305B008315D}">
      <dgm:prSet phldrT="[Text]" custT="1"/>
      <dgm:spPr/>
      <dgm:t>
        <a:bodyPr/>
        <a:lstStyle/>
        <a:p>
          <a:r>
            <a:rPr lang="en-US" sz="1400" dirty="0" smtClean="0"/>
            <a:t>At the most, only repetitive use of the same one preposition</a:t>
          </a:r>
          <a:endParaRPr lang="en-US" sz="1400" dirty="0"/>
        </a:p>
      </dgm:t>
    </dgm:pt>
    <dgm:pt modelId="{26FD0AC5-1DC0-499F-902A-DA31FFFDC87A}" type="parTrans" cxnId="{E2CE5ACD-C72E-47CE-AD20-5D280371D12E}">
      <dgm:prSet/>
      <dgm:spPr/>
      <dgm:t>
        <a:bodyPr/>
        <a:lstStyle/>
        <a:p>
          <a:endParaRPr lang="en-US"/>
        </a:p>
      </dgm:t>
    </dgm:pt>
    <dgm:pt modelId="{49E62658-3E32-42EF-A82D-1B1243E49E8F}" type="sibTrans" cxnId="{E2CE5ACD-C72E-47CE-AD20-5D280371D12E}">
      <dgm:prSet/>
      <dgm:spPr/>
      <dgm:t>
        <a:bodyPr/>
        <a:lstStyle/>
        <a:p>
          <a:endParaRPr lang="en-US"/>
        </a:p>
      </dgm:t>
    </dgm:pt>
    <dgm:pt modelId="{722EFA26-8895-44CC-8836-BF1B3B00EED8}">
      <dgm:prSet phldrT="[Text]"/>
      <dgm:spPr/>
      <dgm:t>
        <a:bodyPr/>
        <a:lstStyle/>
        <a:p>
          <a:r>
            <a:rPr lang="en-US" dirty="0" smtClean="0"/>
            <a:t>Either may or may not use general academic vocabulary</a:t>
          </a:r>
          <a:endParaRPr lang="en-US" dirty="0"/>
        </a:p>
      </dgm:t>
    </dgm:pt>
    <dgm:pt modelId="{D119A462-EDBD-4CE9-BF53-59927E3963A4}" type="parTrans" cxnId="{CC4F1943-5AB2-4C58-93C8-1394747AEC26}">
      <dgm:prSet/>
      <dgm:spPr/>
      <dgm:t>
        <a:bodyPr/>
        <a:lstStyle/>
        <a:p>
          <a:endParaRPr lang="en-US"/>
        </a:p>
      </dgm:t>
    </dgm:pt>
    <dgm:pt modelId="{3468A6A0-A1CA-4189-9445-440383CD222C}" type="sibTrans" cxnId="{CC4F1943-5AB2-4C58-93C8-1394747AEC26}">
      <dgm:prSet/>
      <dgm:spPr/>
      <dgm:t>
        <a:bodyPr/>
        <a:lstStyle/>
        <a:p>
          <a:endParaRPr lang="en-US"/>
        </a:p>
      </dgm:t>
    </dgm:pt>
    <dgm:pt modelId="{AC165CF6-704D-48BE-9F81-A22B99C9E507}">
      <dgm:prSet phldrT="[Text]" custT="1"/>
      <dgm:spPr/>
      <dgm:t>
        <a:bodyPr/>
        <a:lstStyle/>
        <a:p>
          <a:r>
            <a:rPr lang="en-US" sz="1400" dirty="0" smtClean="0"/>
            <a:t>No use of general academic vocabulary</a:t>
          </a:r>
          <a:endParaRPr lang="en-US" sz="1400" dirty="0"/>
        </a:p>
      </dgm:t>
    </dgm:pt>
    <dgm:pt modelId="{4722F3CA-3F64-4DE5-BFDB-4D36E00A9C71}" type="parTrans" cxnId="{59AFDB13-5594-4337-BD15-12FD7DC1C74F}">
      <dgm:prSet/>
      <dgm:spPr/>
      <dgm:t>
        <a:bodyPr/>
        <a:lstStyle/>
        <a:p>
          <a:endParaRPr lang="en-US"/>
        </a:p>
      </dgm:t>
    </dgm:pt>
    <dgm:pt modelId="{4BAC8C26-4F0F-490B-8467-EF36E0D9EA8D}" type="sibTrans" cxnId="{59AFDB13-5594-4337-BD15-12FD7DC1C74F}">
      <dgm:prSet/>
      <dgm:spPr/>
      <dgm:t>
        <a:bodyPr/>
        <a:lstStyle/>
        <a:p>
          <a:endParaRPr lang="en-US"/>
        </a:p>
      </dgm:t>
    </dgm:pt>
    <dgm:pt modelId="{7C28BB45-BD9B-47D0-8A9D-7B4A32CB5B6A}">
      <dgm:prSet/>
      <dgm:spPr/>
      <dgm:t>
        <a:bodyPr/>
        <a:lstStyle/>
        <a:p>
          <a:r>
            <a:rPr lang="en-US" dirty="0" smtClean="0"/>
            <a:t>nominalizations</a:t>
          </a:r>
          <a:endParaRPr lang="en-US" dirty="0"/>
        </a:p>
      </dgm:t>
    </dgm:pt>
    <dgm:pt modelId="{6D323B73-96DF-49DE-8493-7606FAA8B736}" type="parTrans" cxnId="{B7BCFE65-25E7-434F-908E-C67A4027233E}">
      <dgm:prSet/>
      <dgm:spPr/>
      <dgm:t>
        <a:bodyPr/>
        <a:lstStyle/>
        <a:p>
          <a:endParaRPr lang="en-US"/>
        </a:p>
      </dgm:t>
    </dgm:pt>
    <dgm:pt modelId="{EFAA2DBB-6F9F-4068-8475-6C8097E73E26}" type="sibTrans" cxnId="{B7BCFE65-25E7-434F-908E-C67A4027233E}">
      <dgm:prSet/>
      <dgm:spPr/>
      <dgm:t>
        <a:bodyPr/>
        <a:lstStyle/>
        <a:p>
          <a:endParaRPr lang="en-US"/>
        </a:p>
      </dgm:t>
    </dgm:pt>
    <dgm:pt modelId="{0CF552E4-044F-4DCB-9BA6-BB6AA2CADDC0}">
      <dgm:prSet/>
      <dgm:spPr/>
      <dgm:t>
        <a:bodyPr/>
        <a:lstStyle/>
        <a:p>
          <a:r>
            <a:rPr lang="en-US" dirty="0" smtClean="0"/>
            <a:t>derived words</a:t>
          </a:r>
          <a:endParaRPr lang="en-US" dirty="0"/>
        </a:p>
      </dgm:t>
    </dgm:pt>
    <dgm:pt modelId="{7F972C84-D2F8-478A-9D46-B3BF30C11AB2}" type="parTrans" cxnId="{EDD1C19E-1F65-49DC-B7AD-00BCF6CF94E3}">
      <dgm:prSet/>
      <dgm:spPr/>
      <dgm:t>
        <a:bodyPr/>
        <a:lstStyle/>
        <a:p>
          <a:endParaRPr lang="en-US"/>
        </a:p>
      </dgm:t>
    </dgm:pt>
    <dgm:pt modelId="{56723363-FB7A-4352-8398-935774670017}" type="sibTrans" cxnId="{EDD1C19E-1F65-49DC-B7AD-00BCF6CF94E3}">
      <dgm:prSet/>
      <dgm:spPr/>
      <dgm:t>
        <a:bodyPr/>
        <a:lstStyle/>
        <a:p>
          <a:endParaRPr lang="en-US"/>
        </a:p>
      </dgm:t>
    </dgm:pt>
    <dgm:pt modelId="{654E0FBA-F24F-41B0-A519-C6266BA88110}">
      <dgm:prSet/>
      <dgm:spPr/>
      <dgm:t>
        <a:bodyPr/>
        <a:lstStyle/>
        <a:p>
          <a:r>
            <a:rPr lang="en-US" dirty="0" smtClean="0"/>
            <a:t>prepositional phrases (use of more than one preposition type)</a:t>
          </a:r>
          <a:endParaRPr lang="en-US" dirty="0"/>
        </a:p>
      </dgm:t>
    </dgm:pt>
    <dgm:pt modelId="{CEC785E0-729F-4720-A8B2-72D36F1F9391}" type="parTrans" cxnId="{664B43DC-A137-486D-968A-D3BF219C1130}">
      <dgm:prSet/>
      <dgm:spPr/>
      <dgm:t>
        <a:bodyPr/>
        <a:lstStyle/>
        <a:p>
          <a:endParaRPr lang="en-US"/>
        </a:p>
      </dgm:t>
    </dgm:pt>
    <dgm:pt modelId="{D9B50420-CC87-4959-8C69-47F5CFE2C2CE}" type="sibTrans" cxnId="{664B43DC-A137-486D-968A-D3BF219C1130}">
      <dgm:prSet/>
      <dgm:spPr/>
      <dgm:t>
        <a:bodyPr/>
        <a:lstStyle/>
        <a:p>
          <a:endParaRPr lang="en-US"/>
        </a:p>
      </dgm:t>
    </dgm:pt>
    <dgm:pt modelId="{BB577EAF-85BA-4CF7-AB5F-E3B2FF7CB9A1}">
      <dgm:prSet/>
      <dgm:spPr/>
      <dgm:t>
        <a:bodyPr/>
        <a:lstStyle/>
        <a:p>
          <a:r>
            <a:rPr lang="en-US" dirty="0" smtClean="0"/>
            <a:t>relative (adjectival) clauses</a:t>
          </a:r>
          <a:endParaRPr lang="en-US" dirty="0"/>
        </a:p>
      </dgm:t>
    </dgm:pt>
    <dgm:pt modelId="{53341416-89C0-46B0-A0C3-E7A0DA0C7291}" type="parTrans" cxnId="{C67C8A56-6DBB-4D71-9553-BF6A0438D2D4}">
      <dgm:prSet/>
      <dgm:spPr/>
      <dgm:t>
        <a:bodyPr/>
        <a:lstStyle/>
        <a:p>
          <a:endParaRPr lang="en-US"/>
        </a:p>
      </dgm:t>
    </dgm:pt>
    <dgm:pt modelId="{00C49EA2-11CF-4651-851B-E593E60E7203}" type="sibTrans" cxnId="{C67C8A56-6DBB-4D71-9553-BF6A0438D2D4}">
      <dgm:prSet/>
      <dgm:spPr/>
      <dgm:t>
        <a:bodyPr/>
        <a:lstStyle/>
        <a:p>
          <a:endParaRPr lang="en-US"/>
        </a:p>
      </dgm:t>
    </dgm:pt>
    <dgm:pt modelId="{74D2F96E-2D83-4006-8CD7-B779AE27DFBA}">
      <dgm:prSet/>
      <dgm:spPr/>
      <dgm:t>
        <a:bodyPr/>
        <a:lstStyle/>
        <a:p>
          <a:r>
            <a:rPr lang="en-US" dirty="0" smtClean="0"/>
            <a:t>adjectives in noun phrases to modify nouns</a:t>
          </a:r>
          <a:endParaRPr lang="en-US" dirty="0"/>
        </a:p>
      </dgm:t>
    </dgm:pt>
    <dgm:pt modelId="{6365FC0B-A0A8-442D-8E3A-E340880A52C1}" type="parTrans" cxnId="{35DE7C42-B8D3-42CD-AD8D-C225431BA0B9}">
      <dgm:prSet/>
      <dgm:spPr/>
      <dgm:t>
        <a:bodyPr/>
        <a:lstStyle/>
        <a:p>
          <a:endParaRPr lang="en-US"/>
        </a:p>
      </dgm:t>
    </dgm:pt>
    <dgm:pt modelId="{3B92C948-FAD4-45E9-A1FF-84FCB822A679}" type="sibTrans" cxnId="{35DE7C42-B8D3-42CD-AD8D-C225431BA0B9}">
      <dgm:prSet/>
      <dgm:spPr/>
      <dgm:t>
        <a:bodyPr/>
        <a:lstStyle/>
        <a:p>
          <a:endParaRPr lang="en-US"/>
        </a:p>
      </dgm:t>
    </dgm:pt>
    <dgm:pt modelId="{F03C3828-BF3F-41BD-B24A-E64833E8754A}">
      <dgm:prSet/>
      <dgm:spPr/>
      <dgm:t>
        <a:bodyPr/>
        <a:lstStyle/>
        <a:p>
          <a:r>
            <a:rPr lang="en-US" dirty="0" smtClean="0"/>
            <a:t>adverbs to modify verbs</a:t>
          </a:r>
          <a:endParaRPr lang="en-US" dirty="0"/>
        </a:p>
      </dgm:t>
    </dgm:pt>
    <dgm:pt modelId="{007E3269-E5E2-4714-B5EE-F9410492B8DD}" type="parTrans" cxnId="{87F28C1B-A63E-4C93-A9DC-2F608A190454}">
      <dgm:prSet/>
      <dgm:spPr/>
      <dgm:t>
        <a:bodyPr/>
        <a:lstStyle/>
        <a:p>
          <a:endParaRPr lang="en-US"/>
        </a:p>
      </dgm:t>
    </dgm:pt>
    <dgm:pt modelId="{B795A007-3A81-478F-91E5-F347E7382085}" type="sibTrans" cxnId="{87F28C1B-A63E-4C93-A9DC-2F608A190454}">
      <dgm:prSet/>
      <dgm:spPr/>
      <dgm:t>
        <a:bodyPr/>
        <a:lstStyle/>
        <a:p>
          <a:endParaRPr lang="en-US"/>
        </a:p>
      </dgm:t>
    </dgm:pt>
    <dgm:pt modelId="{37EF6F8B-372F-4724-B409-C7986B77487C}">
      <dgm:prSet phldrT="[Text]"/>
      <dgm:spPr/>
      <dgm:t>
        <a:bodyPr/>
        <a:lstStyle/>
        <a:p>
          <a:r>
            <a:rPr lang="en-US" b="1" dirty="0" smtClean="0"/>
            <a:t>OR</a:t>
          </a:r>
          <a:r>
            <a:rPr lang="en-US" dirty="0" smtClean="0"/>
            <a:t> use of general academic vocabulary without other expanded word groups</a:t>
          </a:r>
          <a:endParaRPr lang="en-US" dirty="0"/>
        </a:p>
      </dgm:t>
    </dgm:pt>
    <dgm:pt modelId="{AC14FB0C-6E65-4852-906C-3E87CF7017F6}" type="parTrans" cxnId="{1734EE36-9745-40B1-9A05-E35C148ED633}">
      <dgm:prSet/>
      <dgm:spPr/>
      <dgm:t>
        <a:bodyPr/>
        <a:lstStyle/>
        <a:p>
          <a:endParaRPr lang="en-US"/>
        </a:p>
      </dgm:t>
    </dgm:pt>
    <dgm:pt modelId="{8CAD54BE-C4F3-4062-AA57-A45CE86B8F91}" type="sibTrans" cxnId="{1734EE36-9745-40B1-9A05-E35C148ED633}">
      <dgm:prSet/>
      <dgm:spPr/>
      <dgm:t>
        <a:bodyPr/>
        <a:lstStyle/>
        <a:p>
          <a:endParaRPr lang="en-US"/>
        </a:p>
      </dgm:t>
    </dgm:pt>
    <dgm:pt modelId="{AFDD87A7-4CE0-4DC2-83C9-678782E93F3D}">
      <dgm:prSet phldrT="[Text]"/>
      <dgm:spPr/>
      <dgm:t>
        <a:bodyPr/>
        <a:lstStyle/>
        <a:p>
          <a:r>
            <a:rPr lang="en-US" dirty="0" smtClean="0"/>
            <a:t>May or may not be used accurately (semantically or grammatically)</a:t>
          </a:r>
          <a:endParaRPr lang="en-US" dirty="0"/>
        </a:p>
      </dgm:t>
    </dgm:pt>
    <dgm:pt modelId="{4C9CC0EC-DA1A-4D24-96CB-4CC7B2CDEC1D}" type="parTrans" cxnId="{E2223F56-F4AF-4DDF-8FE4-EFEA72A5B9E6}">
      <dgm:prSet/>
      <dgm:spPr/>
      <dgm:t>
        <a:bodyPr/>
        <a:lstStyle/>
        <a:p>
          <a:endParaRPr lang="en-US"/>
        </a:p>
      </dgm:t>
    </dgm:pt>
    <dgm:pt modelId="{A4A9008A-8CE9-46EC-9BFD-A515F3EDA0E9}" type="sibTrans" cxnId="{E2223F56-F4AF-4DDF-8FE4-EFEA72A5B9E6}">
      <dgm:prSet/>
      <dgm:spPr/>
      <dgm:t>
        <a:bodyPr/>
        <a:lstStyle/>
        <a:p>
          <a:endParaRPr lang="en-US"/>
        </a:p>
      </dgm:t>
    </dgm:pt>
    <dgm:pt modelId="{6CFC176D-0811-47D6-80FD-775320ECE113}">
      <dgm:prSet custT="1"/>
      <dgm:spPr/>
      <dgm:t>
        <a:bodyPr/>
        <a:lstStyle/>
        <a:p>
          <a:r>
            <a:rPr lang="en-US" sz="1400" dirty="0" smtClean="0"/>
            <a:t>May or may not be used accurately (semantically or grammatically)</a:t>
          </a:r>
          <a:endParaRPr lang="en-US" sz="1400" dirty="0"/>
        </a:p>
      </dgm:t>
    </dgm:pt>
    <dgm:pt modelId="{1A349365-6311-4C2A-A33A-5D77E2566023}" type="parTrans" cxnId="{07C52926-192C-4306-B8D8-E437EEE98719}">
      <dgm:prSet/>
      <dgm:spPr/>
      <dgm:t>
        <a:bodyPr/>
        <a:lstStyle/>
        <a:p>
          <a:endParaRPr lang="en-US"/>
        </a:p>
      </dgm:t>
    </dgm:pt>
    <dgm:pt modelId="{D7B97D3A-B9D6-481E-B827-674FD626691C}" type="sibTrans" cxnId="{07C52926-192C-4306-B8D8-E437EEE98719}">
      <dgm:prSet/>
      <dgm:spPr/>
      <dgm:t>
        <a:bodyPr/>
        <a:lstStyle/>
        <a:p>
          <a:endParaRPr lang="en-US"/>
        </a:p>
      </dgm:t>
    </dgm:pt>
    <dgm:pt modelId="{A82115B9-1E08-49E4-864B-9F00E9FD0407}">
      <dgm:prSet custT="1"/>
      <dgm:spPr/>
      <dgm:t>
        <a:bodyPr/>
        <a:lstStyle/>
        <a:p>
          <a:r>
            <a:rPr lang="en-US" sz="1400" dirty="0" smtClean="0"/>
            <a:t>Mostly used accurately (semantically or grammatically)</a:t>
          </a:r>
          <a:endParaRPr lang="en-US" sz="1400" dirty="0"/>
        </a:p>
      </dgm:t>
    </dgm:pt>
    <dgm:pt modelId="{30384C9D-4F77-4F93-A5E8-6E0AEA62E51C}" type="parTrans" cxnId="{87CF1529-6DEC-4D50-B003-F6515DE84843}">
      <dgm:prSet/>
      <dgm:spPr/>
      <dgm:t>
        <a:bodyPr/>
        <a:lstStyle/>
        <a:p>
          <a:endParaRPr lang="en-US"/>
        </a:p>
      </dgm:t>
    </dgm:pt>
    <dgm:pt modelId="{31F63634-6B28-4154-9502-FAAE8AE467A5}" type="sibTrans" cxnId="{87CF1529-6DEC-4D50-B003-F6515DE84843}">
      <dgm:prSet/>
      <dgm:spPr/>
      <dgm:t>
        <a:bodyPr/>
        <a:lstStyle/>
        <a:p>
          <a:endParaRPr lang="en-US"/>
        </a:p>
      </dgm:t>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5031CCD7-5A2B-4585-ACB7-3B3D84211F51}" type="presOf" srcId="{722EFA26-8895-44CC-8836-BF1B3B00EED8}" destId="{71CDB0B2-593F-49CA-8621-7255EED05573}" srcOrd="0" destOrd="7" presId="urn:microsoft.com/office/officeart/2005/8/layout/hList1"/>
    <dgm:cxn modelId="{59AFDB13-5594-4337-BD15-12FD7DC1C74F}" srcId="{3582A36E-C6F8-457C-8C10-5AD16D2200B9}" destId="{AC165CF6-704D-48BE-9F81-A22B99C9E507}" srcOrd="2" destOrd="0" parTransId="{4722F3CA-3F64-4DE5-BFDB-4D36E00A9C71}" sibTransId="{4BAC8C26-4F0F-490B-8467-EF36E0D9EA8D}"/>
    <dgm:cxn modelId="{777F317C-42F7-4D1D-83C4-F80A6D216A5F}" type="presOf" srcId="{0CF552E4-044F-4DCB-9BA6-BB6AA2CADDC0}" destId="{71CDB0B2-593F-49CA-8621-7255EED05573}" srcOrd="0" destOrd="2" presId="urn:microsoft.com/office/officeart/2005/8/layout/hList1"/>
    <dgm:cxn modelId="{5FA8331D-AEEB-4723-9E83-38787DFFA7BD}" srcId="{B687D5BC-DE7F-4AF2-98F2-C0B83447C537}" destId="{DEA27419-BD9B-407B-9AF6-2B52D79307B4}" srcOrd="0" destOrd="0" parTransId="{7BB68A71-AB81-413A-890B-7CD2777B8C6E}" sibTransId="{3387AD6C-6B17-4553-ACF2-6BF0D7F2ED60}"/>
    <dgm:cxn modelId="{89EC323C-3C9D-46CE-858E-DCE07287B9D8}" srcId="{15456F44-BDD8-4DBF-BF82-965237448DC0}" destId="{9D4E9CA2-2CE0-4F74-A91B-AE9A5DF41DD4}" srcOrd="2" destOrd="0" parTransId="{38DF1F04-E70A-41ED-AB63-A3D3BCE1F6A9}" sibTransId="{0EEEDFA5-0BD4-4705-8357-7B1B60E7CA8A}"/>
    <dgm:cxn modelId="{E85288BF-3405-4DC4-8117-AFB91AE52E6E}" type="presOf" srcId="{BB577EAF-85BA-4CF7-AB5F-E3B2FF7CB9A1}" destId="{71CDB0B2-593F-49CA-8621-7255EED05573}" srcOrd="0" destOrd="4" presId="urn:microsoft.com/office/officeart/2005/8/layout/hList1"/>
    <dgm:cxn modelId="{71A48A11-BC9E-4FA1-A666-62123074DE3F}" type="presOf" srcId="{E97605BB-7BFD-44EC-AA49-7ED9F5823767}" destId="{DD836702-A47A-47A7-B6B2-0A22E49999A3}" srcOrd="0" destOrd="0" presId="urn:microsoft.com/office/officeart/2005/8/layout/hList1"/>
    <dgm:cxn modelId="{CC4F1943-5AB2-4C58-93C8-1394747AEC26}" srcId="{E97605BB-7BFD-44EC-AA49-7ED9F5823767}" destId="{722EFA26-8895-44CC-8836-BF1B3B00EED8}" srcOrd="1" destOrd="0" parTransId="{D119A462-EDBD-4CE9-BF53-59927E3963A4}" sibTransId="{3468A6A0-A1CA-4189-9445-440383CD222C}"/>
    <dgm:cxn modelId="{305ACBDE-C3B8-4989-A39F-57E34D68F9B8}" type="presOf" srcId="{74D2F96E-2D83-4006-8CD7-B779AE27DFBA}" destId="{71CDB0B2-593F-49CA-8621-7255EED05573}" srcOrd="0" destOrd="5" presId="urn:microsoft.com/office/officeart/2005/8/layout/hList1"/>
    <dgm:cxn modelId="{F290CAD4-70BE-4F15-927A-F94774B972CB}" type="presOf" srcId="{361CD0BD-D0BC-4C09-9B07-1981C6F079F7}" destId="{D0037327-1FBF-4921-9BC9-7DE5832048A0}" srcOrd="0" destOrd="1" presId="urn:microsoft.com/office/officeart/2005/8/layout/hList1"/>
    <dgm:cxn modelId="{D03ED87D-AD9A-4CAD-BAAE-6990BD257ED6}" type="presOf" srcId="{DEA27419-BD9B-407B-9AF6-2B52D79307B4}" destId="{D0037327-1FBF-4921-9BC9-7DE5832048A0}" srcOrd="0" destOrd="0" presId="urn:microsoft.com/office/officeart/2005/8/layout/hList1"/>
    <dgm:cxn modelId="{FB1FD155-C9CC-499C-9B30-18C093556A08}" type="presOf" srcId="{6CFC176D-0811-47D6-80FD-775320ECE113}" destId="{13AA5A82-9F36-4272-9D5F-F2FB66ACB3F7}" srcOrd="0" destOrd="2" presId="urn:microsoft.com/office/officeart/2005/8/layout/hList1"/>
    <dgm:cxn modelId="{7CE57FE6-E03A-4BB7-AF39-0A2227AA8ABA}" srcId="{15456F44-BDD8-4DBF-BF82-965237448DC0}" destId="{B687D5BC-DE7F-4AF2-98F2-C0B83447C537}" srcOrd="3" destOrd="0" parTransId="{7B5EAF26-812D-49BC-8203-5E1733D87CB1}" sibTransId="{A53522F6-694A-44C4-AFDD-3A0A4FFA41C3}"/>
    <dgm:cxn modelId="{D5F80412-EC3E-493E-99C7-DA6D09053A52}" type="presOf" srcId="{A82115B9-1E08-49E4-864B-9F00E9FD0407}" destId="{D0037327-1FBF-4921-9BC9-7DE5832048A0}" srcOrd="0" destOrd="2" presId="urn:microsoft.com/office/officeart/2005/8/layout/hList1"/>
    <dgm:cxn modelId="{664B43DC-A137-486D-968A-D3BF219C1130}" srcId="{8F34F78D-8CCA-470A-AC78-3A79DBF30A6A}" destId="{654E0FBA-F24F-41B0-A519-C6266BA88110}" srcOrd="2" destOrd="0" parTransId="{CEC785E0-729F-4720-A8B2-72D36F1F9391}" sibTransId="{D9B50420-CC87-4959-8C69-47F5CFE2C2CE}"/>
    <dgm:cxn modelId="{0A1C07B8-CA76-4D48-9741-85880755E4C6}" srcId="{3582A36E-C6F8-457C-8C10-5AD16D2200B9}" destId="{0ED07E10-7D3B-4A31-AC2C-0E100D30A01A}" srcOrd="0" destOrd="0" parTransId="{35A8B04A-9060-4760-8BDF-0F5F1231B332}" sibTransId="{4382C7A2-27A6-422E-B2C5-A12B9D548D78}"/>
    <dgm:cxn modelId="{203CFC44-5EB5-4AE9-B1EC-BFF06A7857ED}" srcId="{9D4E9CA2-2CE0-4F74-A91B-AE9A5DF41DD4}" destId="{E31046C1-6265-4092-AB9F-08B4C67C5775}" srcOrd="0" destOrd="0" parTransId="{D44150C8-221E-4FE8-BC53-298F05A5B6A3}" sibTransId="{3594CB07-3912-4C77-A398-7A1C9F0C0BDC}"/>
    <dgm:cxn modelId="{1002837E-A86D-4804-A204-08CED2558278}" type="presOf" srcId="{7C28BB45-BD9B-47D0-8A9D-7B4A32CB5B6A}" destId="{71CDB0B2-593F-49CA-8621-7255EED05573}" srcOrd="0" destOrd="1" presId="urn:microsoft.com/office/officeart/2005/8/layout/hList1"/>
    <dgm:cxn modelId="{87CF1529-6DEC-4D50-B003-F6515DE84843}" srcId="{B687D5BC-DE7F-4AF2-98F2-C0B83447C537}" destId="{A82115B9-1E08-49E4-864B-9F00E9FD0407}" srcOrd="2" destOrd="0" parTransId="{30384C9D-4F77-4F93-A5E8-6E0AEA62E51C}" sibTransId="{31F63634-6B28-4154-9502-FAAE8AE467A5}"/>
    <dgm:cxn modelId="{938A5D97-6A52-4B4E-A065-96C9867F9761}" srcId="{15456F44-BDD8-4DBF-BF82-965237448DC0}" destId="{3582A36E-C6F8-457C-8C10-5AD16D2200B9}" srcOrd="0" destOrd="0" parTransId="{B87419DD-C512-474A-A66E-91F844C82E1A}" sibTransId="{D8264993-6354-4162-881B-55BC8897B067}"/>
    <dgm:cxn modelId="{CDE8571E-307D-4679-8DD3-3A31DE277301}" type="presOf" srcId="{3582A36E-C6F8-457C-8C10-5AD16D2200B9}" destId="{E2451735-DBD8-4154-AB69-F371E92FE9EA}" srcOrd="0" destOrd="0" presId="urn:microsoft.com/office/officeart/2005/8/layout/hList1"/>
    <dgm:cxn modelId="{97C3383E-E5E8-4954-A94C-BD9B4AA1C373}" srcId="{E97605BB-7BFD-44EC-AA49-7ED9F5823767}" destId="{8F34F78D-8CCA-470A-AC78-3A79DBF30A6A}" srcOrd="0" destOrd="0" parTransId="{7D4A7F32-9F3B-43CC-988D-E7C8DD69F64B}" sibTransId="{5B520EA4-2BDC-4E29-AFF5-508B217D0274}"/>
    <dgm:cxn modelId="{07C52926-192C-4306-B8D8-E437EEE98719}" srcId="{9D4E9CA2-2CE0-4F74-A91B-AE9A5DF41DD4}" destId="{6CFC176D-0811-47D6-80FD-775320ECE113}" srcOrd="2" destOrd="0" parTransId="{1A349365-6311-4C2A-A33A-5D77E2566023}" sibTransId="{D7B97D3A-B9D6-481E-B827-674FD626691C}"/>
    <dgm:cxn modelId="{E2223F56-F4AF-4DDF-8FE4-EFEA72A5B9E6}" srcId="{E97605BB-7BFD-44EC-AA49-7ED9F5823767}" destId="{AFDD87A7-4CE0-4DC2-83C9-678782E93F3D}" srcOrd="3" destOrd="0" parTransId="{4C9CC0EC-DA1A-4D24-96CB-4CC7B2CDEC1D}" sibTransId="{A4A9008A-8CE9-46EC-9BFD-A515F3EDA0E9}"/>
    <dgm:cxn modelId="{8A9D3E25-CBDE-4D77-89B9-47579434790E}" type="presOf" srcId="{9601D95D-F659-455E-9DF0-9305B008315D}" destId="{3F535299-1E67-445B-9625-19C1866775F6}" srcOrd="0" destOrd="1" presId="urn:microsoft.com/office/officeart/2005/8/layout/hList1"/>
    <dgm:cxn modelId="{F43155FF-35AE-46A7-8D46-900035739C5F}" srcId="{15456F44-BDD8-4DBF-BF82-965237448DC0}" destId="{E97605BB-7BFD-44EC-AA49-7ED9F5823767}" srcOrd="1" destOrd="0" parTransId="{B73E55C7-4CF3-46E5-9613-FEB42ECFE4E4}" sibTransId="{C742F8D4-F46E-49C2-9AC9-25FD6202DE1C}"/>
    <dgm:cxn modelId="{EB0D7507-56F0-4C69-B0BD-F079C6D063C6}" type="presOf" srcId="{15456F44-BDD8-4DBF-BF82-965237448DC0}" destId="{01B53F69-DF0F-4EFB-A2A2-4AE3AEA05FD6}" srcOrd="0" destOrd="0" presId="urn:microsoft.com/office/officeart/2005/8/layout/hList1"/>
    <dgm:cxn modelId="{EDC896BA-1366-466C-AD64-19A489041E22}" srcId="{9D4E9CA2-2CE0-4F74-A91B-AE9A5DF41DD4}" destId="{FAE859EC-3ED0-4705-B211-47C3FBBF5452}" srcOrd="1" destOrd="0" parTransId="{FE0B357D-4006-4400-BC68-974C41F88A1E}" sibTransId="{2800B2B9-A587-4EF2-8D62-7F987828A677}"/>
    <dgm:cxn modelId="{AD102816-3571-47D9-BD37-737391BFC7DA}" type="presOf" srcId="{E31046C1-6265-4092-AB9F-08B4C67C5775}" destId="{13AA5A82-9F36-4272-9D5F-F2FB66ACB3F7}" srcOrd="0" destOrd="0" presId="urn:microsoft.com/office/officeart/2005/8/layout/hList1"/>
    <dgm:cxn modelId="{EDD1C19E-1F65-49DC-B7AD-00BCF6CF94E3}" srcId="{8F34F78D-8CCA-470A-AC78-3A79DBF30A6A}" destId="{0CF552E4-044F-4DCB-9BA6-BB6AA2CADDC0}" srcOrd="1" destOrd="0" parTransId="{7F972C84-D2F8-478A-9D46-B3BF30C11AB2}" sibTransId="{56723363-FB7A-4352-8398-935774670017}"/>
    <dgm:cxn modelId="{2301C87F-D0F8-4957-AAD6-DB33375A8065}" type="presOf" srcId="{B687D5BC-DE7F-4AF2-98F2-C0B83447C537}" destId="{0B2AD7F6-8453-42CC-B7D5-2C9B5475335B}" srcOrd="0" destOrd="0" presId="urn:microsoft.com/office/officeart/2005/8/layout/hList1"/>
    <dgm:cxn modelId="{B0CAEB8A-FC22-4543-A175-3A10CEA700FA}" type="presOf" srcId="{AC165CF6-704D-48BE-9F81-A22B99C9E507}" destId="{3F535299-1E67-445B-9625-19C1866775F6}" srcOrd="0" destOrd="2" presId="urn:microsoft.com/office/officeart/2005/8/layout/hList1"/>
    <dgm:cxn modelId="{3A17A253-7B2D-4C6A-AC8B-DC3DDDA1911F}" type="presOf" srcId="{AFDD87A7-4CE0-4DC2-83C9-678782E93F3D}" destId="{71CDB0B2-593F-49CA-8621-7255EED05573}" srcOrd="0" destOrd="9" presId="urn:microsoft.com/office/officeart/2005/8/layout/hList1"/>
    <dgm:cxn modelId="{1D1ADC74-D9D3-426E-A80F-B8EDFB0A151D}" type="presOf" srcId="{654E0FBA-F24F-41B0-A519-C6266BA88110}" destId="{71CDB0B2-593F-49CA-8621-7255EED05573}" srcOrd="0" destOrd="3" presId="urn:microsoft.com/office/officeart/2005/8/layout/hList1"/>
    <dgm:cxn modelId="{F1ACC747-714B-4AEA-BE05-CE52853F50F0}" type="presOf" srcId="{0ED07E10-7D3B-4A31-AC2C-0E100D30A01A}" destId="{3F535299-1E67-445B-9625-19C1866775F6}" srcOrd="0" destOrd="0" presId="urn:microsoft.com/office/officeart/2005/8/layout/hList1"/>
    <dgm:cxn modelId="{87F28C1B-A63E-4C93-A9DC-2F608A190454}" srcId="{8F34F78D-8CCA-470A-AC78-3A79DBF30A6A}" destId="{F03C3828-BF3F-41BD-B24A-E64833E8754A}" srcOrd="5" destOrd="0" parTransId="{007E3269-E5E2-4714-B5EE-F9410492B8DD}" sibTransId="{B795A007-3A81-478F-91E5-F347E7382085}"/>
    <dgm:cxn modelId="{B7BCFE65-25E7-434F-908E-C67A4027233E}" srcId="{8F34F78D-8CCA-470A-AC78-3A79DBF30A6A}" destId="{7C28BB45-BD9B-47D0-8A9D-7B4A32CB5B6A}" srcOrd="0" destOrd="0" parTransId="{6D323B73-96DF-49DE-8493-7606FAA8B736}" sibTransId="{EFAA2DBB-6F9F-4068-8475-6C8097E73E26}"/>
    <dgm:cxn modelId="{35DE7C42-B8D3-42CD-AD8D-C225431BA0B9}" srcId="{8F34F78D-8CCA-470A-AC78-3A79DBF30A6A}" destId="{74D2F96E-2D83-4006-8CD7-B779AE27DFBA}" srcOrd="4" destOrd="0" parTransId="{6365FC0B-A0A8-442D-8E3A-E340880A52C1}" sibTransId="{3B92C948-FAD4-45E9-A1FF-84FCB822A679}"/>
    <dgm:cxn modelId="{E2CE5ACD-C72E-47CE-AD20-5D280371D12E}" srcId="{3582A36E-C6F8-457C-8C10-5AD16D2200B9}" destId="{9601D95D-F659-455E-9DF0-9305B008315D}" srcOrd="1" destOrd="0" parTransId="{26FD0AC5-1DC0-499F-902A-DA31FFFDC87A}" sibTransId="{49E62658-3E32-42EF-A82D-1B1243E49E8F}"/>
    <dgm:cxn modelId="{4C576CB8-7F4E-4D88-B9D1-FF5666DE19AB}" type="presOf" srcId="{37EF6F8B-372F-4724-B409-C7986B77487C}" destId="{71CDB0B2-593F-49CA-8621-7255EED05573}" srcOrd="0" destOrd="8" presId="urn:microsoft.com/office/officeart/2005/8/layout/hList1"/>
    <dgm:cxn modelId="{12BA4373-4639-4D38-B771-A5E30F256303}" type="presOf" srcId="{F03C3828-BF3F-41BD-B24A-E64833E8754A}" destId="{71CDB0B2-593F-49CA-8621-7255EED05573}" srcOrd="0" destOrd="6" presId="urn:microsoft.com/office/officeart/2005/8/layout/hList1"/>
    <dgm:cxn modelId="{C67C8A56-6DBB-4D71-9553-BF6A0438D2D4}" srcId="{8F34F78D-8CCA-470A-AC78-3A79DBF30A6A}" destId="{BB577EAF-85BA-4CF7-AB5F-E3B2FF7CB9A1}" srcOrd="3" destOrd="0" parTransId="{53341416-89C0-46B0-A0C3-E7A0DA0C7291}" sibTransId="{00C49EA2-11CF-4651-851B-E593E60E7203}"/>
    <dgm:cxn modelId="{D824076F-B863-434E-8EA8-6F9FFF901559}" type="presOf" srcId="{8F34F78D-8CCA-470A-AC78-3A79DBF30A6A}" destId="{71CDB0B2-593F-49CA-8621-7255EED05573}" srcOrd="0" destOrd="0" presId="urn:microsoft.com/office/officeart/2005/8/layout/hList1"/>
    <dgm:cxn modelId="{C971501A-04B0-47DB-8776-03A355272D15}" srcId="{B687D5BC-DE7F-4AF2-98F2-C0B83447C537}" destId="{361CD0BD-D0BC-4C09-9B07-1981C6F079F7}" srcOrd="1" destOrd="0" parTransId="{AD42BBC7-91D6-4DA4-B352-76D50F76F8A7}" sibTransId="{C07E6363-471F-4C1F-9E5B-A2D04CAD93ED}"/>
    <dgm:cxn modelId="{900B2A17-1F73-4D43-A079-B204D986B063}" type="presOf" srcId="{9D4E9CA2-2CE0-4F74-A91B-AE9A5DF41DD4}" destId="{C324C624-7C13-4D8E-8008-D2BA8D56E5DB}" srcOrd="0" destOrd="0" presId="urn:microsoft.com/office/officeart/2005/8/layout/hList1"/>
    <dgm:cxn modelId="{1734EE36-9745-40B1-9A05-E35C148ED633}" srcId="{E97605BB-7BFD-44EC-AA49-7ED9F5823767}" destId="{37EF6F8B-372F-4724-B409-C7986B77487C}" srcOrd="2" destOrd="0" parTransId="{AC14FB0C-6E65-4852-906C-3E87CF7017F6}" sibTransId="{8CAD54BE-C4F3-4062-AA57-A45CE86B8F91}"/>
    <dgm:cxn modelId="{64FD7078-43EE-4723-A175-0C26EB8B9E29}" type="presOf" srcId="{FAE859EC-3ED0-4705-B211-47C3FBBF5452}" destId="{13AA5A82-9F36-4272-9D5F-F2FB66ACB3F7}" srcOrd="0" destOrd="1" presId="urn:microsoft.com/office/officeart/2005/8/layout/hList1"/>
    <dgm:cxn modelId="{B1B99B8D-09C3-44F1-BE41-55A2837DA42E}" type="presParOf" srcId="{01B53F69-DF0F-4EFB-A2A2-4AE3AEA05FD6}" destId="{080AB051-E020-4830-866A-6DFA9A2E0EFC}" srcOrd="0" destOrd="0" presId="urn:microsoft.com/office/officeart/2005/8/layout/hList1"/>
    <dgm:cxn modelId="{742E186D-42F0-4A57-8A79-4B71F4E96012}" type="presParOf" srcId="{080AB051-E020-4830-866A-6DFA9A2E0EFC}" destId="{E2451735-DBD8-4154-AB69-F371E92FE9EA}" srcOrd="0" destOrd="0" presId="urn:microsoft.com/office/officeart/2005/8/layout/hList1"/>
    <dgm:cxn modelId="{C74E2D65-7644-42EC-B492-E673406AC95D}" type="presParOf" srcId="{080AB051-E020-4830-866A-6DFA9A2E0EFC}" destId="{3F535299-1E67-445B-9625-19C1866775F6}" srcOrd="1" destOrd="0" presId="urn:microsoft.com/office/officeart/2005/8/layout/hList1"/>
    <dgm:cxn modelId="{136869F8-616E-4722-8312-1C15C694F672}" type="presParOf" srcId="{01B53F69-DF0F-4EFB-A2A2-4AE3AEA05FD6}" destId="{DE308224-C5E4-449C-9D43-BC3D59578E11}" srcOrd="1" destOrd="0" presId="urn:microsoft.com/office/officeart/2005/8/layout/hList1"/>
    <dgm:cxn modelId="{140EE37B-ACB8-4C2C-8AFA-0ED611D79535}" type="presParOf" srcId="{01B53F69-DF0F-4EFB-A2A2-4AE3AEA05FD6}" destId="{85251806-C62A-43D7-BFC4-3ADC308C6040}" srcOrd="2" destOrd="0" presId="urn:microsoft.com/office/officeart/2005/8/layout/hList1"/>
    <dgm:cxn modelId="{30A7EDF1-9C47-4274-89FB-AD36AFF2DE0D}" type="presParOf" srcId="{85251806-C62A-43D7-BFC4-3ADC308C6040}" destId="{DD836702-A47A-47A7-B6B2-0A22E49999A3}" srcOrd="0" destOrd="0" presId="urn:microsoft.com/office/officeart/2005/8/layout/hList1"/>
    <dgm:cxn modelId="{28414EE9-6ECA-45D5-BFC2-D725AD58301A}" type="presParOf" srcId="{85251806-C62A-43D7-BFC4-3ADC308C6040}" destId="{71CDB0B2-593F-49CA-8621-7255EED05573}" srcOrd="1" destOrd="0" presId="urn:microsoft.com/office/officeart/2005/8/layout/hList1"/>
    <dgm:cxn modelId="{5EC649FF-249D-4A2C-A41E-B0F6C0339D14}" type="presParOf" srcId="{01B53F69-DF0F-4EFB-A2A2-4AE3AEA05FD6}" destId="{9BFB6151-2A71-453F-8B53-FF5F410AC282}" srcOrd="3" destOrd="0" presId="urn:microsoft.com/office/officeart/2005/8/layout/hList1"/>
    <dgm:cxn modelId="{731D6660-CCC5-45C1-9E2D-60716EE2DC39}" type="presParOf" srcId="{01B53F69-DF0F-4EFB-A2A2-4AE3AEA05FD6}" destId="{B2E8A301-837C-49AA-B305-991F718F965F}" srcOrd="4" destOrd="0" presId="urn:microsoft.com/office/officeart/2005/8/layout/hList1"/>
    <dgm:cxn modelId="{8238068D-D105-4906-8586-3FCFFB72C972}" type="presParOf" srcId="{B2E8A301-837C-49AA-B305-991F718F965F}" destId="{C324C624-7C13-4D8E-8008-D2BA8D56E5DB}" srcOrd="0" destOrd="0" presId="urn:microsoft.com/office/officeart/2005/8/layout/hList1"/>
    <dgm:cxn modelId="{4A79E16A-EE44-4EA6-B320-03FDD264E139}" type="presParOf" srcId="{B2E8A301-837C-49AA-B305-991F718F965F}" destId="{13AA5A82-9F36-4272-9D5F-F2FB66ACB3F7}" srcOrd="1" destOrd="0" presId="urn:microsoft.com/office/officeart/2005/8/layout/hList1"/>
    <dgm:cxn modelId="{CE1A87F9-94C3-4545-A63E-1A1D172A0BFF}" type="presParOf" srcId="{01B53F69-DF0F-4EFB-A2A2-4AE3AEA05FD6}" destId="{79E030B0-2AB0-46BD-8028-88EF3259D54B}" srcOrd="5" destOrd="0" presId="urn:microsoft.com/office/officeart/2005/8/layout/hList1"/>
    <dgm:cxn modelId="{E8A380EF-C942-4E15-AFFF-44A8CC17A0DD}" type="presParOf" srcId="{01B53F69-DF0F-4EFB-A2A2-4AE3AEA05FD6}" destId="{55B7562E-D38C-43FF-9B13-39E4F300BA11}" srcOrd="6" destOrd="0" presId="urn:microsoft.com/office/officeart/2005/8/layout/hList1"/>
    <dgm:cxn modelId="{10670301-497A-4CD2-9F1C-EFF55EB71B14}" type="presParOf" srcId="{55B7562E-D38C-43FF-9B13-39E4F300BA11}" destId="{0B2AD7F6-8453-42CC-B7D5-2C9B5475335B}" srcOrd="0" destOrd="0" presId="urn:microsoft.com/office/officeart/2005/8/layout/hList1"/>
    <dgm:cxn modelId="{1CD3F82A-6E02-4CBB-A277-83B7B68A87DF}"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58758"/>
          <a:ext cx="1975942" cy="5818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58758"/>
        <a:ext cx="1975942" cy="581887"/>
      </dsp:txXfrm>
    </dsp:sp>
    <dsp:sp modelId="{3F535299-1E67-445B-9625-19C1866775F6}">
      <dsp:nvSpPr>
        <dsp:cNvPr id="0" name=""/>
        <dsp:cNvSpPr/>
      </dsp:nvSpPr>
      <dsp:spPr>
        <a:xfrm>
          <a:off x="3286" y="640646"/>
          <a:ext cx="1975942" cy="44469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Explanation has only morphologically simple nouns (i.e., with no derivational complexity or modifiers) and everyday, basic verbs (with no modifiers)</a:t>
          </a:r>
          <a:endParaRPr lang="en-US" sz="1400" kern="1200" dirty="0"/>
        </a:p>
        <a:p>
          <a:pPr marL="114300" lvl="1" indent="-114300" algn="l" defTabSz="622300">
            <a:lnSpc>
              <a:spcPct val="90000"/>
            </a:lnSpc>
            <a:spcBef>
              <a:spcPct val="0"/>
            </a:spcBef>
            <a:spcAft>
              <a:spcPct val="15000"/>
            </a:spcAft>
            <a:buChar char="••"/>
          </a:pPr>
          <a:r>
            <a:rPr lang="en-US" sz="1400" kern="1200" dirty="0" smtClean="0"/>
            <a:t>At the most, only repetitive use of the same one preposition</a:t>
          </a:r>
          <a:endParaRPr lang="en-US" sz="1400" kern="1200" dirty="0"/>
        </a:p>
        <a:p>
          <a:pPr marL="114300" lvl="1" indent="-114300" algn="l" defTabSz="622300">
            <a:lnSpc>
              <a:spcPct val="90000"/>
            </a:lnSpc>
            <a:spcBef>
              <a:spcPct val="0"/>
            </a:spcBef>
            <a:spcAft>
              <a:spcPct val="15000"/>
            </a:spcAft>
            <a:buChar char="••"/>
          </a:pPr>
          <a:r>
            <a:rPr lang="en-US" sz="1400" kern="1200" dirty="0" smtClean="0"/>
            <a:t>No use of general academic vocabulary</a:t>
          </a:r>
          <a:endParaRPr lang="en-US" sz="1400" kern="1200" dirty="0"/>
        </a:p>
      </dsp:txBody>
      <dsp:txXfrm>
        <a:off x="3286" y="640646"/>
        <a:ext cx="1975942" cy="4446900"/>
      </dsp:txXfrm>
    </dsp:sp>
    <dsp:sp modelId="{DD836702-A47A-47A7-B6B2-0A22E49999A3}">
      <dsp:nvSpPr>
        <dsp:cNvPr id="0" name=""/>
        <dsp:cNvSpPr/>
      </dsp:nvSpPr>
      <dsp:spPr>
        <a:xfrm>
          <a:off x="2255860" y="58758"/>
          <a:ext cx="1975942" cy="5818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58758"/>
        <a:ext cx="1975942" cy="581887"/>
      </dsp:txXfrm>
    </dsp:sp>
    <dsp:sp modelId="{71CDB0B2-593F-49CA-8621-7255EED05573}">
      <dsp:nvSpPr>
        <dsp:cNvPr id="0" name=""/>
        <dsp:cNvSpPr/>
      </dsp:nvSpPr>
      <dsp:spPr>
        <a:xfrm>
          <a:off x="2255860" y="640646"/>
          <a:ext cx="1975942" cy="44469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Some use of expanded word groups, including evidence of any 1 of the following word groups:</a:t>
          </a:r>
          <a:endParaRPr lang="en-US" sz="1200" kern="1200" dirty="0"/>
        </a:p>
        <a:p>
          <a:pPr marL="228600" lvl="2" indent="-114300" algn="l" defTabSz="533400">
            <a:lnSpc>
              <a:spcPct val="90000"/>
            </a:lnSpc>
            <a:spcBef>
              <a:spcPct val="0"/>
            </a:spcBef>
            <a:spcAft>
              <a:spcPct val="15000"/>
            </a:spcAft>
            <a:buChar char="••"/>
          </a:pPr>
          <a:r>
            <a:rPr lang="en-US" sz="1200" kern="1200" dirty="0" smtClean="0"/>
            <a:t>nominalizations</a:t>
          </a:r>
          <a:endParaRPr lang="en-US" sz="1200" kern="1200" dirty="0"/>
        </a:p>
        <a:p>
          <a:pPr marL="228600" lvl="2" indent="-114300" algn="l" defTabSz="533400">
            <a:lnSpc>
              <a:spcPct val="90000"/>
            </a:lnSpc>
            <a:spcBef>
              <a:spcPct val="0"/>
            </a:spcBef>
            <a:spcAft>
              <a:spcPct val="15000"/>
            </a:spcAft>
            <a:buChar char="••"/>
          </a:pPr>
          <a:r>
            <a:rPr lang="en-US" sz="1200" kern="1200" dirty="0" smtClean="0"/>
            <a:t>derived words</a:t>
          </a:r>
          <a:endParaRPr lang="en-US" sz="1200" kern="1200" dirty="0"/>
        </a:p>
        <a:p>
          <a:pPr marL="228600" lvl="2" indent="-114300" algn="l" defTabSz="533400">
            <a:lnSpc>
              <a:spcPct val="90000"/>
            </a:lnSpc>
            <a:spcBef>
              <a:spcPct val="0"/>
            </a:spcBef>
            <a:spcAft>
              <a:spcPct val="15000"/>
            </a:spcAft>
            <a:buChar char="••"/>
          </a:pPr>
          <a:r>
            <a:rPr lang="en-US" sz="1200" kern="1200" dirty="0" smtClean="0"/>
            <a:t>prepositional phrases (use of more than one preposition type)</a:t>
          </a:r>
          <a:endParaRPr lang="en-US" sz="1200" kern="1200" dirty="0"/>
        </a:p>
        <a:p>
          <a:pPr marL="228600" lvl="2" indent="-114300" algn="l" defTabSz="533400">
            <a:lnSpc>
              <a:spcPct val="90000"/>
            </a:lnSpc>
            <a:spcBef>
              <a:spcPct val="0"/>
            </a:spcBef>
            <a:spcAft>
              <a:spcPct val="15000"/>
            </a:spcAft>
            <a:buChar char="••"/>
          </a:pPr>
          <a:r>
            <a:rPr lang="en-US" sz="1200" kern="1200" dirty="0" smtClean="0"/>
            <a:t>relative (adjectival) clauses</a:t>
          </a:r>
          <a:endParaRPr lang="en-US" sz="1200" kern="1200" dirty="0"/>
        </a:p>
        <a:p>
          <a:pPr marL="228600" lvl="2" indent="-114300" algn="l" defTabSz="533400">
            <a:lnSpc>
              <a:spcPct val="90000"/>
            </a:lnSpc>
            <a:spcBef>
              <a:spcPct val="0"/>
            </a:spcBef>
            <a:spcAft>
              <a:spcPct val="15000"/>
            </a:spcAft>
            <a:buChar char="••"/>
          </a:pPr>
          <a:r>
            <a:rPr lang="en-US" sz="1200" kern="1200" dirty="0" smtClean="0"/>
            <a:t>adjectives in noun phrases to modify nouns</a:t>
          </a:r>
          <a:endParaRPr lang="en-US" sz="1200" kern="1200" dirty="0"/>
        </a:p>
        <a:p>
          <a:pPr marL="228600" lvl="2" indent="-114300" algn="l" defTabSz="533400">
            <a:lnSpc>
              <a:spcPct val="90000"/>
            </a:lnSpc>
            <a:spcBef>
              <a:spcPct val="0"/>
            </a:spcBef>
            <a:spcAft>
              <a:spcPct val="15000"/>
            </a:spcAft>
            <a:buChar char="••"/>
          </a:pPr>
          <a:r>
            <a:rPr lang="en-US" sz="1200" kern="1200" dirty="0" smtClean="0"/>
            <a:t>adverbs to modify verbs</a:t>
          </a:r>
          <a:endParaRPr lang="en-US" sz="1200" kern="1200" dirty="0"/>
        </a:p>
        <a:p>
          <a:pPr marL="114300" lvl="1" indent="-114300" algn="l" defTabSz="533400">
            <a:lnSpc>
              <a:spcPct val="90000"/>
            </a:lnSpc>
            <a:spcBef>
              <a:spcPct val="0"/>
            </a:spcBef>
            <a:spcAft>
              <a:spcPct val="15000"/>
            </a:spcAft>
            <a:buChar char="••"/>
          </a:pPr>
          <a:r>
            <a:rPr lang="en-US" sz="1200" kern="1200" dirty="0" smtClean="0"/>
            <a:t>Either may or may not use general academic vocabulary</a:t>
          </a:r>
          <a:endParaRPr lang="en-US" sz="1200" kern="1200" dirty="0"/>
        </a:p>
        <a:p>
          <a:pPr marL="114300" lvl="1" indent="-114300" algn="l" defTabSz="533400">
            <a:lnSpc>
              <a:spcPct val="90000"/>
            </a:lnSpc>
            <a:spcBef>
              <a:spcPct val="0"/>
            </a:spcBef>
            <a:spcAft>
              <a:spcPct val="15000"/>
            </a:spcAft>
            <a:buChar char="••"/>
          </a:pPr>
          <a:r>
            <a:rPr lang="en-US" sz="1200" b="1" kern="1200" dirty="0" smtClean="0"/>
            <a:t>OR</a:t>
          </a:r>
          <a:r>
            <a:rPr lang="en-US" sz="1200" kern="1200" dirty="0" smtClean="0"/>
            <a:t> use of general academic vocabulary without other expanded word groups</a:t>
          </a:r>
          <a:endParaRPr lang="en-US" sz="1200" kern="1200" dirty="0"/>
        </a:p>
        <a:p>
          <a:pPr marL="114300" lvl="1" indent="-114300" algn="l" defTabSz="533400">
            <a:lnSpc>
              <a:spcPct val="90000"/>
            </a:lnSpc>
            <a:spcBef>
              <a:spcPct val="0"/>
            </a:spcBef>
            <a:spcAft>
              <a:spcPct val="15000"/>
            </a:spcAft>
            <a:buChar char="••"/>
          </a:pPr>
          <a:r>
            <a:rPr lang="en-US" sz="1200" kern="1200" dirty="0" smtClean="0"/>
            <a:t>May or may not be used accurately (semantically or grammatically)</a:t>
          </a:r>
          <a:endParaRPr lang="en-US" sz="1200" kern="1200" dirty="0"/>
        </a:p>
      </dsp:txBody>
      <dsp:txXfrm>
        <a:off x="2255860" y="640646"/>
        <a:ext cx="1975942" cy="4446900"/>
      </dsp:txXfrm>
    </dsp:sp>
    <dsp:sp modelId="{C324C624-7C13-4D8E-8008-D2BA8D56E5DB}">
      <dsp:nvSpPr>
        <dsp:cNvPr id="0" name=""/>
        <dsp:cNvSpPr/>
      </dsp:nvSpPr>
      <dsp:spPr>
        <a:xfrm>
          <a:off x="4508435" y="58758"/>
          <a:ext cx="1975942" cy="5818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58758"/>
        <a:ext cx="1975942" cy="581887"/>
      </dsp:txXfrm>
    </dsp:sp>
    <dsp:sp modelId="{13AA5A82-9F36-4272-9D5F-F2FB66ACB3F7}">
      <dsp:nvSpPr>
        <dsp:cNvPr id="0" name=""/>
        <dsp:cNvSpPr/>
      </dsp:nvSpPr>
      <dsp:spPr>
        <a:xfrm>
          <a:off x="4508435" y="640646"/>
          <a:ext cx="1975942" cy="44469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Widening repertoire of different word groups</a:t>
          </a:r>
          <a:br>
            <a:rPr lang="en-US" sz="1400" kern="1200" dirty="0" smtClean="0"/>
          </a:br>
          <a:r>
            <a:rPr lang="en-US" sz="1400" kern="1200" dirty="0" smtClean="0"/>
            <a:t/>
          </a:r>
          <a:br>
            <a:rPr lang="en-US" sz="1400" kern="1200" dirty="0" smtClean="0"/>
          </a:br>
          <a:r>
            <a:rPr lang="en-US" sz="1400" kern="1200" dirty="0" smtClean="0"/>
            <a:t>AND</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Some general academic vocabulary terms are mixed in with everyday, casual terms</a:t>
          </a:r>
          <a:endParaRPr lang="en-US" sz="1400" kern="1200" dirty="0"/>
        </a:p>
        <a:p>
          <a:pPr marL="114300" lvl="1" indent="-114300" algn="l" defTabSz="622300">
            <a:lnSpc>
              <a:spcPct val="90000"/>
            </a:lnSpc>
            <a:spcBef>
              <a:spcPct val="0"/>
            </a:spcBef>
            <a:spcAft>
              <a:spcPct val="15000"/>
            </a:spcAft>
            <a:buChar char="••"/>
          </a:pPr>
          <a:r>
            <a:rPr lang="en-US" sz="1400" kern="1200" dirty="0" smtClean="0"/>
            <a:t>May or may not be used accurately (semantically or grammatically)</a:t>
          </a:r>
          <a:endParaRPr lang="en-US" sz="1400" kern="1200" dirty="0"/>
        </a:p>
      </dsp:txBody>
      <dsp:txXfrm>
        <a:off x="4508435" y="640646"/>
        <a:ext cx="1975942" cy="4446900"/>
      </dsp:txXfrm>
    </dsp:sp>
    <dsp:sp modelId="{0B2AD7F6-8453-42CC-B7D5-2C9B5475335B}">
      <dsp:nvSpPr>
        <dsp:cNvPr id="0" name=""/>
        <dsp:cNvSpPr/>
      </dsp:nvSpPr>
      <dsp:spPr>
        <a:xfrm>
          <a:off x="6761010" y="58758"/>
          <a:ext cx="1975942" cy="5818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58758"/>
        <a:ext cx="1975942" cy="581887"/>
      </dsp:txXfrm>
    </dsp:sp>
    <dsp:sp modelId="{D0037327-1FBF-4921-9BC9-7DE5832048A0}">
      <dsp:nvSpPr>
        <dsp:cNvPr id="0" name=""/>
        <dsp:cNvSpPr/>
      </dsp:nvSpPr>
      <dsp:spPr>
        <a:xfrm>
          <a:off x="6761010" y="640646"/>
          <a:ext cx="1975942" cy="44469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Wide repertoire of different word groups, showing that student can do interesting things with words</a:t>
          </a:r>
          <a:br>
            <a:rPr lang="en-US" sz="1400" kern="1200" dirty="0" smtClean="0"/>
          </a:br>
          <a:r>
            <a:rPr lang="en-US" sz="1400" kern="1200" dirty="0" smtClean="0"/>
            <a:t/>
          </a:r>
          <a:br>
            <a:rPr lang="en-US" sz="1400" kern="1200" dirty="0" smtClean="0"/>
          </a:br>
          <a:r>
            <a:rPr lang="en-US" sz="1400" kern="1200" dirty="0" smtClean="0"/>
            <a:t>AND</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General academic vocabulary is used mostly instead of everyday, casual terms</a:t>
          </a:r>
          <a:endParaRPr lang="en-US" sz="1400" kern="1200" dirty="0"/>
        </a:p>
        <a:p>
          <a:pPr marL="114300" lvl="1" indent="-114300" algn="l" defTabSz="622300">
            <a:lnSpc>
              <a:spcPct val="90000"/>
            </a:lnSpc>
            <a:spcBef>
              <a:spcPct val="0"/>
            </a:spcBef>
            <a:spcAft>
              <a:spcPct val="15000"/>
            </a:spcAft>
            <a:buChar char="••"/>
          </a:pPr>
          <a:r>
            <a:rPr lang="en-US" sz="1400" kern="1200" dirty="0" smtClean="0"/>
            <a:t>Mostly used accurately (semantically or grammatically)</a:t>
          </a:r>
          <a:endParaRPr lang="en-US" sz="1400" kern="1200" dirty="0"/>
        </a:p>
      </dsp:txBody>
      <dsp:txXfrm>
        <a:off x="6761010" y="640646"/>
        <a:ext cx="1975942" cy="44469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60627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No EL explanations were coded at the Developing level</a:t>
            </a:r>
          </a:p>
          <a:p>
            <a:r>
              <a:rPr lang="en-US" altLang="en-US" baseline="0" dirty="0" smtClean="0">
                <a:ea typeface="ＭＳ Ｐゴシック" panose="020B0600070205080204" pitchFamily="34" charset="-128"/>
              </a:rPr>
              <a:t>EO/P K: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No kindergarten EL explanations</a:t>
            </a:r>
            <a:r>
              <a:rPr lang="en-US" altLang="en-US" baseline="0" dirty="0" smtClean="0">
                <a:ea typeface="ＭＳ Ｐゴシック" panose="020B0600070205080204" pitchFamily="34" charset="-128"/>
              </a:rPr>
              <a:t> were coded at the Controlled level.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No kindergarten EO/P explanations</a:t>
            </a:r>
            <a:r>
              <a:rPr lang="en-US" altLang="en-US" baseline="0" dirty="0" smtClean="0">
                <a:ea typeface="ＭＳ Ｐゴシック" panose="020B0600070205080204" pitchFamily="34" charset="-128"/>
              </a:rPr>
              <a:t> were coded at the Controlled level.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ea typeface="ＭＳ Ｐゴシック" panose="020B0600070205080204" pitchFamily="34" charset="-128"/>
              </a:rPr>
              <a:t>Word groups used</a:t>
            </a:r>
            <a:r>
              <a:rPr lang="en-US" altLang="en-US" sz="2400" baseline="0" dirty="0" smtClean="0">
                <a:ea typeface="ＭＳ Ｐゴシック" panose="020B0600070205080204" pitchFamily="34" charset="-128"/>
              </a:rPr>
              <a:t> in</a:t>
            </a:r>
            <a:r>
              <a:rPr lang="en-US" altLang="en-US" sz="2400" dirty="0" smtClean="0">
                <a:ea typeface="ＭＳ Ｐゴシック" panose="020B0600070205080204" pitchFamily="34" charset="-128"/>
              </a:rPr>
              <a:t> explanations about a personal routine</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a:t>
            </a:r>
            <a:r>
              <a:rPr lang="en-US" altLang="en-US" sz="2200" dirty="0" smtClean="0">
                <a:ea typeface="ＭＳ Ｐゴシック" panose="020B0600070205080204" pitchFamily="34" charset="-128"/>
              </a:rPr>
              <a:t>grade ELs</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EO/Ps</a:t>
            </a:r>
          </a:p>
          <a:p>
            <a:pPr marL="0" lvl="1"/>
            <a:endParaRPr lang="en-US" altLang="en-US" sz="2200" dirty="0" smtClean="0">
              <a:ea typeface="ＭＳ Ｐゴシック" panose="020B0600070205080204" pitchFamily="34" charset="-128"/>
            </a:endParaRPr>
          </a:p>
          <a:p>
            <a:r>
              <a:rPr lang="en-US" altLang="en-US" dirty="0" smtClean="0">
                <a:ea typeface="ＭＳ Ｐゴシック" panose="020B0600070205080204" pitchFamily="34" charset="-128"/>
              </a:rPr>
              <a:t>No EL or EO/P 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 explanations were coded at the Controlled level.</a:t>
            </a:r>
            <a:endParaRPr lang="en-US" altLang="en-US" sz="2200" dirty="0" smtClean="0">
              <a:ea typeface="ＭＳ Ｐゴシック" panose="020B0600070205080204" pitchFamily="34" charset="-128"/>
            </a:endParaRPr>
          </a:p>
          <a:p>
            <a:endParaRPr lang="en-US" altLang="en-US" baseline="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  -- This explanation includes adjectives; however, they are not counted towards this feature as they are not used in noun phrases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 -- Note: An explanation must use more than one </a:t>
            </a:r>
            <a:r>
              <a:rPr lang="en-US" dirty="0" smtClean="0"/>
              <a:t>preposition type</a:t>
            </a:r>
            <a:r>
              <a:rPr lang="en-US" baseline="0" dirty="0" smtClean="0"/>
              <a:t> to be rated as Emerging</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Girl</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endParaRPr lang="en-US" altLang="en-US" baseline="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No EL 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 explanations were coded at the Controlled level.</a:t>
            </a:r>
            <a:endParaRPr lang="en-US" altLang="en-US" baseline="0" dirty="0" smtClean="0">
              <a:ea typeface="ＭＳ Ｐゴシック" panose="020B0600070205080204" pitchFamily="34" charset="-128"/>
            </a:endParaRPr>
          </a:p>
          <a:p>
            <a:r>
              <a:rPr lang="en-US" altLang="en-US" dirty="0" smtClean="0">
                <a:ea typeface="ＭＳ Ｐゴシック" panose="020B0600070205080204" pitchFamily="34" charset="-128"/>
              </a:rPr>
              <a:t>No EO/P 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 explanations were coded at the Controlled level.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Word groups used in the</a:t>
            </a:r>
            <a:r>
              <a:rPr lang="en-US" altLang="en-US" sz="2200" baseline="0" dirty="0" smtClean="0">
                <a:ea typeface="ＭＳ Ｐゴシック" panose="020B0600070205080204" pitchFamily="34" charset="-128"/>
              </a:rPr>
              <a:t> explanation of an academic task</a:t>
            </a:r>
          </a:p>
          <a:p>
            <a:pPr marL="0" lvl="1"/>
            <a:endParaRPr lang="en-US" altLang="en-US" sz="2200" baseline="0" dirty="0" smtClean="0">
              <a:solidFill>
                <a:srgbClr val="FF0000"/>
              </a:solidFill>
              <a:ea typeface="ＭＳ Ｐゴシック" panose="020B0600070205080204" pitchFamily="34" charset="-128"/>
            </a:endParaRPr>
          </a:p>
          <a:p>
            <a:pPr marL="0" lvl="1"/>
            <a:r>
              <a:rPr lang="en-US" altLang="en-US" sz="2200" dirty="0" smtClean="0">
                <a:solidFill>
                  <a:srgbClr val="FF0000"/>
                </a:solidFill>
                <a:ea typeface="ＭＳ Ｐゴシック" panose="020B0600070205080204" pitchFamily="34" charset="-128"/>
              </a:rPr>
              <a:t>3</a:t>
            </a:r>
            <a:r>
              <a:rPr lang="en-US" altLang="en-US" sz="2200" baseline="30000" dirty="0" smtClean="0">
                <a:solidFill>
                  <a:srgbClr val="FF0000"/>
                </a:solidFill>
                <a:ea typeface="ＭＳ Ｐゴシック" panose="020B0600070205080204" pitchFamily="34" charset="-128"/>
              </a:rPr>
              <a:t>rd</a:t>
            </a:r>
            <a:r>
              <a:rPr lang="en-US" altLang="en-US" sz="2200" dirty="0" smtClean="0">
                <a:solidFill>
                  <a:srgbClr val="FF0000"/>
                </a:solidFill>
                <a:ea typeface="ＭＳ Ｐゴシック" panose="020B0600070205080204" pitchFamily="34" charset="-128"/>
              </a:rPr>
              <a:t> </a:t>
            </a:r>
            <a:r>
              <a:rPr lang="en-US" altLang="en-US" sz="2200" dirty="0" smtClean="0">
                <a:solidFill>
                  <a:srgbClr val="FF0000"/>
                </a:solidFill>
                <a:ea typeface="ＭＳ Ｐゴシック" panose="020B0600070205080204" pitchFamily="34" charset="-128"/>
              </a:rPr>
              <a:t>grade ELs</a:t>
            </a:r>
          </a:p>
          <a:p>
            <a:pPr marL="0" lvl="1"/>
            <a:r>
              <a:rPr lang="en-US" altLang="en-US" sz="2200" dirty="0" smtClean="0">
                <a:solidFill>
                  <a:srgbClr val="FF0000"/>
                </a:solidFill>
                <a:ea typeface="ＭＳ Ｐゴシック" panose="020B0600070205080204" pitchFamily="34" charset="-128"/>
              </a:rPr>
              <a:t>3</a:t>
            </a:r>
            <a:r>
              <a:rPr lang="en-US" altLang="en-US" sz="2200" baseline="30000" dirty="0" smtClean="0">
                <a:solidFill>
                  <a:srgbClr val="FF0000"/>
                </a:solidFill>
                <a:ea typeface="ＭＳ Ｐゴシック" panose="020B0600070205080204" pitchFamily="34" charset="-128"/>
              </a:rPr>
              <a:t>rd</a:t>
            </a:r>
            <a:r>
              <a:rPr lang="en-US" altLang="en-US" sz="2200" dirty="0" smtClean="0">
                <a:solidFill>
                  <a:srgbClr val="FF0000"/>
                </a:solidFill>
                <a:ea typeface="ＭＳ Ｐゴシック" panose="020B0600070205080204" pitchFamily="34" charset="-128"/>
              </a:rPr>
              <a:t> grade</a:t>
            </a:r>
            <a:r>
              <a:rPr lang="en-US" altLang="en-US" sz="2200" baseline="0" dirty="0" smtClean="0">
                <a:solidFill>
                  <a:srgbClr val="FF0000"/>
                </a:solidFill>
                <a:ea typeface="ＭＳ Ｐゴシック" panose="020B0600070205080204" pitchFamily="34" charset="-128"/>
              </a:rPr>
              <a:t> EO/Ps</a:t>
            </a:r>
          </a:p>
          <a:p>
            <a:pPr marL="0" lvl="1"/>
            <a:endParaRPr lang="en-US" altLang="en-US" sz="2200" baseline="0" dirty="0" smtClean="0">
              <a:solidFill>
                <a:srgbClr val="FF0000"/>
              </a:solidFill>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EL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 explanations were coded at the Controlled level.</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EO/P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graders were coded at the Not Evident level.</a:t>
            </a:r>
            <a:endParaRPr lang="en-US" altLang="en-US" sz="2200" baseline="0" dirty="0" smtClean="0">
              <a:solidFill>
                <a:srgbClr val="FF0000"/>
              </a:solidFill>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explanations were coded at the Controlled level.</a:t>
            </a:r>
            <a:endParaRPr lang="en-US" altLang="en-US" dirty="0" smtClean="0">
              <a:ea typeface="ＭＳ Ｐゴシック" panose="020B0600070205080204" pitchFamily="34" charset="-128"/>
            </a:endParaRPr>
          </a:p>
          <a:p>
            <a:pPr marL="0" lvl="1"/>
            <a:endParaRPr lang="en-US" altLang="en-US" sz="2200" dirty="0">
              <a:solidFill>
                <a:srgbClr val="FF0000"/>
              </a:solidFill>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No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graders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1200" dirty="0" smtClean="0">
                <a:ea typeface="ＭＳ Ｐゴシック" panose="020B0600070205080204" pitchFamily="34" charset="-128"/>
              </a:rPr>
              <a:t>For example, if we look at the word groups used</a:t>
            </a:r>
            <a:r>
              <a:rPr lang="en-US" altLang="en-US" sz="1200" baseline="0" dirty="0" smtClean="0">
                <a:ea typeface="ＭＳ Ｐゴシック" panose="020B0600070205080204" pitchFamily="34" charset="-128"/>
              </a:rPr>
              <a:t> in</a:t>
            </a:r>
            <a:r>
              <a:rPr lang="en-US" altLang="en-US" sz="1200" dirty="0" smtClean="0">
                <a:ea typeface="ＭＳ Ｐゴシック" panose="020B0600070205080204" pitchFamily="34" charset="-128"/>
              </a:rPr>
              <a:t> explanations about a personal routine, we can identify and monitor the successive emergence, development and control of language.</a:t>
            </a:r>
          </a:p>
          <a:p>
            <a:pPr marL="0" lvl="1"/>
            <a:r>
              <a:rPr lang="en-US" altLang="en-US" sz="1200" dirty="0" smtClean="0">
                <a:solidFill>
                  <a:srgbClr val="FF0000"/>
                </a:solidFill>
                <a:ea typeface="ＭＳ Ｐゴシック" panose="020B0600070205080204" pitchFamily="34" charset="-128"/>
              </a:rPr>
              <a:t>EL </a:t>
            </a:r>
            <a:r>
              <a:rPr lang="en-US" altLang="en-US" sz="1200" dirty="0">
                <a:solidFill>
                  <a:srgbClr val="FF0000"/>
                </a:solidFill>
                <a:ea typeface="ＭＳ Ｐゴシック" panose="020B0600070205080204" pitchFamily="34" charset="-128"/>
              </a:rPr>
              <a:t>kindergarteners</a:t>
            </a:r>
          </a:p>
          <a:p>
            <a:pPr marL="0" lvl="1"/>
            <a:r>
              <a:rPr lang="en-US" altLang="en-US" sz="1200" dirty="0">
                <a:solidFill>
                  <a:srgbClr val="FF0000"/>
                </a:solidFill>
                <a:ea typeface="ＭＳ Ｐゴシック" panose="020B0600070205080204" pitchFamily="34" charset="-128"/>
              </a:rPr>
              <a:t>EO/P </a:t>
            </a:r>
            <a:r>
              <a:rPr lang="en-US" altLang="en-US" sz="1200" dirty="0" smtClean="0">
                <a:solidFill>
                  <a:srgbClr val="FF0000"/>
                </a:solidFill>
                <a:ea typeface="ＭＳ Ｐゴシック" panose="020B0600070205080204" pitchFamily="34" charset="-128"/>
              </a:rPr>
              <a:t>kindergarteners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ea typeface="ＭＳ Ｐゴシック" panose="020B0600070205080204" pitchFamily="34" charset="-128"/>
              </a:rPr>
              <a:t>No Kindergarten EL or EO/P explanations were coded at the controlled level</a:t>
            </a:r>
            <a:r>
              <a:rPr lang="en-US" altLang="en-US" sz="1200" baseline="0" dirty="0" smtClean="0">
                <a:ea typeface="ＭＳ Ｐゴシック" panose="020B0600070205080204" pitchFamily="34" charset="-128"/>
              </a:rPr>
              <a:t>.</a:t>
            </a:r>
            <a:endParaRPr lang="en-US" altLang="en-US" sz="1200" baseline="0" dirty="0" smtClean="0">
              <a:ea typeface="ＭＳ Ｐゴシック" panose="020B0600070205080204" pitchFamily="34" charset="-128"/>
            </a:endParaRPr>
          </a:p>
          <a:p>
            <a:pPr marL="0" lvl="1"/>
            <a:endParaRPr lang="en-US" altLang="en-US" sz="1200" baseline="0" dirty="0" smtClean="0">
              <a:ea typeface="ＭＳ Ｐゴシック" panose="020B0600070205080204" pitchFamily="34" charset="-128"/>
            </a:endParaRPr>
          </a:p>
          <a:p>
            <a:r>
              <a:rPr lang="en-US" altLang="en-US" sz="1200" baseline="0" dirty="0" smtClean="0">
                <a:ea typeface="ＭＳ Ｐゴシック" panose="020B0600070205080204" pitchFamily="34" charset="-128"/>
              </a:rPr>
              <a:t>No Kindergarten EL explanations were coded at the controlled level</a:t>
            </a:r>
            <a:r>
              <a:rPr lang="en-US" altLang="en-US" sz="1200" baseline="0" dirty="0" smtClean="0">
                <a:ea typeface="ＭＳ Ｐゴシック" panose="020B0600070205080204" pitchFamily="34" charset="-128"/>
              </a:rPr>
              <a:t>.</a:t>
            </a:r>
          </a:p>
          <a:p>
            <a:endParaRPr lang="en-US" altLang="en-US" sz="1200"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ea typeface="ＭＳ Ｐゴシック" panose="020B0600070205080204" pitchFamily="34" charset="-128"/>
              </a:rPr>
              <a:t>No Kindergarten </a:t>
            </a:r>
            <a:r>
              <a:rPr lang="en-US" altLang="en-US" sz="1200" baseline="0" dirty="0" smtClean="0">
                <a:ea typeface="ＭＳ Ｐゴシック" panose="020B0600070205080204" pitchFamily="34" charset="-128"/>
              </a:rPr>
              <a:t>EO/P) </a:t>
            </a:r>
            <a:r>
              <a:rPr lang="en-US" altLang="en-US" sz="1200" baseline="0" dirty="0" smtClean="0">
                <a:ea typeface="ＭＳ Ｐゴシック" panose="020B0600070205080204" pitchFamily="34" charset="-128"/>
              </a:rPr>
              <a:t>explanations were coded at the controlled level.</a:t>
            </a:r>
          </a:p>
          <a:p>
            <a:endParaRPr lang="en-US" altLang="en-US" sz="1200" baseline="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No 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explanations were coded at the Controlled level.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explanations were coded at the Controlled level.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Word groups used in the</a:t>
            </a:r>
            <a:r>
              <a:rPr lang="en-US" altLang="en-US" sz="2200" baseline="0" dirty="0" smtClean="0">
                <a:ea typeface="ＭＳ Ｐゴシック" panose="020B0600070205080204" pitchFamily="34" charset="-128"/>
              </a:rPr>
              <a:t> explanation of personal routine</a:t>
            </a:r>
          </a:p>
          <a:p>
            <a:pPr marL="0" lvl="1"/>
            <a:endParaRPr lang="en-US" altLang="en-US" sz="2200" baseline="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a:t>
            </a:r>
            <a:r>
              <a:rPr lang="en-US" altLang="en-US" sz="2200" dirty="0" smtClean="0">
                <a:ea typeface="ＭＳ Ｐゴシック" panose="020B0600070205080204" pitchFamily="34" charset="-128"/>
              </a:rPr>
              <a:t>grade ELs</a:t>
            </a: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EO/Ps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EL 5</a:t>
            </a:r>
            <a:r>
              <a:rPr lang="en-US" altLang="en-US" sz="2400" baseline="30000" dirty="0" smtClean="0">
                <a:ea typeface="ＭＳ Ｐゴシック" panose="020B0600070205080204" pitchFamily="34" charset="-128"/>
              </a:rPr>
              <a:t>th</a:t>
            </a:r>
            <a:r>
              <a:rPr lang="en-US" altLang="en-US" sz="2400" baseline="0" dirty="0" smtClean="0">
                <a:ea typeface="ＭＳ Ｐゴシック" panose="020B0600070205080204" pitchFamily="34" charset="-128"/>
              </a:rPr>
              <a:t> grade explanations were coded at the Controlled level.</a:t>
            </a:r>
          </a:p>
          <a:p>
            <a:pPr marL="0" lvl="1"/>
            <a:endParaRPr lang="en-US" altLang="en-US" sz="22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 Example:  Adverb</a:t>
            </a:r>
            <a:r>
              <a:rPr lang="en-US" altLang="en-US" baseline="0" dirty="0" smtClean="0">
                <a:ea typeface="ＭＳ Ｐゴシック" panose="020B0600070205080204" pitchFamily="34" charset="-128"/>
              </a:rPr>
              <a:t> is used incorrectly </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No 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explanations were coded at the Controlled level.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Word groups used in the</a:t>
            </a:r>
            <a:r>
              <a:rPr lang="en-US" altLang="en-US" sz="2200" baseline="0" dirty="0" smtClean="0">
                <a:ea typeface="ＭＳ Ｐゴシック" panose="020B0600070205080204" pitchFamily="34" charset="-128"/>
              </a:rPr>
              <a:t> explanation of an academic task</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a:t>
            </a:r>
            <a:r>
              <a:rPr lang="en-US" altLang="en-US" sz="2200" dirty="0">
                <a:ea typeface="ＭＳ Ｐゴシック" panose="020B0600070205080204" pitchFamily="34" charset="-128"/>
              </a:rPr>
              <a:t>grade ELs</a:t>
            </a:r>
          </a:p>
          <a:p>
            <a:pPr marL="0" lvl="1"/>
            <a:r>
              <a:rPr lang="en-US" altLang="en-US" sz="2200" dirty="0">
                <a:ea typeface="ＭＳ Ｐゴシック" panose="020B0600070205080204" pitchFamily="34" charset="-128"/>
              </a:rPr>
              <a:t>5</a:t>
            </a:r>
            <a:r>
              <a:rPr lang="en-US" altLang="en-US" sz="2200" baseline="30000" dirty="0">
                <a:ea typeface="ＭＳ Ｐゴシック" panose="020B0600070205080204" pitchFamily="34" charset="-128"/>
              </a:rPr>
              <a:t>th</a:t>
            </a:r>
            <a:r>
              <a:rPr lang="en-US" altLang="en-US" sz="2200" dirty="0">
                <a:ea typeface="ＭＳ Ｐゴシック" panose="020B0600070205080204" pitchFamily="34" charset="-128"/>
              </a:rPr>
              <a:t> grade EO/</a:t>
            </a:r>
            <a:r>
              <a:rPr lang="en-US" altLang="en-US" sz="2200" dirty="0" smtClean="0">
                <a:ea typeface="ＭＳ Ｐゴシック" panose="020B0600070205080204" pitchFamily="34" charset="-128"/>
              </a:rPr>
              <a:t>Ps</a:t>
            </a:r>
          </a:p>
          <a:p>
            <a:pPr marL="0" lvl="1"/>
            <a:endParaRPr lang="en-US" altLang="en-US" sz="2200" dirty="0" smtClean="0">
              <a:ea typeface="ＭＳ Ｐゴシック" panose="020B0600070205080204" pitchFamily="34" charset="-128"/>
            </a:endParaRPr>
          </a:p>
          <a:p>
            <a:r>
              <a:rPr lang="en-US" altLang="en-US" baseline="0" dirty="0" smtClean="0">
                <a:ea typeface="ＭＳ Ｐゴシック" panose="020B0600070205080204" pitchFamily="34" charset="-128"/>
              </a:rPr>
              <a:t>No 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were coded at the Controlled level.</a:t>
            </a:r>
          </a:p>
          <a:p>
            <a:r>
              <a:rPr lang="en-US" altLang="en-US" baseline="0" dirty="0" smtClean="0">
                <a:ea typeface="ＭＳ Ｐゴシック" panose="020B0600070205080204" pitchFamily="34" charset="-128"/>
              </a:rPr>
              <a:t>No 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were coded at the Controlled level.</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mtClean="0">
                <a:ea typeface="ＭＳ Ｐゴシック" panose="020B0600070205080204" pitchFamily="34" charset="-128"/>
              </a:rPr>
              <a:t>Prompt: </a:t>
            </a:r>
            <a:r>
              <a:rPr lang="en-US" altLang="en-US" dirty="0" smtClean="0">
                <a:ea typeface="ＭＳ Ｐゴシック" panose="020B0600070205080204" pitchFamily="34" charset="-128"/>
              </a:rPr>
              <a:t>“Pretend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**Note: EL explanation could be coded as having derived words, but these were coded for “Verb sophistication” as participles. Therefore, they are not coded twice.</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  </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EO/P </a:t>
            </a:r>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K: Boy</a:t>
            </a:r>
          </a:p>
          <a:p>
            <a:r>
              <a:rPr lang="en-US" altLang="en-US" baseline="0" dirty="0" smtClean="0">
                <a:ea typeface="ＭＳ Ｐゴシック" panose="020B0600070205080204" pitchFamily="34" charset="-128"/>
              </a:rPr>
              <a:t>EO/P K: Girl</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 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Girl</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No EL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were coded at the Controlled level.</a:t>
            </a:r>
          </a:p>
          <a:p>
            <a:r>
              <a:rPr lang="en-US" altLang="en-US" baseline="0" dirty="0" smtClean="0">
                <a:ea typeface="ＭＳ Ｐゴシック" panose="020B0600070205080204" pitchFamily="34" charset="-128"/>
              </a:rPr>
              <a:t>No 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were coded at the Controlled level.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No kindergarten EL explanations</a:t>
            </a:r>
            <a:r>
              <a:rPr lang="en-US" altLang="en-US" baseline="0" dirty="0" smtClean="0">
                <a:ea typeface="ＭＳ Ｐゴシック" panose="020B0600070205080204" pitchFamily="34" charset="-128"/>
              </a:rPr>
              <a:t> were coded at the Controlled level.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No kindergarten EO/P explanations</a:t>
            </a:r>
            <a:r>
              <a:rPr lang="en-US" altLang="en-US" baseline="0" dirty="0" smtClean="0">
                <a:ea typeface="ＭＳ Ｐゴシック" panose="020B0600070205080204" pitchFamily="34" charset="-128"/>
              </a:rPr>
              <a:t> were coded at the Controlled level.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word groups used in the</a:t>
            </a:r>
            <a:r>
              <a:rPr lang="en-US" altLang="en-US" sz="2200" baseline="0" dirty="0" smtClean="0">
                <a:ea typeface="ＭＳ Ｐゴシック" panose="020B0600070205080204" pitchFamily="34" charset="-128"/>
              </a:rPr>
              <a:t> explanation of an academic task</a:t>
            </a:r>
            <a:r>
              <a:rPr lang="en-US" altLang="en-US" sz="2200" dirty="0" smtClean="0">
                <a:ea typeface="ＭＳ Ｐゴシック" panose="020B0600070205080204" pitchFamily="34" charset="-128"/>
              </a:rPr>
              <a:t>, we can monitor the successive emergence, development and control of language used for academics.</a:t>
            </a:r>
          </a:p>
          <a:p>
            <a:pPr marL="0" lvl="1"/>
            <a:endParaRPr lang="en-US" altLang="en-US" sz="2200" dirty="0" smtClean="0">
              <a:solidFill>
                <a:srgbClr val="FF0000"/>
              </a:solidFill>
              <a:ea typeface="ＭＳ Ｐゴシック" panose="020B0600070205080204" pitchFamily="34" charset="-128"/>
            </a:endParaRPr>
          </a:p>
          <a:p>
            <a:pPr marL="0" lvl="1"/>
            <a:r>
              <a:rPr lang="en-US" altLang="en-US" sz="2200" dirty="0" smtClean="0">
                <a:solidFill>
                  <a:srgbClr val="FF0000"/>
                </a:solidFill>
                <a:ea typeface="ＭＳ Ｐゴシック" panose="020B0600070205080204" pitchFamily="34" charset="-128"/>
              </a:rPr>
              <a:t>EL </a:t>
            </a:r>
            <a:r>
              <a:rPr lang="en-US" altLang="en-US" sz="2200" dirty="0" smtClean="0">
                <a:solidFill>
                  <a:srgbClr val="FF0000"/>
                </a:solidFill>
                <a:ea typeface="ＭＳ Ｐゴシック" panose="020B0600070205080204" pitchFamily="34" charset="-128"/>
              </a:rPr>
              <a:t>kindergarteners</a:t>
            </a:r>
          </a:p>
          <a:p>
            <a:pPr marL="0" lvl="1"/>
            <a:r>
              <a:rPr lang="en-US" altLang="en-US" sz="2200" dirty="0" smtClean="0">
                <a:solidFill>
                  <a:srgbClr val="FF0000"/>
                </a:solidFill>
                <a:ea typeface="ＭＳ Ｐゴシック" panose="020B0600070205080204" pitchFamily="34" charset="-128"/>
              </a:rPr>
              <a:t>EO/P kindergarteners</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 </a:t>
            </a:r>
            <a:r>
              <a:rPr lang="en-US" altLang="en-US" dirty="0" smtClean="0">
                <a:ea typeface="ＭＳ Ｐゴシック" panose="020B0600070205080204" pitchFamily="34" charset="-128"/>
              </a:rPr>
              <a:t>kindergarten EL explanations</a:t>
            </a:r>
            <a:r>
              <a:rPr lang="en-US" altLang="en-US" baseline="0" dirty="0" smtClean="0">
                <a:ea typeface="ＭＳ Ｐゴシック" panose="020B0600070205080204" pitchFamily="34" charset="-128"/>
              </a:rPr>
              <a:t> were coded at the Developing or Controlled levels.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No kindergarten EO/P explanations</a:t>
            </a:r>
            <a:r>
              <a:rPr lang="en-US" altLang="en-US" baseline="0" dirty="0" smtClean="0">
                <a:ea typeface="ＭＳ Ｐゴシック" panose="020B0600070205080204" pitchFamily="34" charset="-128"/>
              </a:rPr>
              <a:t> were coded at the Controlled level.</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K: Girl</a:t>
            </a:r>
          </a:p>
          <a:p>
            <a:r>
              <a:rPr lang="en-US" altLang="en-US" baseline="0" dirty="0" smtClean="0">
                <a:ea typeface="ＭＳ Ｐゴシック" panose="020B0600070205080204" pitchFamily="34" charset="-128"/>
              </a:rPr>
              <a:t>EO/P K: Girl</a:t>
            </a:r>
          </a:p>
          <a:p>
            <a:endParaRPr lang="en-US" altLang="en-US" baseline="0" dirty="0" smtClean="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Note: An explanation must use more than one </a:t>
            </a:r>
            <a:r>
              <a:rPr lang="en-US" dirty="0" smtClean="0"/>
              <a:t>preposition type</a:t>
            </a:r>
            <a:r>
              <a:rPr lang="en-US" baseline="0" dirty="0" smtClean="0"/>
              <a:t> to be rated as Emerging</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 K: Boy</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43839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5564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7"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42900" y="206375"/>
            <a:ext cx="8486775" cy="720725"/>
          </a:xfrm>
          <a:prstGeom prst="rect">
            <a:avLst/>
          </a:prstGeom>
        </p:spPr>
        <p:txBody>
          <a:bodyPr/>
          <a:lstStyle/>
          <a:p>
            <a:pPr marL="0" indent="0" algn="ctr" eaLnBrk="1" fontAlgn="auto" hangingPunct="1">
              <a:spcAft>
                <a:spcPts val="0"/>
              </a:spcAft>
              <a:buFont typeface="Arial" charset="0"/>
              <a:buNone/>
              <a:defRPr/>
            </a:pPr>
            <a:r>
              <a:rPr lang="en-US" sz="3600" b="1" dirty="0" smtClean="0">
                <a:solidFill>
                  <a:schemeClr val="tx1">
                    <a:lumMod val="75000"/>
                    <a:lumOff val="25000"/>
                  </a:schemeClr>
                </a:solidFill>
                <a:effectLst>
                  <a:outerShdw blurRad="38100" dist="38100" dir="2700000" algn="tl">
                    <a:srgbClr val="000000">
                      <a:alpha val="43137"/>
                    </a:srgbClr>
                  </a:outerShdw>
                </a:effectLst>
                <a:latin typeface="Helvetica"/>
                <a:cs typeface="Helvetica"/>
              </a:rPr>
              <a:t>Expansion of Word Groups</a:t>
            </a:r>
            <a:endPar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endParaRPr>
          </a:p>
        </p:txBody>
      </p:sp>
      <p:graphicFrame>
        <p:nvGraphicFramePr>
          <p:cNvPr id="2" name="Diagram 1"/>
          <p:cNvGraphicFramePr/>
          <p:nvPr>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7506" y="6457950"/>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a:t>
            </a:r>
            <a:r>
              <a:rPr lang="en-US" dirty="0" smtClean="0">
                <a:solidFill>
                  <a:prstClr val="white"/>
                </a:solidFill>
                <a:ea typeface="ＭＳ Ｐゴシック" charset="-128"/>
              </a:rPr>
              <a:t>55-59</a:t>
            </a:r>
            <a:endParaRPr lang="en-US" dirty="0">
              <a:solidFill>
                <a:prstClr val="white"/>
              </a:solidFill>
              <a:ea typeface="ＭＳ Ｐゴシック" charset="-128"/>
            </a:endParaRPr>
          </a:p>
        </p:txBody>
      </p:sp>
    </p:spTree>
    <p:extLst>
      <p:ext uri="{BB962C8B-B14F-4D97-AF65-F5344CB8AC3E}">
        <p14:creationId xmlns:p14="http://schemas.microsoft.com/office/powerpoint/2010/main" val="35985815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animEffect transition="in" filter="fade">
                                      <p:cBhvr>
                                        <p:cTn id="7" dur="250"/>
                                        <p:tgtEl>
                                          <p:spTgt spid="2">
                                            <p:graphicEl>
                                              <a:dgm id="{E2451735-DBD8-4154-AB69-F371E92FE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F535299-1E67-445B-9625-19C1866775F6}"/>
                                            </p:graphicEl>
                                          </p:spTgt>
                                        </p:tgtEl>
                                        <p:attrNameLst>
                                          <p:attrName>style.visibility</p:attrName>
                                        </p:attrNameLst>
                                      </p:cBhvr>
                                      <p:to>
                                        <p:strVal val="visible"/>
                                      </p:to>
                                    </p:set>
                                    <p:animEffect transition="in" filter="fade">
                                      <p:cBhvr>
                                        <p:cTn id="12" dur="250"/>
                                        <p:tgtEl>
                                          <p:spTgt spid="2">
                                            <p:graphicEl>
                                              <a:dgm id="{3F535299-1E67-445B-9625-19C1866775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D836702-A47A-47A7-B6B2-0A22E49999A3}"/>
                                            </p:graphicEl>
                                          </p:spTgt>
                                        </p:tgtEl>
                                        <p:attrNameLst>
                                          <p:attrName>style.visibility</p:attrName>
                                        </p:attrNameLst>
                                      </p:cBhvr>
                                      <p:to>
                                        <p:strVal val="visible"/>
                                      </p:to>
                                    </p:set>
                                    <p:animEffect transition="in" filter="fade">
                                      <p:cBhvr>
                                        <p:cTn id="17" dur="250"/>
                                        <p:tgtEl>
                                          <p:spTgt spid="2">
                                            <p:graphicEl>
                                              <a:dgm id="{DD836702-A47A-47A7-B6B2-0A22E4999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1CDB0B2-593F-49CA-8621-7255EED05573}"/>
                                            </p:graphicEl>
                                          </p:spTgt>
                                        </p:tgtEl>
                                        <p:attrNameLst>
                                          <p:attrName>style.visibility</p:attrName>
                                        </p:attrNameLst>
                                      </p:cBhvr>
                                      <p:to>
                                        <p:strVal val="visible"/>
                                      </p:to>
                                    </p:set>
                                    <p:animEffect transition="in" filter="fade">
                                      <p:cBhvr>
                                        <p:cTn id="22" dur="250"/>
                                        <p:tgtEl>
                                          <p:spTgt spid="2">
                                            <p:graphicEl>
                                              <a:dgm id="{71CDB0B2-593F-49CA-8621-7255EED055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C324C624-7C13-4D8E-8008-D2BA8D56E5DB}"/>
                                            </p:graphicEl>
                                          </p:spTgt>
                                        </p:tgtEl>
                                        <p:attrNameLst>
                                          <p:attrName>style.visibility</p:attrName>
                                        </p:attrNameLst>
                                      </p:cBhvr>
                                      <p:to>
                                        <p:strVal val="visible"/>
                                      </p:to>
                                    </p:set>
                                    <p:animEffect transition="in" filter="fade">
                                      <p:cBhvr>
                                        <p:cTn id="27" dur="250"/>
                                        <p:tgtEl>
                                          <p:spTgt spid="2">
                                            <p:graphicEl>
                                              <a:dgm id="{C324C624-7C13-4D8E-8008-D2BA8D56E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3AA5A82-9F36-4272-9D5F-F2FB66ACB3F7}"/>
                                            </p:graphicEl>
                                          </p:spTgt>
                                        </p:tgtEl>
                                        <p:attrNameLst>
                                          <p:attrName>style.visibility</p:attrName>
                                        </p:attrNameLst>
                                      </p:cBhvr>
                                      <p:to>
                                        <p:strVal val="visible"/>
                                      </p:to>
                                    </p:set>
                                    <p:animEffect transition="in" filter="fade">
                                      <p:cBhvr>
                                        <p:cTn id="32" dur="250"/>
                                        <p:tgtEl>
                                          <p:spTgt spid="2">
                                            <p:graphicEl>
                                              <a:dgm id="{13AA5A82-9F36-4272-9D5F-F2FB66ACB3F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B2AD7F6-8453-42CC-B7D5-2C9B5475335B}"/>
                                            </p:graphicEl>
                                          </p:spTgt>
                                        </p:tgtEl>
                                        <p:attrNameLst>
                                          <p:attrName>style.visibility</p:attrName>
                                        </p:attrNameLst>
                                      </p:cBhvr>
                                      <p:to>
                                        <p:strVal val="visible"/>
                                      </p:to>
                                    </p:set>
                                    <p:animEffect transition="in" filter="fade">
                                      <p:cBhvr>
                                        <p:cTn id="37" dur="250"/>
                                        <p:tgtEl>
                                          <p:spTgt spid="2">
                                            <p:graphicEl>
                                              <a:dgm id="{0B2AD7F6-8453-42CC-B7D5-2C9B54753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D0037327-1FBF-4921-9BC9-7DE5832048A0}"/>
                                            </p:graphicEl>
                                          </p:spTgt>
                                        </p:tgtEl>
                                        <p:attrNameLst>
                                          <p:attrName>style.visibility</p:attrName>
                                        </p:attrNameLst>
                                      </p:cBhvr>
                                      <p:to>
                                        <p:strVal val="visible"/>
                                      </p:to>
                                    </p:set>
                                    <p:animEffect transition="in" filter="fade">
                                      <p:cBhvr>
                                        <p:cTn id="42" dur="250"/>
                                        <p:tgtEl>
                                          <p:spTgt spid="2">
                                            <p:graphicEl>
                                              <a:dgm id="{D0037327-1FBF-4921-9BC9-7DE5832048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2" name="Text Placeholder 3"/>
          <p:cNvSpPr txBox="1">
            <a:spLocks/>
          </p:cNvSpPr>
          <p:nvPr/>
        </p:nvSpPr>
        <p:spPr>
          <a:xfrm>
            <a:off x="352425" y="219079"/>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588380" y="1006679"/>
            <a:ext cx="6471729" cy="4253218"/>
          </a:xfrm>
          <a:prstGeom prst="wedgeRoundRectCallout">
            <a:avLst>
              <a:gd name="adj1" fmla="val -3524"/>
              <a:gd name="adj2" fmla="val 5303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50" u="sng" dirty="0" smtClean="0">
                <a:solidFill>
                  <a:prstClr val="black"/>
                </a:solidFill>
                <a:latin typeface="+mn-lt"/>
              </a:rPr>
              <a:t>Developing Expansion of Word Groups (</a:t>
            </a:r>
            <a:r>
              <a:rPr lang="en-US" altLang="en-US" sz="1450" u="sng" dirty="0">
                <a:solidFill>
                  <a:prstClr val="black"/>
                </a:solidFill>
                <a:latin typeface="+mn-lt"/>
              </a:rPr>
              <a:t>EO/P</a:t>
            </a:r>
            <a:r>
              <a:rPr lang="en-US" altLang="en-US" sz="1450" u="sng" dirty="0" smtClean="0">
                <a:solidFill>
                  <a:prstClr val="black"/>
                </a:solidFill>
                <a:latin typeface="+mn-lt"/>
              </a:rPr>
              <a:t>)</a:t>
            </a:r>
            <a:r>
              <a:rPr lang="en-US" altLang="en-US" sz="1450" dirty="0" smtClean="0">
                <a:solidFill>
                  <a:prstClr val="black"/>
                </a:solidFill>
                <a:latin typeface="+mn-lt"/>
              </a:rPr>
              <a:t>:</a:t>
            </a:r>
          </a:p>
          <a:p>
            <a:pPr eaLnBrk="1" hangingPunct="1">
              <a:defRPr/>
            </a:pPr>
            <a:endParaRPr lang="en-US" altLang="en-US" sz="800" i="1" dirty="0" smtClean="0">
              <a:solidFill>
                <a:srgbClr val="FFFFFF"/>
              </a:solidFill>
              <a:latin typeface="+mn-lt"/>
            </a:endParaRPr>
          </a:p>
          <a:p>
            <a:pPr eaLnBrk="1" hangingPunct="1">
              <a:defRPr/>
            </a:pPr>
            <a:r>
              <a:rPr lang="en-US" sz="1450" i="1" dirty="0">
                <a:latin typeface="+mn-lt"/>
              </a:rPr>
              <a:t>How you find out how many cubes there are? You'll have to put them </a:t>
            </a:r>
            <a:r>
              <a:rPr lang="en-US" sz="1450" b="1" i="1" dirty="0">
                <a:latin typeface="+mn-lt"/>
              </a:rPr>
              <a:t>in a line </a:t>
            </a:r>
            <a:r>
              <a:rPr lang="en-US" sz="1450" i="1" dirty="0">
                <a:latin typeface="+mn-lt"/>
              </a:rPr>
              <a:t>like this, and then count them </a:t>
            </a:r>
            <a:r>
              <a:rPr lang="en-US" sz="1450" b="1" i="1" dirty="0">
                <a:latin typeface="+mn-lt"/>
              </a:rPr>
              <a:t>in your mind</a:t>
            </a:r>
            <a:r>
              <a:rPr lang="en-US" sz="1450" i="1" dirty="0">
                <a:latin typeface="+mn-lt"/>
              </a:rPr>
              <a:t>. </a:t>
            </a:r>
            <a:endParaRPr lang="en-US" sz="1450" i="1" dirty="0" smtClean="0">
              <a:latin typeface="+mn-lt"/>
            </a:endParaRPr>
          </a:p>
          <a:p>
            <a:pPr eaLnBrk="1" hangingPunct="1">
              <a:defRPr/>
            </a:pPr>
            <a:r>
              <a:rPr lang="en-US" sz="1450" dirty="0" smtClean="0">
                <a:latin typeface="+mn-lt"/>
              </a:rPr>
              <a:t>[Okay</a:t>
            </a:r>
            <a:r>
              <a:rPr lang="en-US" sz="1450" dirty="0">
                <a:latin typeface="+mn-lt"/>
              </a:rPr>
              <a:t>. Perfect! And can you tell her why this way helps?] </a:t>
            </a:r>
            <a:endParaRPr lang="en-US" sz="1450" dirty="0" smtClean="0">
              <a:latin typeface="+mn-lt"/>
            </a:endParaRPr>
          </a:p>
          <a:p>
            <a:pPr eaLnBrk="1" hangingPunct="1">
              <a:defRPr/>
            </a:pPr>
            <a:r>
              <a:rPr lang="en-US" sz="1450" i="1" dirty="0" smtClean="0">
                <a:latin typeface="+mn-lt"/>
              </a:rPr>
              <a:t>Because if it’s all </a:t>
            </a:r>
            <a:r>
              <a:rPr lang="en-US" sz="1450" b="1" i="1" dirty="0">
                <a:latin typeface="+mn-lt"/>
              </a:rPr>
              <a:t>bunchy</a:t>
            </a:r>
            <a:r>
              <a:rPr lang="en-US" sz="1450" i="1" dirty="0">
                <a:latin typeface="+mn-lt"/>
              </a:rPr>
              <a:t> like </a:t>
            </a:r>
            <a:r>
              <a:rPr lang="en-US" sz="1450" i="1" dirty="0" smtClean="0">
                <a:latin typeface="+mn-lt"/>
              </a:rPr>
              <a:t>this, </a:t>
            </a:r>
            <a:r>
              <a:rPr lang="en-US" sz="1450" i="1" dirty="0">
                <a:latin typeface="+mn-lt"/>
              </a:rPr>
              <a:t>I will go like this. One, one, two, two, three, four, five, five, five, six, seven, eight, nine, ten. And I wouldn't know that. I would be like oh it's ten. But then it would be one, two, three, four, five, six, seven. It would </a:t>
            </a:r>
            <a:r>
              <a:rPr lang="en-US" sz="1450" b="1" i="1" u="sng" dirty="0">
                <a:latin typeface="+mn-lt"/>
              </a:rPr>
              <a:t>normally</a:t>
            </a:r>
            <a:r>
              <a:rPr lang="en-US" sz="1450" i="1" dirty="0">
                <a:latin typeface="+mn-lt"/>
              </a:rPr>
              <a:t> be six. Another way to do it is to stack it up like this. And you just have to stack it up like this. And then count. And then put it down so it stays together. It's an </a:t>
            </a:r>
            <a:r>
              <a:rPr lang="en-US" sz="1450" b="1" i="1" dirty="0">
                <a:latin typeface="+mn-lt"/>
              </a:rPr>
              <a:t>easier</a:t>
            </a:r>
            <a:r>
              <a:rPr lang="en-US" sz="1450" i="1" dirty="0">
                <a:latin typeface="+mn-lt"/>
              </a:rPr>
              <a:t> way. So you stick it together, stack it up and then you put it down like this. And count them one, two, three, four, five, six. </a:t>
            </a:r>
            <a:endParaRPr lang="en-US" sz="1450" i="1" dirty="0" smtClean="0">
              <a:latin typeface="+mn-lt"/>
            </a:endParaRPr>
          </a:p>
          <a:p>
            <a:pPr eaLnBrk="1" hangingPunct="1">
              <a:defRPr/>
            </a:pPr>
            <a:r>
              <a:rPr lang="en-US" sz="1450" dirty="0" smtClean="0">
                <a:latin typeface="+mn-lt"/>
              </a:rPr>
              <a:t>[Anything </a:t>
            </a:r>
            <a:r>
              <a:rPr lang="en-US" sz="1450" dirty="0">
                <a:latin typeface="+mn-lt"/>
              </a:rPr>
              <a:t>else?] </a:t>
            </a:r>
            <a:endParaRPr lang="en-US" sz="1450" dirty="0" smtClean="0">
              <a:latin typeface="+mn-lt"/>
            </a:endParaRPr>
          </a:p>
          <a:p>
            <a:pPr eaLnBrk="1" hangingPunct="1">
              <a:defRPr/>
            </a:pPr>
            <a:r>
              <a:rPr lang="en-US" sz="1450" i="1" dirty="0" smtClean="0">
                <a:latin typeface="+mn-lt"/>
              </a:rPr>
              <a:t>You </a:t>
            </a:r>
            <a:r>
              <a:rPr lang="en-US" sz="1450" i="1" dirty="0">
                <a:latin typeface="+mn-lt"/>
              </a:rPr>
              <a:t>could count them </a:t>
            </a:r>
            <a:r>
              <a:rPr lang="en-US" sz="1450" b="1" i="1" dirty="0">
                <a:latin typeface="+mn-lt"/>
              </a:rPr>
              <a:t>with your fingers </a:t>
            </a:r>
            <a:r>
              <a:rPr lang="en-US" sz="1450" i="1" dirty="0">
                <a:latin typeface="+mn-lt"/>
              </a:rPr>
              <a:t>also like this one, two, three, four, five, six. So it has six then</a:t>
            </a:r>
            <a:r>
              <a:rPr lang="en-US" sz="1450" i="1" dirty="0" smtClean="0">
                <a:latin typeface="+mn-lt"/>
              </a:rPr>
              <a:t>.</a:t>
            </a:r>
          </a:p>
          <a:p>
            <a:pPr eaLnBrk="1" hangingPunct="1">
              <a:defRPr/>
            </a:pPr>
            <a:endParaRPr lang="en-US" altLang="en-US" sz="800" i="1" dirty="0" smtClean="0">
              <a:solidFill>
                <a:srgbClr val="FFFFFF"/>
              </a:solidFill>
              <a:latin typeface="+mn-lt"/>
            </a:endParaRPr>
          </a:p>
          <a:p>
            <a:pPr eaLnBrk="1" hangingPunct="1">
              <a:buFont typeface="Arial" pitchFamily="34" charset="0"/>
              <a:buChar char="•"/>
              <a:defRPr/>
            </a:pPr>
            <a:r>
              <a:rPr lang="en-US" altLang="en-US" sz="1450" dirty="0" smtClean="0">
                <a:solidFill>
                  <a:prstClr val="black"/>
                </a:solidFill>
                <a:latin typeface="Calibri" pitchFamily="34" charset="0"/>
              </a:rPr>
              <a:t> Use of four types of expanded word groups (prepositional phrases, derived words, adverbs, adjectives)</a:t>
            </a:r>
          </a:p>
          <a:p>
            <a:pPr eaLnBrk="1" hangingPunct="1">
              <a:buFont typeface="Arial" pitchFamily="34" charset="0"/>
              <a:buChar char="•"/>
              <a:defRPr/>
            </a:pPr>
            <a:r>
              <a:rPr lang="en-US" altLang="en-US" sz="1450" dirty="0" smtClean="0">
                <a:solidFill>
                  <a:prstClr val="black"/>
                </a:solidFill>
                <a:latin typeface="Calibri" pitchFamily="34" charset="0"/>
              </a:rPr>
              <a:t> Use of one </a:t>
            </a:r>
            <a:r>
              <a:rPr lang="en-US" altLang="en-US" sz="1450" u="sng" dirty="0" smtClean="0">
                <a:solidFill>
                  <a:prstClr val="black"/>
                </a:solidFill>
                <a:latin typeface="Calibri" pitchFamily="34" charset="0"/>
              </a:rPr>
              <a:t>general academic vocabulary term</a:t>
            </a:r>
            <a:r>
              <a:rPr lang="en-US" altLang="en-US" sz="1450" dirty="0" smtClean="0">
                <a:solidFill>
                  <a:prstClr val="black"/>
                </a:solidFill>
                <a:latin typeface="Calibri" pitchFamily="34" charset="0"/>
              </a:rPr>
              <a:t> (normally) </a:t>
            </a:r>
            <a:endParaRPr lang="en-US" altLang="en-US" sz="1450" dirty="0">
              <a:solidFill>
                <a:prstClr val="black"/>
              </a:solidFill>
              <a:latin typeface="Calibri" pitchFamily="34" charset="0"/>
            </a:endParaRPr>
          </a:p>
        </p:txBody>
      </p:sp>
      <p:pic>
        <p:nvPicPr>
          <p:cNvPr id="3" name="ExpWordGr_K_Math - De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67716" y="5884906"/>
            <a:ext cx="374904" cy="374904"/>
          </a:xfrm>
          <a:prstGeom prst="rect">
            <a:avLst/>
          </a:prstGeom>
        </p:spPr>
      </p:pic>
    </p:spTree>
    <p:extLst>
      <p:ext uri="{BB962C8B-B14F-4D97-AF65-F5344CB8AC3E}">
        <p14:creationId xmlns:p14="http://schemas.microsoft.com/office/powerpoint/2010/main" val="3192319000"/>
      </p:ext>
    </p:extLst>
  </p:cSld>
  <p:clrMapOvr>
    <a:masterClrMapping/>
  </p:clrMapOvr>
  <p:transition>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168"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26095"/>
              <a:gd name="adj2" fmla="val 65458"/>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3" name="TextBox 2"/>
          <p:cNvSpPr txBox="1"/>
          <p:nvPr/>
        </p:nvSpPr>
        <p:spPr>
          <a:xfrm>
            <a:off x="4658540" y="2329874"/>
            <a:ext cx="2039540" cy="1477328"/>
          </a:xfrm>
          <a:prstGeom prst="rect">
            <a:avLst/>
          </a:prstGeom>
          <a:noFill/>
        </p:spPr>
        <p:txBody>
          <a:bodyPr wrap="square" rtlCol="0">
            <a:spAutoFit/>
          </a:bodyPr>
          <a:lstStyle/>
          <a:p>
            <a:endParaRPr lang="en-US" dirty="0"/>
          </a:p>
          <a:p>
            <a:pPr algn="r"/>
            <a:r>
              <a:rPr lang="en-US" sz="7200" b="1" dirty="0" smtClean="0">
                <a:solidFill>
                  <a:srgbClr val="7F7F7F"/>
                </a:solidFill>
              </a:rPr>
              <a:t>N/A</a:t>
            </a:r>
            <a:endParaRPr lang="en-US" sz="7200" b="1" dirty="0">
              <a:solidFill>
                <a:srgbClr val="7F7F7F"/>
              </a:solidFill>
            </a:endParaRPr>
          </a:p>
        </p:txBody>
      </p:sp>
    </p:spTree>
    <p:extLst>
      <p:ext uri="{BB962C8B-B14F-4D97-AF65-F5344CB8AC3E}">
        <p14:creationId xmlns:p14="http://schemas.microsoft.com/office/powerpoint/2010/main" val="3097482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4833496" y="3068437"/>
            <a:ext cx="1152144" cy="1534677"/>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350" u="sng" dirty="0">
              <a:solidFill>
                <a:prstClr val="black"/>
              </a:solidFill>
              <a:latin typeface="Calibri" pitchFamily="34" charset="0"/>
            </a:endParaRPr>
          </a:p>
          <a:p>
            <a:pPr eaLnBrk="1" hangingPunct="1">
              <a:defRPr/>
            </a:pPr>
            <a:endParaRPr lang="en-US" altLang="en-US" sz="400" u="sng" dirty="0">
              <a:solidFill>
                <a:prstClr val="black"/>
              </a:solidFill>
              <a:cs typeface="Arial" panose="020B0604020202020204" pitchFamily="34" charset="0"/>
            </a:endParaRPr>
          </a:p>
          <a:p>
            <a:pPr eaLnBrk="1" hangingPunct="1">
              <a:defRPr/>
            </a:pPr>
            <a:r>
              <a:rPr lang="en-US" altLang="en-US" sz="400" u="sng" dirty="0">
                <a:solidFill>
                  <a:prstClr val="black"/>
                </a:solidFill>
                <a:cs typeface="Arial" panose="020B0604020202020204" pitchFamily="34" charset="0"/>
              </a:rPr>
              <a:t>Developing Expansion of Word Groups (EL)</a:t>
            </a:r>
            <a:r>
              <a:rPr lang="en-US" altLang="en-US" sz="400" dirty="0">
                <a:solidFill>
                  <a:prstClr val="black"/>
                </a:solidFill>
                <a:cs typeface="Arial" panose="020B0604020202020204" pitchFamily="34" charset="0"/>
              </a:rPr>
              <a:t>:</a:t>
            </a:r>
          </a:p>
          <a:p>
            <a:pPr eaLnBrk="1" hangingPunct="1">
              <a:defRPr/>
            </a:pPr>
            <a:endParaRPr lang="en-US" altLang="en-US" sz="400" dirty="0">
              <a:solidFill>
                <a:prstClr val="black"/>
              </a:solidFill>
              <a:cs typeface="Arial" panose="020B0604020202020204" pitchFamily="34" charset="0"/>
            </a:endParaRPr>
          </a:p>
          <a:p>
            <a:pPr eaLnBrk="1" hangingPunct="1">
              <a:defRPr/>
            </a:pPr>
            <a:r>
              <a:rPr lang="en-US" sz="350" i="1" dirty="0"/>
              <a:t>Ok um you need to you need to brush your teeth because it is </a:t>
            </a:r>
            <a:r>
              <a:rPr lang="en-US" sz="350" b="1" i="1" u="sng" dirty="0"/>
              <a:t>important</a:t>
            </a:r>
            <a:r>
              <a:rPr lang="en-US" sz="350" i="1" dirty="0"/>
              <a:t> </a:t>
            </a:r>
            <a:r>
              <a:rPr lang="en-US" sz="350" b="1" i="1" u="sng" dirty="0"/>
              <a:t>for your teeth </a:t>
            </a:r>
            <a:r>
              <a:rPr lang="en-US" sz="350" i="1" dirty="0"/>
              <a:t>because your teeth your teeth need to be strong and </a:t>
            </a:r>
            <a:r>
              <a:rPr lang="en-US" sz="350" b="1" i="1" u="sng" dirty="0"/>
              <a:t>healthy</a:t>
            </a:r>
            <a:r>
              <a:rPr lang="en-US" sz="350" i="1" dirty="0"/>
              <a:t>. And you need to um like how to wash your teeth is like: you get a toothbrush, you put water </a:t>
            </a:r>
            <a:r>
              <a:rPr lang="en-US" sz="350" b="1" i="1" u="sng" dirty="0"/>
              <a:t>on it</a:t>
            </a:r>
            <a:r>
              <a:rPr lang="en-US" sz="350" i="1" dirty="0"/>
              <a:t>. Then you get like toothpaste, you put it on the toothbrush. Then you start brushing your teeth. When you're done by doing that, you get water </a:t>
            </a:r>
            <a:r>
              <a:rPr lang="en-US" sz="350" b="1" i="1" u="sng" dirty="0"/>
              <a:t>from the sink</a:t>
            </a:r>
            <a:r>
              <a:rPr lang="en-US" sz="350" i="1" dirty="0"/>
              <a:t>. You put it </a:t>
            </a:r>
            <a:r>
              <a:rPr lang="en-US" sz="350" b="1" i="1" u="sng" dirty="0"/>
              <a:t>inside your mouth. </a:t>
            </a:r>
            <a:r>
              <a:rPr lang="en-US" sz="350" i="1" dirty="0"/>
              <a:t>Like you like um shake it or shake it and inside your mouth. After, you spit it out. You can do it more than four or five times. And um after when you're done with that, you get a yarn and you put it you put it in between um of the of two tee- </a:t>
            </a:r>
            <a:r>
              <a:rPr lang="en-US" sz="350" i="1" dirty="0" err="1"/>
              <a:t>tooths</a:t>
            </a:r>
            <a:r>
              <a:rPr lang="en-US" sz="350" i="1" dirty="0"/>
              <a:t> for it can see like if something like candy, chips or food could be stuck inside your your teeth</a:t>
            </a:r>
            <a:r>
              <a:rPr lang="en-US" sz="350" i="1" dirty="0" smtClean="0"/>
              <a:t>.</a:t>
            </a:r>
          </a:p>
          <a:p>
            <a:pPr eaLnBrk="1" hangingPunct="1">
              <a:defRPr/>
            </a:pPr>
            <a:endParaRPr lang="en-US" sz="350" i="1" dirty="0"/>
          </a:p>
          <a:p>
            <a:pPr eaLnBrk="1" hangingPunct="1">
              <a:defRPr/>
            </a:pPr>
            <a:r>
              <a:rPr lang="en-US" sz="350" dirty="0" smtClean="0"/>
              <a:t>·Uses </a:t>
            </a:r>
            <a:r>
              <a:rPr lang="en-US" sz="350" dirty="0"/>
              <a:t>word derivations, prepositional phrases, and minimal academic vocabulary</a:t>
            </a:r>
            <a:endParaRPr lang="en-US" altLang="en-US" sz="350" dirty="0">
              <a:solidFill>
                <a:prstClr val="black"/>
              </a:solidFill>
              <a:latin typeface="Calibri" pitchFamily="34" charset="0"/>
            </a:endParaRPr>
          </a:p>
          <a:p>
            <a:pPr eaLnBrk="1" hangingPunct="1">
              <a:defRPr/>
            </a:pPr>
            <a:r>
              <a:rPr lang="en-US" sz="350" dirty="0">
                <a:solidFill>
                  <a:prstClr val="black"/>
                </a:solidFill>
              </a:rPr>
              <a:t> </a:t>
            </a:r>
            <a:endParaRPr lang="en-US" altLang="en-US" sz="350" dirty="0">
              <a:solidFill>
                <a:prstClr val="black"/>
              </a:solidFill>
              <a:latin typeface="Calibri" pitchFamily="34" charset="0"/>
            </a:endParaRPr>
          </a:p>
        </p:txBody>
      </p:sp>
      <p:sp>
        <p:nvSpPr>
          <p:cNvPr id="10" name="Rounded Rectangular Callout 9"/>
          <p:cNvSpPr>
            <a:spLocks noChangeArrowheads="1"/>
          </p:cNvSpPr>
          <p:nvPr/>
        </p:nvSpPr>
        <p:spPr bwMode="auto">
          <a:xfrm>
            <a:off x="3215237" y="3575913"/>
            <a:ext cx="1152144" cy="1304064"/>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Emerging Expansion of Word Groups (EL)</a:t>
            </a:r>
            <a:r>
              <a:rPr lang="en-US" altLang="en-US" sz="400" dirty="0">
                <a:solidFill>
                  <a:prstClr val="black"/>
                </a:solidFill>
                <a:cs typeface="Arial" panose="020B0604020202020204" pitchFamily="34" charset="0"/>
              </a:rPr>
              <a:t>:</a:t>
            </a:r>
          </a:p>
          <a:p>
            <a:pPr eaLnBrk="1" hangingPunct="1">
              <a:defRPr/>
            </a:pPr>
            <a:endParaRPr lang="en-US" altLang="en-US" sz="400" dirty="0">
              <a:solidFill>
                <a:prstClr val="black"/>
              </a:solidFill>
              <a:cs typeface="Arial" panose="020B0604020202020204" pitchFamily="34" charset="0"/>
            </a:endParaRPr>
          </a:p>
          <a:p>
            <a:pPr eaLnBrk="1" hangingPunct="1">
              <a:defRPr/>
            </a:pPr>
            <a:r>
              <a:rPr lang="en-US" sz="400" i="1" dirty="0">
                <a:cs typeface="Arial" panose="020B0604020202020204" pitchFamily="34" charset="0"/>
              </a:rPr>
              <a:t>You're supposed to get your toothbrush and then put some paste. Put it </a:t>
            </a:r>
            <a:r>
              <a:rPr lang="en-US" sz="400" b="1" i="1" u="sng" dirty="0">
                <a:cs typeface="Arial" panose="020B0604020202020204" pitchFamily="34" charset="0"/>
              </a:rPr>
              <a:t>on your teeth </a:t>
            </a:r>
            <a:r>
              <a:rPr lang="en-US" sz="400" i="1" dirty="0">
                <a:cs typeface="Arial" panose="020B0604020202020204" pitchFamily="34" charset="0"/>
              </a:rPr>
              <a:t>and go side to side. Then put your teeth together and brush it up and down, up and down. Then if you want to brush your tongue, brush it. And it's then put some water and spit it out. Then get your brush and if there's paste, then take it out. Then it's </a:t>
            </a:r>
            <a:r>
              <a:rPr lang="en-US" sz="400" b="1" i="1" u="sng" dirty="0">
                <a:cs typeface="Arial" panose="020B0604020202020204" pitchFamily="34" charset="0"/>
              </a:rPr>
              <a:t>healthy</a:t>
            </a:r>
            <a:r>
              <a:rPr lang="en-US" sz="400" i="1" dirty="0">
                <a:cs typeface="Arial" panose="020B0604020202020204" pitchFamily="34" charset="0"/>
              </a:rPr>
              <a:t>, it's helpful and it will keep your teeth clean. </a:t>
            </a: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altLang="en-US" sz="400" dirty="0">
                <a:solidFill>
                  <a:prstClr val="black"/>
                </a:solidFill>
                <a:cs typeface="Arial" panose="020B0604020202020204" pitchFamily="34" charset="0"/>
              </a:rPr>
              <a:t>Uses a prepositional phrase and a derived word</a:t>
            </a: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Expansion of Word Groups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5" name="Rounded Rectangular Callout 14"/>
          <p:cNvSpPr>
            <a:spLocks noChangeArrowheads="1"/>
          </p:cNvSpPr>
          <p:nvPr/>
        </p:nvSpPr>
        <p:spPr bwMode="auto">
          <a:xfrm>
            <a:off x="4976385" y="3407030"/>
            <a:ext cx="1152144" cy="155946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Expansion of Word Groups (EO/P)</a:t>
            </a:r>
            <a:r>
              <a:rPr lang="en-US" altLang="en-US" sz="400" dirty="0">
                <a:solidFill>
                  <a:prstClr val="black"/>
                </a:solidFill>
                <a:cs typeface="Arial" panose="020B0604020202020204" pitchFamily="34" charset="0"/>
              </a:rPr>
              <a:t>:</a:t>
            </a:r>
          </a:p>
          <a:p>
            <a:pPr eaLnBrk="1" hangingPunct="1">
              <a:defRPr/>
            </a:pPr>
            <a:endParaRPr lang="en-US" altLang="en-US" sz="400" i="1" dirty="0">
              <a:solidFill>
                <a:srgbClr val="FFFFFF"/>
              </a:solidFill>
              <a:cs typeface="Arial" panose="020B0604020202020204" pitchFamily="34" charset="0"/>
            </a:endParaRPr>
          </a:p>
          <a:p>
            <a:pPr eaLnBrk="1" hangingPunct="1">
              <a:defRPr/>
            </a:pPr>
            <a:r>
              <a:rPr lang="en-US" sz="400" i="1" dirty="0">
                <a:cs typeface="Arial" panose="020B0604020202020204" pitchFamily="34" charset="0"/>
              </a:rPr>
              <a:t>You should do it because you don't </a:t>
            </a:r>
            <a:r>
              <a:rPr lang="en-US" sz="400" i="1" dirty="0" err="1">
                <a:cs typeface="Arial" panose="020B0604020202020204" pitchFamily="34" charset="0"/>
              </a:rPr>
              <a:t>wanna</a:t>
            </a:r>
            <a:r>
              <a:rPr lang="en-US" sz="400" i="1" dirty="0">
                <a:cs typeface="Arial" panose="020B0604020202020204" pitchFamily="34" charset="0"/>
              </a:rPr>
              <a:t> get any bacteria </a:t>
            </a:r>
            <a:r>
              <a:rPr lang="en-US" sz="400" b="1" i="1" u="sng" dirty="0">
                <a:cs typeface="Arial" panose="020B0604020202020204" pitchFamily="34" charset="0"/>
              </a:rPr>
              <a:t>in your mouth</a:t>
            </a:r>
            <a:r>
              <a:rPr lang="en-US" sz="400" b="1" i="1" dirty="0">
                <a:cs typeface="Arial" panose="020B0604020202020204" pitchFamily="34" charset="0"/>
              </a:rPr>
              <a:t> </a:t>
            </a:r>
            <a:r>
              <a:rPr lang="en-US" sz="400" i="1" dirty="0">
                <a:cs typeface="Arial" panose="020B0604020202020204" pitchFamily="34" charset="0"/>
              </a:rPr>
              <a:t>or else you'll have to go to the dentist and like get some </a:t>
            </a:r>
            <a:r>
              <a:rPr lang="en-US" sz="400" b="1" i="1" u="sng" dirty="0">
                <a:cs typeface="Arial" panose="020B0604020202020204" pitchFamily="34" charset="0"/>
              </a:rPr>
              <a:t>filling</a:t>
            </a:r>
            <a:r>
              <a:rPr lang="en-US" sz="400" i="1" dirty="0">
                <a:cs typeface="Arial" panose="020B0604020202020204" pitchFamily="34" charset="0"/>
              </a:rPr>
              <a:t>. And if your filling falls out, you have to get a </a:t>
            </a:r>
            <a:r>
              <a:rPr lang="en-US" sz="400" b="1" i="1" u="sng" dirty="0">
                <a:cs typeface="Arial" panose="020B0604020202020204" pitchFamily="34" charset="0"/>
              </a:rPr>
              <a:t>new tooth</a:t>
            </a:r>
            <a:r>
              <a:rPr lang="en-US" sz="400" i="1" dirty="0">
                <a:cs typeface="Arial" panose="020B0604020202020204" pitchFamily="34" charset="0"/>
              </a:rPr>
              <a:t>. But or not a new tooth. They can put like a spacer in. Like I had that once. But um you also you need to put toothpaste on your toothbrush first. And you </a:t>
            </a:r>
            <a:r>
              <a:rPr lang="en-US" sz="400" i="1" dirty="0" err="1">
                <a:cs typeface="Arial" panose="020B0604020202020204" pitchFamily="34" charset="0"/>
              </a:rPr>
              <a:t>wanna</a:t>
            </a:r>
            <a:r>
              <a:rPr lang="en-US" sz="400" i="1" dirty="0">
                <a:cs typeface="Arial" panose="020B0604020202020204" pitchFamily="34" charset="0"/>
              </a:rPr>
              <a:t> use a timer for at least twenty minutes and you brush each tooth for a an </a:t>
            </a:r>
            <a:r>
              <a:rPr lang="en-US" sz="400" b="1" i="1" u="sng" dirty="0">
                <a:cs typeface="Arial" panose="020B0604020202020204" pitchFamily="34" charset="0"/>
              </a:rPr>
              <a:t>amount</a:t>
            </a:r>
            <a:r>
              <a:rPr lang="en-US" sz="400" i="1" dirty="0">
                <a:cs typeface="Arial" panose="020B0604020202020204" pitchFamily="34" charset="0"/>
              </a:rPr>
              <a:t> of time that's over a second. And then you close your mouth so all your teeth are are together and you brush your teeth. Like that. </a:t>
            </a:r>
          </a:p>
          <a:p>
            <a:pPr eaLnBrk="1" hangingPunct="1">
              <a:defRPr/>
            </a:pPr>
            <a:endParaRPr lang="en-US" altLang="en-US" sz="400" dirty="0">
              <a:solidFill>
                <a:prstClr val="black"/>
              </a:solidFill>
              <a:cs typeface="Arial" panose="020B0604020202020204" pitchFamily="34" charset="0"/>
            </a:endParaRPr>
          </a:p>
          <a:p>
            <a:pPr eaLnBrk="1" hangingPunct="1">
              <a:defRPr/>
            </a:pPr>
            <a:r>
              <a:rPr lang="en-US" altLang="en-US" sz="400" dirty="0" smtClean="0">
                <a:solidFill>
                  <a:prstClr val="black"/>
                </a:solidFill>
                <a:cs typeface="Arial" panose="020B0604020202020204" pitchFamily="34" charset="0"/>
              </a:rPr>
              <a:t>·Use </a:t>
            </a:r>
            <a:r>
              <a:rPr lang="en-US" altLang="en-US" sz="400" dirty="0">
                <a:solidFill>
                  <a:prstClr val="black"/>
                </a:solidFill>
                <a:cs typeface="Arial" panose="020B0604020202020204" pitchFamily="34" charset="0"/>
              </a:rPr>
              <a:t>of prepositional phrases, word derivations, and adjectives used in a noun phrase, as well as one instance of academic vocabulary</a:t>
            </a:r>
          </a:p>
        </p:txBody>
      </p:sp>
      <p:sp>
        <p:nvSpPr>
          <p:cNvPr id="18" name="Rounded Rectangular Callout 17"/>
          <p:cNvSpPr>
            <a:spLocks noChangeArrowheads="1"/>
          </p:cNvSpPr>
          <p:nvPr/>
        </p:nvSpPr>
        <p:spPr bwMode="auto">
          <a:xfrm>
            <a:off x="3358917" y="3975100"/>
            <a:ext cx="1152144" cy="124759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Emerging Expansion of Word Groups (EO/P)</a:t>
            </a:r>
            <a:r>
              <a:rPr lang="en-US" altLang="en-US" sz="400" dirty="0">
                <a:solidFill>
                  <a:prstClr val="black"/>
                </a:solidFill>
                <a:latin typeface="Calibri" pitchFamily="34" charset="0"/>
              </a:rPr>
              <a:t>:</a:t>
            </a:r>
          </a:p>
          <a:p>
            <a:pPr eaLnBrk="1" hangingPunct="1">
              <a:defRPr/>
            </a:pPr>
            <a:endParaRPr lang="en-US" altLang="en-US" sz="400" dirty="0">
              <a:solidFill>
                <a:prstClr val="black"/>
              </a:solidFill>
              <a:latin typeface="Calibri" pitchFamily="34" charset="0"/>
            </a:endParaRPr>
          </a:p>
          <a:p>
            <a:pPr eaLnBrk="1" hangingPunct="1">
              <a:defRPr/>
            </a:pPr>
            <a:r>
              <a:rPr lang="en-US" sz="400" i="1" dirty="0"/>
              <a:t>I would say, Well first you need to get your toothbrush and put toothpaste </a:t>
            </a:r>
            <a:r>
              <a:rPr lang="en-US" sz="400" b="1" i="1" u="sng" dirty="0"/>
              <a:t>on it</a:t>
            </a:r>
            <a:r>
              <a:rPr lang="en-US" sz="400" i="1" dirty="0"/>
              <a:t>. And then you need to get the sides </a:t>
            </a:r>
            <a:r>
              <a:rPr lang="en-US" sz="400" b="1" i="1" u="sng" dirty="0"/>
              <a:t>of your teeth</a:t>
            </a:r>
            <a:r>
              <a:rPr lang="en-US" sz="400" i="1" dirty="0"/>
              <a:t>, the top </a:t>
            </a:r>
            <a:r>
              <a:rPr lang="en-US" sz="400" b="1" i="1" u="sng" dirty="0"/>
              <a:t>of your teeth </a:t>
            </a:r>
            <a:r>
              <a:rPr lang="en-US" sz="400" i="1" dirty="0"/>
              <a:t>and the bottom </a:t>
            </a:r>
            <a:r>
              <a:rPr lang="en-US" sz="400" b="1" i="1" u="sng" dirty="0"/>
              <a:t>of your teeth</a:t>
            </a:r>
            <a:r>
              <a:rPr lang="en-US" sz="400" i="1" dirty="0"/>
              <a:t>. And then you like to smile to show your teeth, and then move your toothbrush up and down </a:t>
            </a:r>
            <a:r>
              <a:rPr lang="en-US" sz="400" b="1" i="1" u="sng" dirty="0"/>
              <a:t>in your mouth</a:t>
            </a:r>
            <a:r>
              <a:rPr lang="en-US" sz="400" i="1" dirty="0"/>
              <a:t>. Then you need to brush your tongue. Then you need to spit and wash your mouth and toothbrush. So you don't get cavities, because cavities are bad for your teeth.  </a:t>
            </a:r>
            <a:endParaRPr lang="en-US" sz="400" i="1" dirty="0" smtClean="0"/>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altLang="en-US" sz="400" dirty="0">
                <a:solidFill>
                  <a:prstClr val="black"/>
                </a:solidFill>
                <a:cs typeface="Arial" panose="020B0604020202020204" pitchFamily="34" charset="0"/>
              </a:rPr>
              <a:t>Use of varied prepositional phrases</a:t>
            </a:r>
            <a:endParaRPr lang="en-US" sz="400" i="1" dirty="0">
              <a:solidFill>
                <a:prstClr val="black"/>
              </a:solidFill>
              <a:cs typeface="Arial" panose="020B0604020202020204" pitchFamily="34" charset="0"/>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Along the progression, children’s responses became increasingly complex as they used a greater variety of word groups. Explanations developed from simple root forms of nouns and basic verbs to incorporating a variety of lexical characteristics </a:t>
            </a:r>
            <a:endParaRPr lang="en-US" dirty="0">
              <a:solidFill>
                <a:srgbClr val="FF0000"/>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4" name="Rounded Rectangular Callout 13"/>
          <p:cNvSpPr>
            <a:spLocks noChangeArrowheads="1"/>
          </p:cNvSpPr>
          <p:nvPr/>
        </p:nvSpPr>
        <p:spPr bwMode="auto">
          <a:xfrm>
            <a:off x="1597865" y="3783435"/>
            <a:ext cx="1152144" cy="1467811"/>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No Evidence of Expansion of Word Groups (EL):</a:t>
            </a: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sz="400" i="1" dirty="0">
                <a:cs typeface="Arial" panose="020B0604020202020204" pitchFamily="34" charset="0"/>
              </a:rPr>
              <a:t>Last time my friend, her name is and she does not know how to brush her teeth. And I tell her, "You want me to show you?" And she said, "Yes, can you show me?" And I told her, "Brush the top and the bottom and your tongue. When you're done, just tell me, tell me and I'll tell you how to clean your teeth and do everything. And because I want you to do it, I don't want your teeth to be yellow and crooked because if your tooth is </a:t>
            </a:r>
            <a:r>
              <a:rPr lang="en-US" sz="400" i="1" dirty="0" err="1">
                <a:cs typeface="Arial" panose="020B0604020202020204" pitchFamily="34" charset="0"/>
              </a:rPr>
              <a:t>gonna</a:t>
            </a:r>
            <a:r>
              <a:rPr lang="en-US" sz="400" i="1" dirty="0">
                <a:cs typeface="Arial" panose="020B0604020202020204" pitchFamily="34" charset="0"/>
              </a:rPr>
              <a:t> fall down, do not touch it because it's going to be crooked. And if you don't brush your teeth, they're </a:t>
            </a:r>
            <a:r>
              <a:rPr lang="en-US" sz="400" i="1" dirty="0" err="1">
                <a:cs typeface="Arial" panose="020B0604020202020204" pitchFamily="34" charset="0"/>
              </a:rPr>
              <a:t>gonna</a:t>
            </a:r>
            <a:r>
              <a:rPr lang="en-US" sz="400" i="1" dirty="0">
                <a:cs typeface="Arial" panose="020B0604020202020204" pitchFamily="34" charset="0"/>
              </a:rPr>
              <a:t> be yellow</a:t>
            </a:r>
            <a:r>
              <a:rPr lang="en-US" sz="400" i="1" dirty="0" smtClean="0">
                <a:cs typeface="Arial" panose="020B0604020202020204" pitchFamily="34" charset="0"/>
              </a:rPr>
              <a:t>.” </a:t>
            </a: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altLang="en-US" sz="400" dirty="0">
                <a:solidFill>
                  <a:prstClr val="black"/>
                </a:solidFill>
                <a:cs typeface="Arial" panose="020B0604020202020204" pitchFamily="34" charset="0"/>
              </a:rPr>
              <a:t>Use of adjectives, but not as part of a noun phrase</a:t>
            </a:r>
          </a:p>
        </p:txBody>
      </p:sp>
      <p:sp>
        <p:nvSpPr>
          <p:cNvPr id="17" name="Rounded Rectangular Callout 16"/>
          <p:cNvSpPr>
            <a:spLocks noChangeArrowheads="1"/>
          </p:cNvSpPr>
          <p:nvPr/>
        </p:nvSpPr>
        <p:spPr bwMode="auto">
          <a:xfrm>
            <a:off x="1741449" y="4234899"/>
            <a:ext cx="1152144" cy="113078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(EO/P):</a:t>
            </a:r>
          </a:p>
          <a:p>
            <a:pPr eaLnBrk="1" hangingPunct="1">
              <a:defRPr/>
            </a:pPr>
            <a:endParaRPr lang="en-US" altLang="en-US" sz="400" i="1" u="sng" dirty="0">
              <a:solidFill>
                <a:prstClr val="black"/>
              </a:solidFill>
              <a:latin typeface="Calibri"/>
            </a:endParaRPr>
          </a:p>
          <a:p>
            <a:pPr eaLnBrk="1" hangingPunct="1">
              <a:defRPr/>
            </a:pPr>
            <a:r>
              <a:rPr lang="en-US" sz="400" i="1" dirty="0"/>
              <a:t>Hi friend. You should clean your teeth because if you get cavities, you something, you something bad could happen to your teeth. And, and the way you clean your teeth is you get your toothbrush. Get it wet. Get toothpaste. Brush your teeth. And then spit it out. Rinse your, rinse your toothbrush and get water. Then spit the water out. And then put your toothbrush away. Uh uh. </a:t>
            </a:r>
          </a:p>
          <a:p>
            <a:pPr eaLnBrk="1" hangingPunct="1">
              <a:defRPr/>
            </a:pPr>
            <a:endParaRPr lang="en-US" altLang="en-US" sz="400" i="1" dirty="0">
              <a:solidFill>
                <a:prstClr val="black"/>
              </a:solidFill>
              <a:latin typeface="Calibri" pitchFamily="34" charset="0"/>
            </a:endParaRPr>
          </a:p>
          <a:p>
            <a:pPr eaLnBrk="1" hangingPunct="1">
              <a:buFont typeface="Arial" pitchFamily="34" charset="0"/>
              <a:buChar char="•"/>
              <a:defRPr/>
            </a:pPr>
            <a:r>
              <a:rPr lang="en-US" altLang="en-US" sz="400" dirty="0">
                <a:solidFill>
                  <a:prstClr val="black"/>
                </a:solidFill>
                <a:latin typeface="Calibri" pitchFamily="34" charset="0"/>
              </a:rPr>
              <a:t>No expansion of word groups</a:t>
            </a:r>
          </a:p>
        </p:txBody>
      </p:sp>
    </p:spTree>
    <p:extLst>
      <p:ext uri="{BB962C8B-B14F-4D97-AF65-F5344CB8AC3E}">
        <p14:creationId xmlns:p14="http://schemas.microsoft.com/office/powerpoint/2010/main" val="1038661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2" end="2"/>
                                            </p:txEl>
                                          </p:spTgt>
                                        </p:tgtEl>
                                        <p:attrNameLst>
                                          <p:attrName>style.visibility</p:attrName>
                                        </p:attrNameLst>
                                      </p:cBhvr>
                                      <p:to>
                                        <p:strVal val="visible"/>
                                      </p:to>
                                    </p:set>
                                    <p:animEffect transition="in" filter="fade">
                                      <p:cBhvr>
                                        <p:cTn id="10" dur="500"/>
                                        <p:tgtEl>
                                          <p:spTgt spid="1946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3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0">
                                            <p:txEl>
                                              <p:pRg st="3" end="3"/>
                                            </p:txEl>
                                          </p:spTgt>
                                        </p:tgtEl>
                                        <p:attrNameLst>
                                          <p:attrName>style.visibility</p:attrName>
                                        </p:attrNameLst>
                                      </p:cBhvr>
                                      <p:to>
                                        <p:strVal val="visible"/>
                                      </p:to>
                                    </p:set>
                                    <p:animEffect transition="in" filter="fade">
                                      <p:cBhvr>
                                        <p:cTn id="28" dur="300"/>
                                        <p:tgtEl>
                                          <p:spTgt spid="19460">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3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5" grpId="0" animBg="1"/>
      <p:bldP spid="18"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26633" y="1097279"/>
            <a:ext cx="6148033" cy="3823416"/>
          </a:xfrm>
          <a:prstGeom prst="wedgeRoundRectCallout">
            <a:avLst>
              <a:gd name="adj1" fmla="val -53190"/>
              <a:gd name="adj2" fmla="val 6210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Calibri" pitchFamily="34" charset="0"/>
              </a:rPr>
              <a:t>No </a:t>
            </a:r>
            <a:r>
              <a:rPr lang="en-US" altLang="en-US" sz="1700" u="sng" dirty="0">
                <a:solidFill>
                  <a:prstClr val="black"/>
                </a:solidFill>
                <a:latin typeface="Calibri" pitchFamily="34" charset="0"/>
              </a:rPr>
              <a:t>Evidence of </a:t>
            </a:r>
            <a:r>
              <a:rPr lang="en-US" altLang="en-US" sz="1700" u="sng" dirty="0" smtClean="0">
                <a:solidFill>
                  <a:prstClr val="black"/>
                </a:solidFill>
                <a:latin typeface="Calibri" pitchFamily="34" charset="0"/>
              </a:rPr>
              <a:t>Expansion of Word Groups (</a:t>
            </a:r>
            <a:r>
              <a:rPr lang="en-US" altLang="en-US" sz="1700" u="sng" dirty="0">
                <a:solidFill>
                  <a:prstClr val="black"/>
                </a:solidFill>
                <a:latin typeface="Calibri" pitchFamily="34" charset="0"/>
              </a:rPr>
              <a:t>EL)</a:t>
            </a:r>
            <a:r>
              <a:rPr lang="en-US" altLang="en-US" sz="1700" u="sng" dirty="0" smtClean="0">
                <a:solidFill>
                  <a:prstClr val="black"/>
                </a:solidFill>
                <a:latin typeface="Calibri" pitchFamily="34" charset="0"/>
              </a:rPr>
              <a:t>:</a:t>
            </a:r>
          </a:p>
          <a:p>
            <a:pPr eaLnBrk="1" hangingPunct="1">
              <a:defRPr/>
            </a:pPr>
            <a:endParaRPr lang="en-US" altLang="en-US" sz="1200" i="1" dirty="0" smtClean="0">
              <a:solidFill>
                <a:prstClr val="black"/>
              </a:solidFill>
              <a:latin typeface="Calibri" pitchFamily="34" charset="0"/>
            </a:endParaRPr>
          </a:p>
          <a:p>
            <a:pPr eaLnBrk="1" hangingPunct="1">
              <a:defRPr/>
            </a:pPr>
            <a:r>
              <a:rPr lang="en-US" sz="1700" i="1" dirty="0">
                <a:latin typeface="+mn-lt"/>
              </a:rPr>
              <a:t>Last time my friend, </a:t>
            </a:r>
            <a:r>
              <a:rPr lang="en-US" sz="1700" i="1" dirty="0" smtClean="0">
                <a:latin typeface="+mn-lt"/>
              </a:rPr>
              <a:t>she </a:t>
            </a:r>
            <a:r>
              <a:rPr lang="en-US" sz="1700" i="1" dirty="0">
                <a:latin typeface="+mn-lt"/>
              </a:rPr>
              <a:t>does not know how to brush her teeth. And I tell her, "You want me to show you?" And she said, "Yes, can you show me?" And I told her, "Brush the top and the bottom and your tongue. When you're done, just tell </a:t>
            </a:r>
            <a:r>
              <a:rPr lang="en-US" sz="1700" i="1" dirty="0" smtClean="0">
                <a:latin typeface="+mn-lt"/>
              </a:rPr>
              <a:t>me and </a:t>
            </a:r>
            <a:r>
              <a:rPr lang="en-US" sz="1700" i="1" dirty="0">
                <a:latin typeface="+mn-lt"/>
              </a:rPr>
              <a:t>I'll tell you how to clean your teeth and do everything. And because I want you to do </a:t>
            </a:r>
            <a:r>
              <a:rPr lang="en-US" sz="1700" i="1" dirty="0" smtClean="0">
                <a:latin typeface="+mn-lt"/>
              </a:rPr>
              <a:t>it. </a:t>
            </a:r>
            <a:r>
              <a:rPr lang="en-US" sz="1700" i="1" dirty="0">
                <a:latin typeface="+mn-lt"/>
              </a:rPr>
              <a:t>I don't want your teeth to be yellow and </a:t>
            </a:r>
            <a:r>
              <a:rPr lang="en-US" sz="1700" i="1" dirty="0" smtClean="0">
                <a:latin typeface="+mn-lt"/>
              </a:rPr>
              <a:t>crooked, </a:t>
            </a:r>
            <a:r>
              <a:rPr lang="en-US" sz="1700" i="1" dirty="0">
                <a:latin typeface="+mn-lt"/>
              </a:rPr>
              <a:t>because if your tooth is </a:t>
            </a:r>
            <a:r>
              <a:rPr lang="en-US" sz="1700" i="1" dirty="0" err="1">
                <a:latin typeface="+mn-lt"/>
              </a:rPr>
              <a:t>gonna</a:t>
            </a:r>
            <a:r>
              <a:rPr lang="en-US" sz="1700" i="1" dirty="0">
                <a:latin typeface="+mn-lt"/>
              </a:rPr>
              <a:t> fall down, do not touch it because it's going to be crooked. And if you don't brush your teeth, they're </a:t>
            </a:r>
            <a:r>
              <a:rPr lang="en-US" sz="1700" i="1" dirty="0" err="1">
                <a:latin typeface="+mn-lt"/>
              </a:rPr>
              <a:t>gonna</a:t>
            </a:r>
            <a:r>
              <a:rPr lang="en-US" sz="1700" i="1" dirty="0">
                <a:latin typeface="+mn-lt"/>
              </a:rPr>
              <a:t> be yellow</a:t>
            </a:r>
            <a:r>
              <a:rPr lang="en-US" sz="1700" i="1" dirty="0" smtClean="0">
                <a:latin typeface="+mn-lt"/>
              </a:rPr>
              <a:t>.”</a:t>
            </a:r>
          </a:p>
          <a:p>
            <a:pPr eaLnBrk="1" hangingPunct="1">
              <a:defRPr/>
            </a:pPr>
            <a:endParaRPr lang="en-US" sz="1200" i="1" dirty="0" smtClean="0"/>
          </a:p>
          <a:p>
            <a:pPr eaLnBrk="1" hangingPunct="1">
              <a:buFont typeface="Arial"/>
              <a:buChar char="•"/>
              <a:defRPr/>
            </a:pPr>
            <a:r>
              <a:rPr lang="en-US" sz="1700" i="1" dirty="0" smtClean="0"/>
              <a:t> </a:t>
            </a:r>
            <a:r>
              <a:rPr lang="en-US" sz="1700" dirty="0" smtClean="0"/>
              <a:t>No evidence of expanded word groups</a:t>
            </a:r>
            <a:endParaRPr lang="en-US" sz="1700" i="1" dirty="0" smtClean="0"/>
          </a:p>
        </p:txBody>
      </p:sp>
      <p:sp>
        <p:nvSpPr>
          <p:cNvPr id="10" name="Rounded Rectangular Callout 9"/>
          <p:cNvSpPr>
            <a:spLocks noChangeArrowheads="1"/>
          </p:cNvSpPr>
          <p:nvPr/>
        </p:nvSpPr>
        <p:spPr bwMode="auto">
          <a:xfrm>
            <a:off x="2882369" y="1097279"/>
            <a:ext cx="6092298" cy="3823416"/>
          </a:xfrm>
          <a:prstGeom prst="wedgeRoundRectCallout">
            <a:avLst>
              <a:gd name="adj1" fmla="val -59915"/>
              <a:gd name="adj2" fmla="val 6205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Expansion of Word Groups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1200" i="1" u="sng" dirty="0">
              <a:solidFill>
                <a:prstClr val="black"/>
              </a:solidFill>
              <a:latin typeface="Calibri"/>
            </a:endParaRPr>
          </a:p>
          <a:p>
            <a:pPr eaLnBrk="1" hangingPunct="1">
              <a:defRPr/>
            </a:pPr>
            <a:r>
              <a:rPr lang="en-US" sz="2000" i="1" dirty="0" smtClean="0">
                <a:latin typeface="+mn-lt"/>
              </a:rPr>
              <a:t>You </a:t>
            </a:r>
            <a:r>
              <a:rPr lang="en-US" sz="2000" i="1" dirty="0">
                <a:latin typeface="+mn-lt"/>
              </a:rPr>
              <a:t>should clean your teeth because if you get cavities,</a:t>
            </a:r>
            <a:r>
              <a:rPr lang="en-US" sz="2000" i="1" dirty="0" smtClean="0">
                <a:latin typeface="+mn-lt"/>
              </a:rPr>
              <a:t> something </a:t>
            </a:r>
            <a:r>
              <a:rPr lang="en-US" sz="2000" i="1" dirty="0">
                <a:latin typeface="+mn-lt"/>
              </a:rPr>
              <a:t>bad could happen </a:t>
            </a:r>
            <a:r>
              <a:rPr lang="en-US" sz="2000" b="1" i="1" dirty="0">
                <a:latin typeface="+mn-lt"/>
              </a:rPr>
              <a:t>to your teeth</a:t>
            </a:r>
            <a:r>
              <a:rPr lang="en-US" sz="2000" i="1" dirty="0">
                <a:latin typeface="+mn-lt"/>
              </a:rPr>
              <a:t>. </a:t>
            </a:r>
            <a:r>
              <a:rPr lang="en-US" sz="2000" i="1" dirty="0" smtClean="0">
                <a:latin typeface="+mn-lt"/>
              </a:rPr>
              <a:t>And the </a:t>
            </a:r>
            <a:r>
              <a:rPr lang="en-US" sz="2000" i="1" dirty="0">
                <a:latin typeface="+mn-lt"/>
              </a:rPr>
              <a:t>way you clean your teeth is you get your toothbrush. Get it wet. Get toothpaste. Brush your teeth. And then spit it out. Rinse </a:t>
            </a:r>
            <a:r>
              <a:rPr lang="en-US" sz="2000" i="1" dirty="0" smtClean="0">
                <a:latin typeface="+mn-lt"/>
              </a:rPr>
              <a:t>your toothbrush </a:t>
            </a:r>
            <a:r>
              <a:rPr lang="en-US" sz="2000" i="1" dirty="0">
                <a:latin typeface="+mn-lt"/>
              </a:rPr>
              <a:t>and get water. Then spit the water out. And then put your toothbrush away.</a:t>
            </a:r>
            <a:r>
              <a:rPr lang="en-US" sz="2000" i="1" dirty="0" smtClean="0">
                <a:latin typeface="+mn-lt"/>
              </a:rPr>
              <a:t> </a:t>
            </a:r>
          </a:p>
          <a:p>
            <a:pPr eaLnBrk="1" hangingPunct="1">
              <a:defRPr/>
            </a:pPr>
            <a:endParaRPr lang="en-US" altLang="en-US" sz="1200" i="1" dirty="0" smtClean="0">
              <a:solidFill>
                <a:prstClr val="black"/>
              </a:solidFill>
              <a:latin typeface="Calibri" pitchFamily="34" charset="0"/>
            </a:endParaRPr>
          </a:p>
          <a:p>
            <a:pPr eaLnBrk="1" hangingPunct="1">
              <a:buFont typeface="Arial" pitchFamily="34" charset="0"/>
              <a:buChar char="•"/>
              <a:defRPr/>
            </a:pPr>
            <a:r>
              <a:rPr lang="en-US" altLang="en-US" sz="2000" dirty="0" smtClean="0">
                <a:solidFill>
                  <a:prstClr val="black"/>
                </a:solidFill>
                <a:latin typeface="Calibri" pitchFamily="34" charset="0"/>
              </a:rPr>
              <a:t> Use of one prepositional phrase</a:t>
            </a:r>
            <a:endParaRPr lang="en-US" altLang="en-US" sz="2000" dirty="0">
              <a:solidFill>
                <a:prstClr val="black"/>
              </a:solidFill>
              <a:latin typeface="Calibri" pitchFamily="34" charset="0"/>
            </a:endParaRPr>
          </a:p>
        </p:txBody>
      </p:sp>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888366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810933" y="1151467"/>
            <a:ext cx="6163733" cy="3769228"/>
          </a:xfrm>
          <a:prstGeom prst="wedgeRoundRectCallout">
            <a:avLst>
              <a:gd name="adj1" fmla="val -33072"/>
              <a:gd name="adj2" fmla="val 6268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Expansion of Word Groups (</a:t>
            </a:r>
            <a:r>
              <a:rPr lang="en-US" altLang="en-US" sz="1800" u="sng" dirty="0">
                <a:solidFill>
                  <a:prstClr val="black"/>
                </a:solidFill>
                <a:latin typeface="Calibri"/>
              </a:rPr>
              <a:t>EL)</a:t>
            </a:r>
            <a:r>
              <a:rPr lang="en-US" altLang="en-US" sz="1800" dirty="0">
                <a:solidFill>
                  <a:prstClr val="black"/>
                </a:solidFill>
                <a:latin typeface="Calibri"/>
              </a:rPr>
              <a:t>:</a:t>
            </a:r>
          </a:p>
          <a:p>
            <a:pPr eaLnBrk="1" hangingPunct="1">
              <a:defRPr/>
            </a:pPr>
            <a:endParaRPr lang="en-US" altLang="en-US" sz="1800" dirty="0">
              <a:solidFill>
                <a:prstClr val="black"/>
              </a:solidFill>
              <a:latin typeface="Calibri"/>
            </a:endParaRPr>
          </a:p>
          <a:p>
            <a:pPr eaLnBrk="1" hangingPunct="1">
              <a:defRPr/>
            </a:pPr>
            <a:r>
              <a:rPr lang="en-US" sz="1800" i="1" dirty="0">
                <a:latin typeface="+mn-lt"/>
              </a:rPr>
              <a:t>You're supposed to get your toothbrush and then put </a:t>
            </a:r>
            <a:r>
              <a:rPr lang="en-US" sz="1800" b="1" i="1" dirty="0">
                <a:latin typeface="+mn-lt"/>
              </a:rPr>
              <a:t>some</a:t>
            </a:r>
            <a:r>
              <a:rPr lang="en-US" sz="1800" i="1" dirty="0">
                <a:latin typeface="+mn-lt"/>
              </a:rPr>
              <a:t> paste. Put it </a:t>
            </a:r>
            <a:r>
              <a:rPr lang="en-US" sz="1800" b="1" i="1" dirty="0">
                <a:latin typeface="+mn-lt"/>
              </a:rPr>
              <a:t>on your teeth </a:t>
            </a:r>
            <a:r>
              <a:rPr lang="en-US" sz="1800" i="1" dirty="0">
                <a:latin typeface="+mn-lt"/>
              </a:rPr>
              <a:t>and go side to side. Then put your teeth together and brush it up and down, up and down. Then if you want to brush your tongue, brush it. </a:t>
            </a:r>
            <a:r>
              <a:rPr lang="en-US" sz="1800" i="1" dirty="0" smtClean="0">
                <a:latin typeface="+mn-lt"/>
              </a:rPr>
              <a:t>And </a:t>
            </a:r>
            <a:r>
              <a:rPr lang="en-US" sz="1800" i="1" dirty="0">
                <a:latin typeface="+mn-lt"/>
              </a:rPr>
              <a:t>then put some water and spit it out. Then get your brush and if there's paste, then take it out. Then it's </a:t>
            </a:r>
            <a:r>
              <a:rPr lang="en-US" sz="1800" b="1" i="1" dirty="0">
                <a:latin typeface="+mn-lt"/>
              </a:rPr>
              <a:t>healthy</a:t>
            </a:r>
            <a:r>
              <a:rPr lang="en-US" sz="1800" i="1" dirty="0">
                <a:latin typeface="+mn-lt"/>
              </a:rPr>
              <a:t>, it's </a:t>
            </a:r>
            <a:r>
              <a:rPr lang="en-US" sz="1800" b="1" i="1" dirty="0">
                <a:latin typeface="+mn-lt"/>
              </a:rPr>
              <a:t>helpful</a:t>
            </a:r>
            <a:r>
              <a:rPr lang="en-US" sz="1800" i="1" dirty="0">
                <a:latin typeface="+mn-lt"/>
              </a:rPr>
              <a:t> and it will keep your teeth clean. </a:t>
            </a:r>
            <a:endParaRPr lang="en-US" sz="1800" i="1" dirty="0" smtClean="0">
              <a:latin typeface="+mn-lt"/>
            </a:endParaRPr>
          </a:p>
          <a:p>
            <a:pPr eaLnBrk="1" hangingPunct="1">
              <a:defRPr/>
            </a:pPr>
            <a:endParaRPr lang="en-US" altLang="en-US" sz="1800" i="1" dirty="0" smtClean="0">
              <a:solidFill>
                <a:prstClr val="black"/>
              </a:solidFill>
              <a:latin typeface="Calibri" pitchFamily="34" charset="0"/>
            </a:endParaRPr>
          </a:p>
          <a:p>
            <a:pPr marL="285750" indent="-285750" eaLnBrk="1" hangingPunct="1">
              <a:buFont typeface="Arial"/>
              <a:buChar char="•"/>
              <a:defRPr/>
            </a:pPr>
            <a:r>
              <a:rPr lang="en-US" altLang="en-US" sz="1800" dirty="0" smtClean="0">
                <a:solidFill>
                  <a:prstClr val="black"/>
                </a:solidFill>
                <a:latin typeface="Calibri" pitchFamily="34" charset="0"/>
              </a:rPr>
              <a:t>Use of three types of expanded word groups (adjective, prepositional phrase, derived words)</a:t>
            </a:r>
            <a:endParaRPr lang="en-US" altLang="en-US" sz="1800" dirty="0">
              <a:solidFill>
                <a:prstClr val="black"/>
              </a:solidFill>
              <a:latin typeface="Calibri" pitchFamily="34" charset="0"/>
            </a:endParaRPr>
          </a:p>
        </p:txBody>
      </p:sp>
      <p:sp>
        <p:nvSpPr>
          <p:cNvPr id="10" name="Rounded Rectangular Callout 9"/>
          <p:cNvSpPr>
            <a:spLocks noChangeArrowheads="1"/>
          </p:cNvSpPr>
          <p:nvPr/>
        </p:nvSpPr>
        <p:spPr bwMode="auto">
          <a:xfrm>
            <a:off x="2810933" y="1151467"/>
            <a:ext cx="6163734" cy="3769228"/>
          </a:xfrm>
          <a:prstGeom prst="wedgeRoundRectCallout">
            <a:avLst>
              <a:gd name="adj1" fmla="val -29907"/>
              <a:gd name="adj2" fmla="val 62588"/>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solidFill>
                  <a:prstClr val="black"/>
                </a:solidFill>
                <a:latin typeface="Calibri" pitchFamily="34" charset="0"/>
              </a:rPr>
              <a:t>Emerging </a:t>
            </a:r>
            <a:r>
              <a:rPr lang="en-US" altLang="en-US" sz="1700" u="sng" dirty="0" smtClean="0">
                <a:solidFill>
                  <a:prstClr val="black"/>
                </a:solidFill>
                <a:latin typeface="Calibri" pitchFamily="34" charset="0"/>
              </a:rPr>
              <a:t>Expansion of Word Groups (EO/P)</a:t>
            </a:r>
            <a:r>
              <a:rPr lang="en-US" altLang="en-US" sz="1700" dirty="0" smtClean="0">
                <a:solidFill>
                  <a:prstClr val="black"/>
                </a:solidFill>
                <a:latin typeface="Calibri" pitchFamily="34" charset="0"/>
              </a:rPr>
              <a:t>:</a:t>
            </a:r>
          </a:p>
          <a:p>
            <a:pPr eaLnBrk="1" hangingPunct="1">
              <a:defRPr/>
            </a:pPr>
            <a:endParaRPr lang="en-US" altLang="en-US" sz="1700" dirty="0">
              <a:solidFill>
                <a:prstClr val="black"/>
              </a:solidFill>
              <a:latin typeface="+mn-lt"/>
            </a:endParaRPr>
          </a:p>
          <a:p>
            <a:pPr eaLnBrk="1" hangingPunct="1">
              <a:defRPr/>
            </a:pPr>
            <a:r>
              <a:rPr lang="en-US" sz="1700" i="1" dirty="0">
                <a:latin typeface="+mn-lt"/>
              </a:rPr>
              <a:t>I would say, </a:t>
            </a:r>
            <a:r>
              <a:rPr lang="en-US" sz="1700" i="1" dirty="0" smtClean="0">
                <a:latin typeface="+mn-lt"/>
              </a:rPr>
              <a:t>“Well </a:t>
            </a:r>
            <a:r>
              <a:rPr lang="en-US" sz="1700" i="1" dirty="0">
                <a:latin typeface="+mn-lt"/>
              </a:rPr>
              <a:t>first you need to get your toothbrush and put toothpaste </a:t>
            </a:r>
            <a:r>
              <a:rPr lang="en-US" sz="1700" b="1" i="1" dirty="0">
                <a:latin typeface="+mn-lt"/>
              </a:rPr>
              <a:t>on it</a:t>
            </a:r>
            <a:r>
              <a:rPr lang="en-US" sz="1700" i="1" dirty="0">
                <a:latin typeface="+mn-lt"/>
              </a:rPr>
              <a:t>. And then you need to get the sides </a:t>
            </a:r>
            <a:r>
              <a:rPr lang="en-US" sz="1700" b="1" i="1" dirty="0">
                <a:latin typeface="+mn-lt"/>
              </a:rPr>
              <a:t>of your teeth</a:t>
            </a:r>
            <a:r>
              <a:rPr lang="en-US" sz="1700" i="1" dirty="0">
                <a:latin typeface="+mn-lt"/>
              </a:rPr>
              <a:t>, the top </a:t>
            </a:r>
            <a:r>
              <a:rPr lang="en-US" sz="1700" b="1" i="1" dirty="0">
                <a:latin typeface="+mn-lt"/>
              </a:rPr>
              <a:t>of your teeth </a:t>
            </a:r>
            <a:r>
              <a:rPr lang="en-US" sz="1700" i="1" dirty="0">
                <a:latin typeface="+mn-lt"/>
              </a:rPr>
              <a:t>and the bottom </a:t>
            </a:r>
            <a:r>
              <a:rPr lang="en-US" sz="1700" b="1" i="1" dirty="0">
                <a:latin typeface="+mn-lt"/>
              </a:rPr>
              <a:t>of your teeth</a:t>
            </a:r>
            <a:r>
              <a:rPr lang="en-US" sz="1700" i="1" dirty="0">
                <a:latin typeface="+mn-lt"/>
              </a:rPr>
              <a:t>. And then you like to smile to show your teeth, and then move your toothbrush up and down </a:t>
            </a:r>
            <a:r>
              <a:rPr lang="en-US" sz="1700" b="1" i="1" dirty="0">
                <a:latin typeface="+mn-lt"/>
              </a:rPr>
              <a:t>in your mouth</a:t>
            </a:r>
            <a:r>
              <a:rPr lang="en-US" sz="1700" i="1" dirty="0">
                <a:latin typeface="+mn-lt"/>
              </a:rPr>
              <a:t>. Then you need to brush your tongue. Then you need to spit and wash your mouth and toothbrush. So you don't get cavities, because cavities are bad </a:t>
            </a:r>
            <a:r>
              <a:rPr lang="en-US" sz="1700" b="1" i="1" dirty="0">
                <a:latin typeface="+mn-lt"/>
              </a:rPr>
              <a:t>for your teeth</a:t>
            </a:r>
            <a:r>
              <a:rPr lang="en-US" sz="1700" b="1" i="1" dirty="0" smtClean="0">
                <a:latin typeface="+mn-lt"/>
              </a:rPr>
              <a:t>.</a:t>
            </a:r>
            <a:r>
              <a:rPr lang="en-US" sz="1700" i="1" dirty="0" smtClean="0">
                <a:latin typeface="+mn-lt"/>
              </a:rPr>
              <a:t>”</a:t>
            </a:r>
          </a:p>
          <a:p>
            <a:pPr eaLnBrk="1" hangingPunct="1">
              <a:defRPr/>
            </a:pPr>
            <a:endParaRPr lang="en-US" altLang="en-US" sz="1700" i="1" dirty="0" smtClean="0">
              <a:solidFill>
                <a:prstClr val="black"/>
              </a:solidFill>
              <a:latin typeface="Calibri" pitchFamily="34" charset="0"/>
            </a:endParaRPr>
          </a:p>
          <a:p>
            <a:pPr eaLnBrk="1" hangingPunct="1">
              <a:buFont typeface="Arial" pitchFamily="34" charset="0"/>
              <a:buChar char="•"/>
              <a:defRPr/>
            </a:pPr>
            <a:r>
              <a:rPr lang="en-US" altLang="en-US" sz="1700" dirty="0" smtClean="0">
                <a:solidFill>
                  <a:prstClr val="black"/>
                </a:solidFill>
                <a:latin typeface="Calibri" pitchFamily="34" charset="0"/>
              </a:rPr>
              <a:t> Use of one type of expanded word group (prepositional phrases)</a:t>
            </a:r>
            <a:endParaRPr lang="en-US" sz="1700" i="1" dirty="0">
              <a:solidFill>
                <a:prstClr val="black"/>
              </a:solidFill>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342342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94000" y="1198674"/>
            <a:ext cx="6248400" cy="3895437"/>
          </a:xfrm>
          <a:prstGeom prst="wedgeRoundRectCallout">
            <a:avLst>
              <a:gd name="adj1" fmla="val -6865"/>
              <a:gd name="adj2" fmla="val 5729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smtClean="0">
                <a:solidFill>
                  <a:prstClr val="black"/>
                </a:solidFill>
                <a:latin typeface="Calibri" pitchFamily="34" charset="0"/>
              </a:rPr>
              <a:t>Developing Expansion of Word Groups (</a:t>
            </a:r>
            <a:r>
              <a:rPr lang="en-US" altLang="en-US" sz="1500" u="sng" dirty="0">
                <a:solidFill>
                  <a:prstClr val="black"/>
                </a:solidFill>
                <a:latin typeface="Calibri" pitchFamily="34" charset="0"/>
              </a:rPr>
              <a:t>EL)</a:t>
            </a:r>
            <a:r>
              <a:rPr lang="en-US" altLang="en-US" sz="1500" dirty="0">
                <a:solidFill>
                  <a:prstClr val="black"/>
                </a:solidFill>
                <a:latin typeface="Calibri" pitchFamily="34" charset="0"/>
              </a:rPr>
              <a:t>:</a:t>
            </a:r>
          </a:p>
          <a:p>
            <a:pPr eaLnBrk="1" hangingPunct="1">
              <a:defRPr/>
            </a:pPr>
            <a:endParaRPr lang="en-US" altLang="en-US" sz="900" dirty="0" smtClean="0">
              <a:solidFill>
                <a:prstClr val="black"/>
              </a:solidFill>
              <a:latin typeface="Calibri" pitchFamily="34" charset="0"/>
            </a:endParaRPr>
          </a:p>
          <a:p>
            <a:pPr eaLnBrk="1" hangingPunct="1">
              <a:defRPr/>
            </a:pPr>
            <a:r>
              <a:rPr lang="en-US" sz="1500" i="1" dirty="0" smtClean="0">
                <a:latin typeface="+mn-lt"/>
              </a:rPr>
              <a:t>I will ask her, “Do you know how to clean your teeth?” If she says no, I could </a:t>
            </a:r>
            <a:r>
              <a:rPr lang="en-US" sz="1500" i="1" u="sng" dirty="0" smtClean="0">
                <a:latin typeface="+mn-lt"/>
              </a:rPr>
              <a:t>explain</a:t>
            </a:r>
            <a:r>
              <a:rPr lang="en-US" sz="1500" i="1" dirty="0" smtClean="0">
                <a:latin typeface="+mn-lt"/>
              </a:rPr>
              <a:t> her. I could tell her, “Look, first you get your brush. If you don't have one, go buy one. And after when you're done going buying one, buy a paste and a</a:t>
            </a:r>
            <a:r>
              <a:rPr lang="en-US" sz="1500" b="1" i="1" dirty="0" smtClean="0">
                <a:latin typeface="+mn-lt"/>
              </a:rPr>
              <a:t> little </a:t>
            </a:r>
            <a:r>
              <a:rPr lang="en-US" sz="1500" i="1" dirty="0" smtClean="0">
                <a:latin typeface="+mn-lt"/>
              </a:rPr>
              <a:t>yarn. And you get it. You put the paste first </a:t>
            </a:r>
            <a:r>
              <a:rPr lang="en-US" sz="1500" b="1" i="1" dirty="0" smtClean="0">
                <a:latin typeface="+mn-lt"/>
              </a:rPr>
              <a:t>on the brush</a:t>
            </a:r>
            <a:r>
              <a:rPr lang="en-US" sz="1500" i="1" dirty="0" smtClean="0">
                <a:latin typeface="+mn-lt"/>
              </a:rPr>
              <a:t>. And after you put a little bit of water, you start brushing your teeth. And why is it </a:t>
            </a:r>
            <a:r>
              <a:rPr lang="en-US" sz="1500" i="1" u="sng" dirty="0" smtClean="0">
                <a:latin typeface="+mn-lt"/>
              </a:rPr>
              <a:t>important</a:t>
            </a:r>
            <a:r>
              <a:rPr lang="en-US" sz="1500" i="1" dirty="0" smtClean="0">
                <a:latin typeface="+mn-lt"/>
              </a:rPr>
              <a:t>? It's </a:t>
            </a:r>
            <a:r>
              <a:rPr lang="en-US" sz="1500" i="1" u="sng" dirty="0" smtClean="0">
                <a:latin typeface="+mn-lt"/>
              </a:rPr>
              <a:t>important</a:t>
            </a:r>
            <a:r>
              <a:rPr lang="en-US" sz="1500" i="1" dirty="0" smtClean="0">
                <a:latin typeface="+mn-lt"/>
              </a:rPr>
              <a:t> because if you eat food, candy, or something </a:t>
            </a:r>
            <a:r>
              <a:rPr lang="en-US" sz="1500" b="1" i="1" dirty="0" smtClean="0">
                <a:latin typeface="+mn-lt"/>
              </a:rPr>
              <a:t>that's not good for you</a:t>
            </a:r>
            <a:r>
              <a:rPr lang="en-US" sz="1500" i="1" dirty="0" smtClean="0">
                <a:latin typeface="+mn-lt"/>
              </a:rPr>
              <a:t>, some food could get stuck </a:t>
            </a:r>
            <a:r>
              <a:rPr lang="en-US" sz="1500" b="1" i="1" dirty="0" smtClean="0">
                <a:latin typeface="+mn-lt"/>
              </a:rPr>
              <a:t>in your teeth</a:t>
            </a:r>
            <a:r>
              <a:rPr lang="en-US" sz="1500" i="1" dirty="0" smtClean="0">
                <a:latin typeface="+mn-lt"/>
              </a:rPr>
              <a:t>. And if you eat candy, they could grow cavities. And if you eat something </a:t>
            </a:r>
            <a:r>
              <a:rPr lang="en-US" sz="1500" b="1" i="1" dirty="0" smtClean="0">
                <a:latin typeface="+mn-lt"/>
              </a:rPr>
              <a:t>that could stick on your teeth</a:t>
            </a:r>
            <a:r>
              <a:rPr lang="en-US" sz="1500" i="1" dirty="0" smtClean="0">
                <a:latin typeface="+mn-lt"/>
              </a:rPr>
              <a:t>, and if you smile, like if you're going to take a picture, it's going to look weird.”</a:t>
            </a:r>
          </a:p>
          <a:p>
            <a:pPr eaLnBrk="1" hangingPunct="1">
              <a:defRPr/>
            </a:pPr>
            <a:endParaRPr lang="en-US" sz="900" i="1" dirty="0" smtClean="0"/>
          </a:p>
          <a:p>
            <a:pPr marL="285750" indent="-285750" eaLnBrk="1" hangingPunct="1">
              <a:buFont typeface="Arial"/>
              <a:buChar char="•"/>
              <a:defRPr/>
            </a:pPr>
            <a:r>
              <a:rPr lang="en-US" sz="1500" dirty="0" smtClean="0">
                <a:latin typeface="+mn-lt"/>
              </a:rPr>
              <a:t>Use of three types of expanded word groups (adjective, prepositional phrases, relative clauses) </a:t>
            </a:r>
          </a:p>
          <a:p>
            <a:pPr marL="285750" indent="-285750" eaLnBrk="1" hangingPunct="1">
              <a:buFont typeface="Arial"/>
              <a:buChar char="•"/>
              <a:defRPr/>
            </a:pPr>
            <a:r>
              <a:rPr lang="en-US" altLang="en-US" sz="1500" dirty="0" smtClean="0">
                <a:solidFill>
                  <a:prstClr val="black"/>
                </a:solidFill>
                <a:latin typeface="+mn-lt"/>
              </a:rPr>
              <a:t>Use of two </a:t>
            </a:r>
            <a:r>
              <a:rPr lang="en-US" altLang="en-US" sz="1500" u="sng" dirty="0" smtClean="0">
                <a:solidFill>
                  <a:prstClr val="black"/>
                </a:solidFill>
                <a:latin typeface="+mn-lt"/>
              </a:rPr>
              <a:t>general academic vocabulary terms</a:t>
            </a:r>
            <a:r>
              <a:rPr lang="en-US" altLang="en-US" sz="1500" dirty="0" smtClean="0">
                <a:solidFill>
                  <a:prstClr val="black"/>
                </a:solidFill>
                <a:latin typeface="+mn-lt"/>
              </a:rPr>
              <a:t> (explain, important)</a:t>
            </a:r>
          </a:p>
        </p:txBody>
      </p:sp>
      <p:sp>
        <p:nvSpPr>
          <p:cNvPr id="15" name="Rectangle 3"/>
          <p:cNvSpPr>
            <a:spLocks noChangeArrowheads="1"/>
          </p:cNvSpPr>
          <p:nvPr/>
        </p:nvSpPr>
        <p:spPr bwMode="auto">
          <a:xfrm>
            <a:off x="868676" y="2569464"/>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2794000" y="1100667"/>
            <a:ext cx="6248400" cy="3993444"/>
          </a:xfrm>
          <a:prstGeom prst="wedgeRoundRectCallout">
            <a:avLst>
              <a:gd name="adj1" fmla="val -5494"/>
              <a:gd name="adj2" fmla="val 5735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Developing Expansion of Word Groups (</a:t>
            </a:r>
            <a:r>
              <a:rPr lang="en-US" altLang="en-US" sz="1600" u="sng" dirty="0">
                <a:solidFill>
                  <a:prstClr val="black"/>
                </a:solidFill>
                <a:latin typeface="Calibri" pitchFamily="34" charset="0"/>
              </a:rPr>
              <a:t>EO/P)</a:t>
            </a:r>
            <a:r>
              <a:rPr lang="en-US" altLang="en-US" sz="1600" dirty="0">
                <a:solidFill>
                  <a:prstClr val="black"/>
                </a:solidFill>
                <a:latin typeface="Calibri" pitchFamily="34" charset="0"/>
              </a:rPr>
              <a:t>:</a:t>
            </a:r>
          </a:p>
          <a:p>
            <a:pPr eaLnBrk="1" hangingPunct="1">
              <a:defRPr/>
            </a:pPr>
            <a:endParaRPr lang="en-US" altLang="en-US" sz="800" i="1" dirty="0" smtClean="0">
              <a:solidFill>
                <a:srgbClr val="FFFFFF"/>
              </a:solidFill>
              <a:latin typeface="Calibri" pitchFamily="34" charset="0"/>
            </a:endParaRPr>
          </a:p>
          <a:p>
            <a:pPr eaLnBrk="1" hangingPunct="1">
              <a:defRPr/>
            </a:pPr>
            <a:r>
              <a:rPr lang="en-US" sz="1600" i="1" dirty="0">
                <a:latin typeface="+mn-lt"/>
              </a:rPr>
              <a:t>You should do it because you don't </a:t>
            </a:r>
            <a:r>
              <a:rPr lang="en-US" sz="1600" i="1" dirty="0" err="1">
                <a:latin typeface="+mn-lt"/>
              </a:rPr>
              <a:t>wanna</a:t>
            </a:r>
            <a:r>
              <a:rPr lang="en-US" sz="1600" i="1" dirty="0">
                <a:latin typeface="+mn-lt"/>
              </a:rPr>
              <a:t> get any bacteria </a:t>
            </a:r>
            <a:r>
              <a:rPr lang="en-US" sz="1600" b="1" i="1" dirty="0">
                <a:latin typeface="+mn-lt"/>
              </a:rPr>
              <a:t>in your mouth </a:t>
            </a:r>
            <a:r>
              <a:rPr lang="en-US" sz="1600" i="1" dirty="0">
                <a:latin typeface="+mn-lt"/>
              </a:rPr>
              <a:t>or else you'll have to go </a:t>
            </a:r>
            <a:r>
              <a:rPr lang="en-US" sz="1600" b="1" i="1" dirty="0">
                <a:latin typeface="+mn-lt"/>
              </a:rPr>
              <a:t>to the dentist </a:t>
            </a:r>
            <a:r>
              <a:rPr lang="en-US" sz="1600" i="1" dirty="0">
                <a:latin typeface="+mn-lt"/>
              </a:rPr>
              <a:t>and like get </a:t>
            </a:r>
            <a:r>
              <a:rPr lang="en-US" sz="1600" b="1" i="1" dirty="0">
                <a:latin typeface="+mn-lt"/>
              </a:rPr>
              <a:t>some</a:t>
            </a:r>
            <a:r>
              <a:rPr lang="en-US" sz="1600" i="1" dirty="0">
                <a:latin typeface="+mn-lt"/>
              </a:rPr>
              <a:t> </a:t>
            </a:r>
            <a:r>
              <a:rPr lang="en-US" sz="1600" b="1" i="1" dirty="0">
                <a:latin typeface="+mn-lt"/>
              </a:rPr>
              <a:t>filling</a:t>
            </a:r>
            <a:r>
              <a:rPr lang="en-US" sz="1600" i="1" dirty="0">
                <a:latin typeface="+mn-lt"/>
              </a:rPr>
              <a:t>. And if your</a:t>
            </a:r>
            <a:r>
              <a:rPr lang="en-US" sz="1600" b="1" i="1" dirty="0">
                <a:latin typeface="+mn-lt"/>
              </a:rPr>
              <a:t> filling </a:t>
            </a:r>
            <a:r>
              <a:rPr lang="en-US" sz="1600" i="1" dirty="0">
                <a:latin typeface="+mn-lt"/>
              </a:rPr>
              <a:t>falls out, you have to get a </a:t>
            </a:r>
            <a:r>
              <a:rPr lang="en-US" sz="1600" b="1" i="1" dirty="0">
                <a:latin typeface="+mn-lt"/>
              </a:rPr>
              <a:t>new </a:t>
            </a:r>
            <a:r>
              <a:rPr lang="en-US" sz="1600" i="1" dirty="0">
                <a:latin typeface="+mn-lt"/>
              </a:rPr>
              <a:t>tooth.</a:t>
            </a:r>
            <a:r>
              <a:rPr lang="en-US" sz="1600" i="1" dirty="0" smtClean="0">
                <a:latin typeface="+mn-lt"/>
              </a:rPr>
              <a:t> Or not </a:t>
            </a:r>
            <a:r>
              <a:rPr lang="en-US" sz="1600" i="1" dirty="0">
                <a:latin typeface="+mn-lt"/>
              </a:rPr>
              <a:t>a </a:t>
            </a:r>
            <a:r>
              <a:rPr lang="en-US" sz="1600" b="1" i="1" dirty="0">
                <a:latin typeface="+mn-lt"/>
              </a:rPr>
              <a:t>new</a:t>
            </a:r>
            <a:r>
              <a:rPr lang="en-US" sz="1600" i="1" dirty="0">
                <a:latin typeface="+mn-lt"/>
              </a:rPr>
              <a:t> tooth. They can put like a</a:t>
            </a:r>
            <a:r>
              <a:rPr lang="en-US" sz="1600" b="1" i="1" dirty="0">
                <a:latin typeface="+mn-lt"/>
              </a:rPr>
              <a:t> spacer </a:t>
            </a:r>
            <a:r>
              <a:rPr lang="en-US" sz="1600" i="1" dirty="0">
                <a:latin typeface="+mn-lt"/>
              </a:rPr>
              <a:t>in. Like I had that once. </a:t>
            </a:r>
            <a:r>
              <a:rPr lang="en-US" sz="1600" i="1" dirty="0" smtClean="0">
                <a:latin typeface="+mn-lt"/>
              </a:rPr>
              <a:t>But </a:t>
            </a:r>
            <a:r>
              <a:rPr lang="en-US" sz="1600" i="1" dirty="0">
                <a:latin typeface="+mn-lt"/>
              </a:rPr>
              <a:t>also you need to put toothpaste </a:t>
            </a:r>
            <a:r>
              <a:rPr lang="en-US" sz="1600" b="1" i="1" dirty="0">
                <a:latin typeface="+mn-lt"/>
              </a:rPr>
              <a:t>on your toothbrush </a:t>
            </a:r>
            <a:r>
              <a:rPr lang="en-US" sz="1600" i="1" dirty="0">
                <a:latin typeface="+mn-lt"/>
              </a:rPr>
              <a:t>first. And you </a:t>
            </a:r>
            <a:r>
              <a:rPr lang="en-US" sz="1600" i="1" dirty="0" err="1">
                <a:latin typeface="+mn-lt"/>
              </a:rPr>
              <a:t>wanna</a:t>
            </a:r>
            <a:r>
              <a:rPr lang="en-US" sz="1600" i="1" dirty="0">
                <a:latin typeface="+mn-lt"/>
              </a:rPr>
              <a:t> use a timer for </a:t>
            </a:r>
            <a:r>
              <a:rPr lang="en-US" sz="1600" b="1" i="1" dirty="0">
                <a:latin typeface="+mn-lt"/>
              </a:rPr>
              <a:t>at least </a:t>
            </a:r>
            <a:r>
              <a:rPr lang="en-US" sz="1600" i="1" dirty="0">
                <a:latin typeface="+mn-lt"/>
              </a:rPr>
              <a:t>twenty minutes and you brush </a:t>
            </a:r>
            <a:r>
              <a:rPr lang="en-US" sz="1600" b="1" i="1" dirty="0">
                <a:latin typeface="+mn-lt"/>
              </a:rPr>
              <a:t>each</a:t>
            </a:r>
            <a:r>
              <a:rPr lang="en-US" sz="1600" i="1" dirty="0">
                <a:latin typeface="+mn-lt"/>
              </a:rPr>
              <a:t> tooth for </a:t>
            </a:r>
            <a:r>
              <a:rPr lang="en-US" sz="1600" i="1" dirty="0" smtClean="0">
                <a:latin typeface="+mn-lt"/>
              </a:rPr>
              <a:t>an </a:t>
            </a:r>
            <a:r>
              <a:rPr lang="en-US" sz="1600" i="1" u="sng" dirty="0" smtClean="0">
                <a:latin typeface="+mn-lt"/>
              </a:rPr>
              <a:t>amount</a:t>
            </a:r>
            <a:r>
              <a:rPr lang="en-US" sz="1600" i="1" dirty="0" smtClean="0">
                <a:latin typeface="+mn-lt"/>
              </a:rPr>
              <a:t> </a:t>
            </a:r>
            <a:r>
              <a:rPr lang="en-US" sz="1600" i="1" dirty="0">
                <a:latin typeface="+mn-lt"/>
              </a:rPr>
              <a:t>of time that's </a:t>
            </a:r>
            <a:r>
              <a:rPr lang="en-US" sz="1600" b="1" i="1" dirty="0">
                <a:latin typeface="+mn-lt"/>
              </a:rPr>
              <a:t>over a second</a:t>
            </a:r>
            <a:r>
              <a:rPr lang="en-US" sz="1600" i="1" dirty="0">
                <a:latin typeface="+mn-lt"/>
              </a:rPr>
              <a:t>. And then you close your mouth so all your teeth are are together and you brush your teeth. Like that. </a:t>
            </a:r>
            <a:endParaRPr lang="en-US" sz="1600" i="1" dirty="0" smtClean="0">
              <a:latin typeface="+mn-lt"/>
            </a:endParaRPr>
          </a:p>
          <a:p>
            <a:pPr eaLnBrk="1" hangingPunct="1">
              <a:defRPr/>
            </a:pPr>
            <a:endParaRPr lang="en-US" altLang="en-US" sz="800" dirty="0" smtClean="0">
              <a:solidFill>
                <a:prstClr val="black"/>
              </a:solidFill>
              <a:latin typeface="Calibri" pitchFamily="34" charset="0"/>
            </a:endParaRPr>
          </a:p>
          <a:p>
            <a:pPr marL="285750" indent="-285750" eaLnBrk="1" hangingPunct="1">
              <a:buFont typeface="Arial"/>
              <a:buChar char="•"/>
              <a:defRPr/>
            </a:pPr>
            <a:r>
              <a:rPr lang="en-US" altLang="en-US" sz="1600" dirty="0" smtClean="0">
                <a:solidFill>
                  <a:prstClr val="black"/>
                </a:solidFill>
                <a:latin typeface="Calibri" pitchFamily="34" charset="0"/>
              </a:rPr>
              <a:t>Use of three types of expanded word groups (prepositional phases, derived words, adjectives)</a:t>
            </a:r>
          </a:p>
          <a:p>
            <a:pPr marL="285750" indent="-285750" eaLnBrk="1" hangingPunct="1">
              <a:buFont typeface="Arial"/>
              <a:buChar char="•"/>
              <a:defRPr/>
            </a:pPr>
            <a:r>
              <a:rPr lang="en-US" altLang="en-US" sz="1600" dirty="0" smtClean="0">
                <a:solidFill>
                  <a:prstClr val="black"/>
                </a:solidFill>
                <a:latin typeface="Calibri" pitchFamily="34" charset="0"/>
              </a:rPr>
              <a:t>Use of one </a:t>
            </a:r>
            <a:r>
              <a:rPr lang="en-US" altLang="en-US" sz="1600" u="sng" dirty="0" smtClean="0">
                <a:solidFill>
                  <a:prstClr val="black"/>
                </a:solidFill>
                <a:latin typeface="Calibri" pitchFamily="34" charset="0"/>
              </a:rPr>
              <a:t>general academic vocabulary term</a:t>
            </a:r>
            <a:r>
              <a:rPr lang="en-US" altLang="en-US" sz="1600" dirty="0" smtClean="0">
                <a:solidFill>
                  <a:prstClr val="black"/>
                </a:solidFill>
                <a:latin typeface="Calibri" pitchFamily="34" charset="0"/>
              </a:rPr>
              <a:t> (amount)  </a:t>
            </a:r>
            <a:endParaRPr lang="en-US" altLang="en-US" sz="1600" dirty="0">
              <a:solidFill>
                <a:prstClr val="black"/>
              </a:solidFill>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ExpWordGr_3rd_Teeth_Dev_N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83902" y="5901029"/>
            <a:ext cx="374904" cy="374904"/>
          </a:xfrm>
          <a:prstGeom prst="rect">
            <a:avLst/>
          </a:prstGeom>
        </p:spPr>
      </p:pic>
    </p:spTree>
    <p:extLst>
      <p:ext uri="{BB962C8B-B14F-4D97-AF65-F5344CB8AC3E}">
        <p14:creationId xmlns:p14="http://schemas.microsoft.com/office/powerpoint/2010/main" val="4070408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946400" y="1487550"/>
            <a:ext cx="5463821" cy="3358087"/>
          </a:xfrm>
          <a:prstGeom prst="wedgeRoundRectCallout">
            <a:avLst>
              <a:gd name="adj1" fmla="val 26095"/>
              <a:gd name="adj2" fmla="val 65458"/>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3" name="TextBox 2"/>
          <p:cNvSpPr txBox="1"/>
          <p:nvPr/>
        </p:nvSpPr>
        <p:spPr>
          <a:xfrm>
            <a:off x="4766490" y="2566446"/>
            <a:ext cx="1823640" cy="1200329"/>
          </a:xfrm>
          <a:prstGeom prst="rect">
            <a:avLst/>
          </a:prstGeom>
          <a:noFill/>
        </p:spPr>
        <p:txBody>
          <a:bodyPr wrap="square" rtlCol="0">
            <a:spAutoFit/>
          </a:bodyPr>
          <a:lstStyle/>
          <a:p>
            <a:pPr algn="r"/>
            <a:r>
              <a:rPr lang="en-US" sz="7200" b="1" dirty="0" smtClean="0">
                <a:solidFill>
                  <a:srgbClr val="7F7F7F"/>
                </a:solidFill>
              </a:rPr>
              <a:t>N/A</a:t>
            </a:r>
            <a:endParaRPr lang="en-US" sz="7200" b="1" dirty="0">
              <a:solidFill>
                <a:srgbClr val="7F7F7F"/>
              </a:solidFill>
            </a:endParaRPr>
          </a:p>
        </p:txBody>
      </p:sp>
    </p:spTree>
    <p:extLst>
      <p:ext uri="{BB962C8B-B14F-4D97-AF65-F5344CB8AC3E}">
        <p14:creationId xmlns:p14="http://schemas.microsoft.com/office/powerpoint/2010/main" val="21733952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0"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4835395" y="2894504"/>
            <a:ext cx="1152144" cy="193644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Expansion of Word Groups (EL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r>
              <a:rPr lang="en-US" sz="400" i="1" dirty="0">
                <a:latin typeface="+mn-lt"/>
              </a:rPr>
              <a:t>A </a:t>
            </a:r>
            <a:r>
              <a:rPr lang="en-US" sz="400" b="1" i="1" u="sng" dirty="0">
                <a:latin typeface="+mn-lt"/>
              </a:rPr>
              <a:t>easy</a:t>
            </a:r>
            <a:r>
              <a:rPr lang="en-US" sz="400" i="1" dirty="0">
                <a:latin typeface="+mn-lt"/>
              </a:rPr>
              <a:t> way is to connect all the </a:t>
            </a:r>
            <a:r>
              <a:rPr lang="en-US" sz="400" b="1" i="1" u="sng" dirty="0">
                <a:latin typeface="+mn-lt"/>
              </a:rPr>
              <a:t>red</a:t>
            </a:r>
            <a:r>
              <a:rPr lang="en-US" sz="400" i="1" dirty="0">
                <a:latin typeface="+mn-lt"/>
              </a:rPr>
              <a:t> </a:t>
            </a:r>
            <a:r>
              <a:rPr lang="en-US" sz="400" b="1" i="1" u="sng" dirty="0">
                <a:latin typeface="+mn-lt"/>
              </a:rPr>
              <a:t>ones</a:t>
            </a:r>
            <a:r>
              <a:rPr lang="en-US" sz="400" i="1" dirty="0">
                <a:latin typeface="+mn-lt"/>
              </a:rPr>
              <a:t>. Wait, 1, 2, 3, 4, 5, 6, 7, 8, 9, 10. A easy way is to connect them, the row, each color and whatever the number that the first color has, I think it, the others colors could have the other one, the same </a:t>
            </a:r>
            <a:r>
              <a:rPr lang="en-US" sz="400" b="1" i="1" u="sng" dirty="0">
                <a:latin typeface="+mn-lt"/>
              </a:rPr>
              <a:t>amount</a:t>
            </a:r>
            <a:r>
              <a:rPr lang="en-US" sz="400" i="1" dirty="0">
                <a:latin typeface="+mn-lt"/>
              </a:rPr>
              <a:t>. So this one had 10, but I </a:t>
            </a:r>
            <a:r>
              <a:rPr lang="en-US" sz="400" b="1" i="1" u="sng" dirty="0">
                <a:latin typeface="+mn-lt"/>
              </a:rPr>
              <a:t>accidentally</a:t>
            </a:r>
            <a:r>
              <a:rPr lang="en-US" sz="400" i="1" dirty="0">
                <a:latin typeface="+mn-lt"/>
              </a:rPr>
              <a:t> put a white one, but if I were to, there's a red one left, so if I would have put the </a:t>
            </a:r>
            <a:r>
              <a:rPr lang="en-US" sz="400" b="1" i="1" u="sng" dirty="0">
                <a:latin typeface="+mn-lt"/>
              </a:rPr>
              <a:t>red</a:t>
            </a:r>
            <a:r>
              <a:rPr lang="en-US" sz="400" i="1" dirty="0">
                <a:latin typeface="+mn-lt"/>
              </a:rPr>
              <a:t> one where the </a:t>
            </a:r>
            <a:r>
              <a:rPr lang="en-US" sz="400" b="1" i="1" u="sng" dirty="0">
                <a:latin typeface="+mn-lt"/>
              </a:rPr>
              <a:t>white</a:t>
            </a:r>
            <a:r>
              <a:rPr lang="en-US" sz="400" i="1" dirty="0">
                <a:latin typeface="+mn-lt"/>
              </a:rPr>
              <a:t> one goes, and take the white one out, there would've been 10 still. So you need to find out how much colors there are in total. Then you multiply </a:t>
            </a:r>
            <a:r>
              <a:rPr lang="en-US" sz="400" b="1" i="1" u="sng" dirty="0">
                <a:latin typeface="+mn-lt"/>
              </a:rPr>
              <a:t>by tens</a:t>
            </a:r>
            <a:r>
              <a:rPr lang="en-US" sz="400" i="1" dirty="0">
                <a:latin typeface="+mn-lt"/>
              </a:rPr>
              <a:t>, so 10, 20, 30, 40, 50. </a:t>
            </a:r>
          </a:p>
          <a:p>
            <a:r>
              <a:rPr lang="en-US" sz="400" dirty="0">
                <a:latin typeface="+mn-lt"/>
              </a:rPr>
              <a:t>[Researcher: And why does using the cubes this way help him?] </a:t>
            </a:r>
          </a:p>
          <a:p>
            <a:r>
              <a:rPr lang="en-US" sz="400" i="1" dirty="0">
                <a:latin typeface="+mn-lt"/>
              </a:rPr>
              <a:t>It helps us so it doesn't fall off, and so it doesn't get mixed. And so you could stick it up or </a:t>
            </a:r>
            <a:r>
              <a:rPr lang="en-US" sz="400" b="1" i="1" u="sng" dirty="0">
                <a:latin typeface="+mn-lt"/>
              </a:rPr>
              <a:t>sideways</a:t>
            </a:r>
            <a:r>
              <a:rPr lang="en-US" sz="400" i="1" dirty="0">
                <a:latin typeface="+mn-lt"/>
              </a:rPr>
              <a:t>, so it doesn't get mixed up with the other colors. So you don't count them wrong </a:t>
            </a:r>
            <a:r>
              <a:rPr lang="en-US" sz="400" b="1" i="1" u="sng" dirty="0">
                <a:latin typeface="+mn-lt"/>
              </a:rPr>
              <a:t>by accident</a:t>
            </a:r>
            <a:r>
              <a:rPr lang="en-US" sz="400" i="1" dirty="0">
                <a:latin typeface="+mn-lt"/>
              </a:rPr>
              <a:t>. </a:t>
            </a:r>
            <a:r>
              <a:rPr lang="en-US" sz="400" i="1" dirty="0">
                <a:solidFill>
                  <a:prstClr val="black"/>
                </a:solidFill>
                <a:latin typeface="+mn-lt"/>
              </a:rPr>
              <a:t> </a:t>
            </a:r>
            <a:endParaRPr lang="en-US" sz="400" i="1" dirty="0" smtClean="0">
              <a:solidFill>
                <a:prstClr val="black"/>
              </a:solidFill>
              <a:latin typeface="+mn-lt"/>
            </a:endParaRPr>
          </a:p>
          <a:p>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Use of adjectives in noun phrases, word derivations, and adverbs. Uses math-specific vocabulary, but only one instance of general academic vocabulary.</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5" name="Rounded Rectangular Callout 14"/>
          <p:cNvSpPr>
            <a:spLocks noChangeArrowheads="1"/>
          </p:cNvSpPr>
          <p:nvPr/>
        </p:nvSpPr>
        <p:spPr bwMode="auto">
          <a:xfrm>
            <a:off x="4952983" y="3698059"/>
            <a:ext cx="1152144" cy="123952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Expansion of Word Groups (EO/P)</a:t>
            </a:r>
            <a:r>
              <a:rPr lang="en-US" altLang="en-US" sz="400" dirty="0">
                <a:solidFill>
                  <a:prstClr val="black"/>
                </a:solidFill>
                <a:latin typeface="+mn-lt"/>
              </a:rPr>
              <a:t>:</a:t>
            </a:r>
          </a:p>
          <a:p>
            <a:pPr eaLnBrk="1" hangingPunct="1">
              <a:defRPr/>
            </a:pPr>
            <a:endParaRPr lang="en-US" altLang="en-US" sz="400" i="1" dirty="0">
              <a:solidFill>
                <a:srgbClr val="FFFFFF"/>
              </a:solidFill>
              <a:latin typeface="+mn-lt"/>
            </a:endParaRPr>
          </a:p>
          <a:p>
            <a:pPr eaLnBrk="1" hangingPunct="1">
              <a:defRPr/>
            </a:pPr>
            <a:r>
              <a:rPr lang="en-US" sz="400" i="1" dirty="0">
                <a:latin typeface="+mn-lt"/>
              </a:rPr>
              <a:t>You use these cubes and put them </a:t>
            </a:r>
            <a:r>
              <a:rPr lang="en-US" sz="400" b="1" i="1" u="sng" dirty="0">
                <a:latin typeface="+mn-lt"/>
              </a:rPr>
              <a:t>by twos</a:t>
            </a:r>
            <a:r>
              <a:rPr lang="en-US" sz="400" i="1" dirty="0">
                <a:latin typeface="+mn-lt"/>
              </a:rPr>
              <a:t>. It's </a:t>
            </a:r>
            <a:r>
              <a:rPr lang="en-US" sz="400" b="1" i="1" u="sng" dirty="0" err="1">
                <a:latin typeface="+mn-lt"/>
              </a:rPr>
              <a:t>funner</a:t>
            </a:r>
            <a:r>
              <a:rPr lang="en-US" sz="400" i="1" dirty="0">
                <a:latin typeface="+mn-lt"/>
              </a:rPr>
              <a:t> and </a:t>
            </a:r>
            <a:r>
              <a:rPr lang="en-US" sz="400" b="1" i="1" u="sng" dirty="0">
                <a:latin typeface="+mn-lt"/>
              </a:rPr>
              <a:t>faste</a:t>
            </a:r>
            <a:r>
              <a:rPr lang="en-US" sz="400" i="1" dirty="0">
                <a:latin typeface="+mn-lt"/>
              </a:rPr>
              <a:t>r, more </a:t>
            </a:r>
            <a:r>
              <a:rPr lang="en-US" sz="400" b="1" i="1" u="sng" dirty="0">
                <a:latin typeface="+mn-lt"/>
              </a:rPr>
              <a:t>efficient</a:t>
            </a:r>
            <a:r>
              <a:rPr lang="en-US" sz="400" i="1" dirty="0">
                <a:latin typeface="+mn-lt"/>
              </a:rPr>
              <a:t> than counting </a:t>
            </a:r>
            <a:r>
              <a:rPr lang="en-US" sz="400" b="1" i="1" u="sng" dirty="0">
                <a:latin typeface="+mn-lt"/>
              </a:rPr>
              <a:t>by ones</a:t>
            </a:r>
            <a:r>
              <a:rPr lang="en-US" sz="400" i="1" dirty="0">
                <a:latin typeface="+mn-lt"/>
              </a:rPr>
              <a:t>. </a:t>
            </a:r>
          </a:p>
          <a:p>
            <a:pPr eaLnBrk="1" hangingPunct="1">
              <a:defRPr/>
            </a:pPr>
            <a:r>
              <a:rPr lang="en-US" sz="400" dirty="0">
                <a:latin typeface="+mn-lt"/>
              </a:rPr>
              <a:t>[Researcher: Can you tell him how to do it?] </a:t>
            </a:r>
          </a:p>
          <a:p>
            <a:pPr eaLnBrk="1" hangingPunct="1">
              <a:defRPr/>
            </a:pPr>
            <a:r>
              <a:rPr lang="en-US" sz="400" i="1" dirty="0">
                <a:latin typeface="+mn-lt"/>
              </a:rPr>
              <a:t>You have all the </a:t>
            </a:r>
            <a:r>
              <a:rPr lang="en-US" sz="400" i="1" dirty="0" err="1">
                <a:latin typeface="+mn-lt"/>
              </a:rPr>
              <a:t>unifix</a:t>
            </a:r>
            <a:r>
              <a:rPr lang="en-US" sz="400" i="1" dirty="0">
                <a:latin typeface="+mn-lt"/>
              </a:rPr>
              <a:t> cubes </a:t>
            </a:r>
            <a:r>
              <a:rPr lang="en-US" sz="400" b="1" i="1" u="sng" dirty="0">
                <a:latin typeface="+mn-lt"/>
              </a:rPr>
              <a:t>on the right </a:t>
            </a:r>
            <a:r>
              <a:rPr lang="en-US" sz="400" i="1" dirty="0">
                <a:latin typeface="+mn-lt"/>
              </a:rPr>
              <a:t>and none </a:t>
            </a:r>
            <a:r>
              <a:rPr lang="en-US" sz="400" b="1" i="1" u="sng" dirty="0">
                <a:latin typeface="+mn-lt"/>
              </a:rPr>
              <a:t>on the left</a:t>
            </a:r>
            <a:r>
              <a:rPr lang="en-US" sz="400" i="1" dirty="0">
                <a:latin typeface="+mn-lt"/>
              </a:rPr>
              <a:t>. Take two and put them </a:t>
            </a:r>
            <a:r>
              <a:rPr lang="en-US" sz="400" b="1" i="1" u="sng" dirty="0">
                <a:latin typeface="+mn-lt"/>
              </a:rPr>
              <a:t>on the left</a:t>
            </a:r>
            <a:r>
              <a:rPr lang="en-US" sz="400" i="1" dirty="0">
                <a:latin typeface="+mn-lt"/>
              </a:rPr>
              <a:t>. Do it with another pair until you count two, four, six, eight all the way to the number </a:t>
            </a:r>
            <a:r>
              <a:rPr lang="en-US" sz="400" b="1" i="1" u="sng" dirty="0">
                <a:latin typeface="+mn-lt"/>
              </a:rPr>
              <a:t>that the cubes have</a:t>
            </a:r>
            <a:r>
              <a:rPr lang="en-US" sz="400" i="1" dirty="0">
                <a:latin typeface="+mn-lt"/>
              </a:rPr>
              <a:t>, which I counted fifty. </a:t>
            </a:r>
          </a:p>
          <a:p>
            <a:pPr eaLnBrk="1" hangingPunct="1">
              <a:defRPr/>
            </a:pPr>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Use of academic vocabulary, as well as derived words, prepositional phrases, and a relative clause</a:t>
            </a:r>
          </a:p>
        </p:txBody>
      </p:sp>
      <p:sp>
        <p:nvSpPr>
          <p:cNvPr id="19" name="Rectangle 18"/>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Along the progression, children’s responses became increasingly complex as they used a greater variety of word groups. Explanations developed from simple root forms of nouns and basic verbs to incorporating a variety of lexical characteristics </a:t>
            </a:r>
            <a:endParaRPr lang="en-US" dirty="0">
              <a:solidFill>
                <a:srgbClr val="FF0000"/>
              </a:solidFill>
              <a:ea typeface="ＭＳ Ｐゴシック" charset="-128"/>
            </a:endParaRP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20" name="Rounded Rectangular Callout 19"/>
          <p:cNvSpPr>
            <a:spLocks noChangeArrowheads="1"/>
          </p:cNvSpPr>
          <p:nvPr/>
        </p:nvSpPr>
        <p:spPr bwMode="auto">
          <a:xfrm>
            <a:off x="1757835" y="4487716"/>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(EL):</a:t>
            </a:r>
          </a:p>
          <a:p>
            <a:pPr eaLnBrk="1" hangingPunct="1">
              <a:defRPr/>
            </a:pPr>
            <a:endParaRPr lang="en-US" altLang="en-US" sz="400" i="1" dirty="0">
              <a:solidFill>
                <a:prstClr val="black"/>
              </a:solidFill>
              <a:latin typeface="Calibri" pitchFamily="34" charset="0"/>
            </a:endParaRPr>
          </a:p>
          <a:p>
            <a:pPr eaLnBrk="1" hangingPunct="1">
              <a:defRPr/>
            </a:pPr>
            <a:r>
              <a:rPr lang="en-US" sz="400" i="1" dirty="0"/>
              <a:t>By counting and by your mind can count. </a:t>
            </a:r>
          </a:p>
          <a:p>
            <a:pPr eaLnBrk="1" hangingPunct="1">
              <a:defRPr/>
            </a:pPr>
            <a:r>
              <a:rPr lang="en-US" sz="400" dirty="0"/>
              <a:t>[Researcher: And why does using the cubes this way help her? Tell her that.] </a:t>
            </a:r>
          </a:p>
          <a:p>
            <a:pPr eaLnBrk="1" hangingPunct="1">
              <a:defRPr/>
            </a:pPr>
            <a:r>
              <a:rPr lang="en-US" sz="400" i="1" dirty="0"/>
              <a:t>For you can learn to count. </a:t>
            </a:r>
          </a:p>
          <a:p>
            <a:pPr eaLnBrk="1" hangingPunct="1">
              <a:defRPr/>
            </a:pPr>
            <a:endParaRPr lang="en-US" altLang="en-US" sz="400" i="1" dirty="0">
              <a:solidFill>
                <a:prstClr val="black"/>
              </a:solidFill>
              <a:latin typeface="Calibri"/>
            </a:endParaRPr>
          </a:p>
          <a:p>
            <a:pPr eaLnBrk="1" hangingPunct="1">
              <a:defRPr/>
            </a:pPr>
            <a:r>
              <a:rPr lang="en-US" altLang="en-US" sz="500" b="1" dirty="0">
                <a:solidFill>
                  <a:prstClr val="black"/>
                </a:solidFill>
                <a:latin typeface="Calibri"/>
              </a:rPr>
              <a:t>· </a:t>
            </a:r>
            <a:r>
              <a:rPr lang="en-US" altLang="en-US" sz="400" dirty="0" smtClean="0">
                <a:solidFill>
                  <a:prstClr val="black"/>
                </a:solidFill>
                <a:latin typeface="Calibri" pitchFamily="34" charset="0"/>
                <a:cs typeface="Arial" pitchFamily="34" charset="0"/>
              </a:rPr>
              <a:t>No </a:t>
            </a:r>
            <a:r>
              <a:rPr lang="en-US" altLang="en-US" sz="400" dirty="0">
                <a:solidFill>
                  <a:prstClr val="black"/>
                </a:solidFill>
                <a:latin typeface="Calibri" pitchFamily="34" charset="0"/>
                <a:cs typeface="Arial" pitchFamily="34" charset="0"/>
              </a:rPr>
              <a:t>expansion of word groups</a:t>
            </a:r>
          </a:p>
        </p:txBody>
      </p:sp>
      <p:sp>
        <p:nvSpPr>
          <p:cNvPr id="10" name="Rounded Rectangular Callout 9"/>
          <p:cNvSpPr>
            <a:spLocks noChangeArrowheads="1"/>
          </p:cNvSpPr>
          <p:nvPr/>
        </p:nvSpPr>
        <p:spPr bwMode="auto">
          <a:xfrm>
            <a:off x="3267143" y="3600956"/>
            <a:ext cx="1152144" cy="115860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Expansion of Word Groups (EL)</a:t>
            </a:r>
            <a:r>
              <a:rPr lang="en-US" altLang="en-US" sz="400" dirty="0">
                <a:solidFill>
                  <a:prstClr val="black"/>
                </a:solidFill>
                <a:latin typeface="Calibri"/>
              </a:rPr>
              <a:t>:</a:t>
            </a:r>
          </a:p>
          <a:p>
            <a:pPr eaLnBrk="1" hangingPunct="1">
              <a:defRPr/>
            </a:pPr>
            <a:endParaRPr lang="en-US" altLang="en-US" sz="400" i="1" dirty="0">
              <a:solidFill>
                <a:prstClr val="black"/>
              </a:solidFill>
              <a:latin typeface="Calibri"/>
            </a:endParaRPr>
          </a:p>
          <a:p>
            <a:pPr eaLnBrk="1" hangingPunct="1">
              <a:defRPr/>
            </a:pPr>
            <a:r>
              <a:rPr lang="en-US" sz="400" i="1" dirty="0"/>
              <a:t>Like you use the cubes to help you count and you could do them </a:t>
            </a:r>
            <a:r>
              <a:rPr lang="en-US" sz="400" b="1" i="1" u="sng" dirty="0"/>
              <a:t>by fives</a:t>
            </a:r>
            <a:r>
              <a:rPr lang="en-US" sz="400" i="1" dirty="0"/>
              <a:t> since however you want. But like and when you're after, when you're done, you have to you have to count them. And then you you you you get the total </a:t>
            </a:r>
            <a:r>
              <a:rPr lang="en-US" sz="400" b="1" i="1" u="sng" dirty="0"/>
              <a:t>of cubes</a:t>
            </a:r>
            <a:r>
              <a:rPr lang="en-US" sz="400" i="1" dirty="0"/>
              <a:t>. </a:t>
            </a:r>
          </a:p>
          <a:p>
            <a:pPr eaLnBrk="1" hangingPunct="1">
              <a:defRPr/>
            </a:pPr>
            <a:r>
              <a:rPr lang="en-US" sz="400" dirty="0"/>
              <a:t>[Researcher: And can you tell her why using the cubes this way helps her?] </a:t>
            </a:r>
          </a:p>
          <a:p>
            <a:pPr eaLnBrk="1" hangingPunct="1">
              <a:defRPr/>
            </a:pPr>
            <a:r>
              <a:rPr lang="en-US" sz="400" i="1" dirty="0"/>
              <a:t>It helps you because it makes it easier for you to count.</a:t>
            </a:r>
          </a:p>
          <a:p>
            <a:pPr eaLnBrk="1" hangingPunct="1">
              <a:defRPr/>
            </a:pPr>
            <a:r>
              <a:rPr lang="en-US" sz="400" i="1" dirty="0"/>
              <a:t> </a:t>
            </a:r>
            <a:r>
              <a:rPr lang="en-US" sz="400" dirty="0"/>
              <a:t> </a:t>
            </a:r>
            <a:endParaRPr lang="en-US" altLang="en-US" sz="400" i="1" dirty="0">
              <a:solidFill>
                <a:prstClr val="black"/>
              </a:solidFill>
              <a:latin typeface="Calibri"/>
            </a:endParaRPr>
          </a:p>
          <a:p>
            <a:pPr eaLnBrk="1" hangingPunct="1">
              <a:buFont typeface="Arial" pitchFamily="34" charset="0"/>
              <a:buChar char="•"/>
              <a:defRPr/>
            </a:pPr>
            <a:r>
              <a:rPr lang="en-US" sz="400" dirty="0" smtClean="0">
                <a:solidFill>
                  <a:prstClr val="black"/>
                </a:solidFill>
                <a:latin typeface="Calibri"/>
              </a:rPr>
              <a:t> Uses </a:t>
            </a:r>
            <a:r>
              <a:rPr lang="en-US" sz="400" dirty="0">
                <a:solidFill>
                  <a:prstClr val="black"/>
                </a:solidFill>
                <a:latin typeface="Calibri"/>
              </a:rPr>
              <a:t>prepositions phrases, although not always accurately</a:t>
            </a:r>
            <a:endParaRPr lang="en-US" sz="400" i="1" dirty="0">
              <a:solidFill>
                <a:prstClr val="black"/>
              </a:solidFill>
              <a:latin typeface="Calibri"/>
            </a:endParaRPr>
          </a:p>
        </p:txBody>
      </p:sp>
      <p:sp>
        <p:nvSpPr>
          <p:cNvPr id="18" name="Rounded Rectangular Callout 17"/>
          <p:cNvSpPr>
            <a:spLocks noChangeArrowheads="1"/>
          </p:cNvSpPr>
          <p:nvPr/>
        </p:nvSpPr>
        <p:spPr bwMode="auto">
          <a:xfrm>
            <a:off x="3373539"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Expansion of Word Groups (EO/P):</a:t>
            </a:r>
          </a:p>
          <a:p>
            <a:pPr eaLnBrk="1" hangingPunct="1">
              <a:defRPr/>
            </a:pPr>
            <a:endParaRPr lang="en-US" altLang="en-US" sz="400" i="1" dirty="0">
              <a:solidFill>
                <a:prstClr val="black"/>
              </a:solidFill>
              <a:latin typeface="Calibri"/>
            </a:endParaRPr>
          </a:p>
          <a:p>
            <a:pPr eaLnBrk="1" hangingPunct="1">
              <a:defRPr/>
            </a:pPr>
            <a:r>
              <a:rPr lang="en-US" sz="400" i="1" dirty="0"/>
              <a:t>When you use the cubes, it might be </a:t>
            </a:r>
            <a:r>
              <a:rPr lang="en-US" sz="400" b="1" i="1" u="sng" dirty="0"/>
              <a:t>easier</a:t>
            </a:r>
            <a:r>
              <a:rPr lang="en-US" sz="400" i="1" dirty="0"/>
              <a:t> for you to count them </a:t>
            </a:r>
            <a:r>
              <a:rPr lang="en-US" sz="400" b="1" i="1" u="sng" dirty="0"/>
              <a:t>by twos</a:t>
            </a:r>
            <a:r>
              <a:rPr lang="en-US" sz="400" b="1" i="1" dirty="0"/>
              <a:t> </a:t>
            </a:r>
            <a:r>
              <a:rPr lang="en-US" sz="400" i="1" dirty="0"/>
              <a:t>because it takes </a:t>
            </a:r>
            <a:r>
              <a:rPr lang="en-US" sz="400" b="1" i="1" u="sng" dirty="0"/>
              <a:t>less</a:t>
            </a:r>
            <a:r>
              <a:rPr lang="en-US" sz="400" i="1" dirty="0"/>
              <a:t> time. And they're </a:t>
            </a:r>
            <a:r>
              <a:rPr lang="en-US" sz="400" b="1" i="1" u="sng" dirty="0"/>
              <a:t>even</a:t>
            </a:r>
            <a:r>
              <a:rPr lang="en-US" sz="400" i="1" dirty="0"/>
              <a:t> numbers, and </a:t>
            </a:r>
            <a:r>
              <a:rPr lang="en-US" sz="400" b="1" i="1" u="sng" dirty="0"/>
              <a:t>for me</a:t>
            </a:r>
            <a:r>
              <a:rPr lang="en-US" sz="400" b="1" i="1" dirty="0"/>
              <a:t> </a:t>
            </a:r>
            <a:r>
              <a:rPr lang="en-US" sz="400" i="1" dirty="0"/>
              <a:t>it's easier to count </a:t>
            </a:r>
            <a:r>
              <a:rPr lang="en-US" sz="400" b="1" i="1" u="sng" dirty="0"/>
              <a:t>with even numbers</a:t>
            </a:r>
            <a:r>
              <a:rPr lang="en-US" sz="400" i="1" dirty="0"/>
              <a:t>. </a:t>
            </a:r>
          </a:p>
          <a:p>
            <a:pPr eaLnBrk="1" hangingPunct="1">
              <a:defRPr/>
            </a:pPr>
            <a:endParaRPr lang="en-US" altLang="en-US" sz="400" i="1" dirty="0">
              <a:solidFill>
                <a:prstClr val="black"/>
              </a:solidFill>
              <a:latin typeface="Calibri"/>
            </a:endParaRPr>
          </a:p>
          <a:p>
            <a:pPr eaLnBrk="1" hangingPunct="1">
              <a:defRPr/>
            </a:pPr>
            <a:r>
              <a:rPr lang="en-US" altLang="en-US" sz="600" b="1" dirty="0" smtClean="0">
                <a:solidFill>
                  <a:prstClr val="black"/>
                </a:solidFill>
                <a:latin typeface="Calibri"/>
              </a:rPr>
              <a:t>·</a:t>
            </a:r>
            <a:r>
              <a:rPr lang="en-US" altLang="en-US" sz="400" dirty="0" smtClean="0">
                <a:solidFill>
                  <a:prstClr val="black"/>
                </a:solidFill>
                <a:latin typeface="Calibri"/>
              </a:rPr>
              <a:t> Displays </a:t>
            </a:r>
            <a:r>
              <a:rPr lang="en-US" altLang="en-US" sz="400" dirty="0">
                <a:solidFill>
                  <a:prstClr val="black"/>
                </a:solidFill>
                <a:latin typeface="Calibri"/>
              </a:rPr>
              <a:t>a repertoire of expanded word groups, but no use of academic vocabulary</a:t>
            </a:r>
          </a:p>
        </p:txBody>
      </p:sp>
    </p:spTree>
    <p:extLst>
      <p:ext uri="{BB962C8B-B14F-4D97-AF65-F5344CB8AC3E}">
        <p14:creationId xmlns:p14="http://schemas.microsoft.com/office/powerpoint/2010/main" val="45237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3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2" end="2"/>
                                            </p:txEl>
                                          </p:spTgt>
                                        </p:tgtEl>
                                        <p:attrNameLst>
                                          <p:attrName>style.visibility</p:attrName>
                                        </p:attrNameLst>
                                      </p:cBhvr>
                                      <p:to>
                                        <p:strVal val="visible"/>
                                      </p:to>
                                    </p:set>
                                    <p:animEffect transition="in" filter="fade">
                                      <p:cBhvr>
                                        <p:cTn id="10" dur="300"/>
                                        <p:tgtEl>
                                          <p:spTgt spid="1946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3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0">
                                            <p:txEl>
                                              <p:pRg st="3" end="3"/>
                                            </p:txEl>
                                          </p:spTgt>
                                        </p:tgtEl>
                                        <p:attrNameLst>
                                          <p:attrName>style.visibility</p:attrName>
                                        </p:attrNameLst>
                                      </p:cBhvr>
                                      <p:to>
                                        <p:strVal val="visible"/>
                                      </p:to>
                                    </p:set>
                                    <p:animEffect transition="in" filter="fade">
                                      <p:cBhvr>
                                        <p:cTn id="28" dur="300"/>
                                        <p:tgtEl>
                                          <p:spTgt spid="19460">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0" grpId="0" animBg="1"/>
      <p:bldP spid="10"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3062110" y="1284111"/>
            <a:ext cx="5432779" cy="2784652"/>
          </a:xfrm>
          <a:prstGeom prst="wedgeRoundRectCallout">
            <a:avLst>
              <a:gd name="adj1" fmla="val -64359"/>
              <a:gd name="adj2" fmla="val 9774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Expansion of Word Groups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2000" i="1" dirty="0" smtClean="0">
              <a:solidFill>
                <a:prstClr val="black"/>
              </a:solidFill>
              <a:latin typeface="Calibri" pitchFamily="34" charset="0"/>
            </a:endParaRPr>
          </a:p>
          <a:p>
            <a:pPr eaLnBrk="1" hangingPunct="1">
              <a:defRPr/>
            </a:pPr>
            <a:r>
              <a:rPr lang="en-US" altLang="en-US" sz="2000" i="1" dirty="0" smtClean="0">
                <a:solidFill>
                  <a:prstClr val="black"/>
                </a:solidFill>
                <a:latin typeface="Calibri"/>
              </a:rPr>
              <a:t>To put it </a:t>
            </a:r>
            <a:r>
              <a:rPr lang="en-US" altLang="en-US" sz="2000" b="1" i="1" dirty="0" smtClean="0">
                <a:solidFill>
                  <a:prstClr val="black"/>
                </a:solidFill>
                <a:latin typeface="Calibri"/>
              </a:rPr>
              <a:t>in order </a:t>
            </a:r>
            <a:r>
              <a:rPr lang="en-US" altLang="en-US" sz="2000" i="1" dirty="0" smtClean="0">
                <a:solidFill>
                  <a:prstClr val="black"/>
                </a:solidFill>
                <a:latin typeface="Calibri"/>
              </a:rPr>
              <a:t>and color and not get it mixed up. And put them </a:t>
            </a:r>
            <a:r>
              <a:rPr lang="en-US" altLang="en-US" sz="2000" b="1" i="1" dirty="0" smtClean="0">
                <a:solidFill>
                  <a:prstClr val="black"/>
                </a:solidFill>
                <a:latin typeface="Calibri"/>
              </a:rPr>
              <a:t>in tens</a:t>
            </a:r>
            <a:r>
              <a:rPr lang="en-US" altLang="en-US" sz="2000" i="1" dirty="0" smtClean="0">
                <a:solidFill>
                  <a:prstClr val="black"/>
                </a:solidFill>
                <a:latin typeface="Calibri"/>
              </a:rPr>
              <a:t>.</a:t>
            </a:r>
          </a:p>
          <a:p>
            <a:pPr eaLnBrk="1" hangingPunct="1">
              <a:defRPr/>
            </a:pPr>
            <a:endParaRPr lang="en-US" altLang="en-US" sz="2000" i="1" dirty="0" smtClean="0">
              <a:solidFill>
                <a:prstClr val="black"/>
              </a:solidFill>
              <a:latin typeface="Calibri"/>
            </a:endParaRPr>
          </a:p>
          <a:p>
            <a:pPr marL="285750" indent="-285750" eaLnBrk="1" hangingPunct="1">
              <a:buFont typeface="Arial"/>
              <a:buChar char="•"/>
              <a:defRPr/>
            </a:pPr>
            <a:r>
              <a:rPr lang="en-US" altLang="en-US" sz="2000" dirty="0" smtClean="0">
                <a:solidFill>
                  <a:prstClr val="black"/>
                </a:solidFill>
                <a:latin typeface="Calibri" pitchFamily="34" charset="0"/>
                <a:cs typeface="Arial" pitchFamily="34" charset="0"/>
              </a:rPr>
              <a:t>Repetitive use of one preposition</a:t>
            </a:r>
            <a:endParaRPr lang="en-US" altLang="en-US" sz="20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17501973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642125" y="1206500"/>
            <a:ext cx="6261985" cy="3714195"/>
          </a:xfrm>
          <a:prstGeom prst="wedgeRoundRectCallout">
            <a:avLst>
              <a:gd name="adj1" fmla="val -31945"/>
              <a:gd name="adj2" fmla="val 6268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Expansion of Word Groups (</a:t>
            </a:r>
            <a:r>
              <a:rPr lang="en-US" altLang="en-US" sz="1800" u="sng" dirty="0">
                <a:solidFill>
                  <a:prstClr val="black"/>
                </a:solidFill>
                <a:latin typeface="Calibri"/>
              </a:rPr>
              <a:t>EL)</a:t>
            </a:r>
            <a:r>
              <a:rPr lang="en-US" altLang="en-US" sz="1800" dirty="0">
                <a:solidFill>
                  <a:prstClr val="black"/>
                </a:solidFill>
                <a:latin typeface="Calibri"/>
              </a:rPr>
              <a:t>:</a:t>
            </a:r>
          </a:p>
          <a:p>
            <a:pPr eaLnBrk="1" hangingPunct="1">
              <a:defRPr/>
            </a:pPr>
            <a:endParaRPr lang="en-US" altLang="en-US" sz="1200" i="1" dirty="0" smtClean="0">
              <a:solidFill>
                <a:prstClr val="black"/>
              </a:solidFill>
              <a:latin typeface="Calibri"/>
            </a:endParaRPr>
          </a:p>
          <a:p>
            <a:pPr eaLnBrk="1" hangingPunct="1">
              <a:defRPr/>
            </a:pPr>
            <a:r>
              <a:rPr lang="en-US" sz="1800" i="1" dirty="0" smtClean="0">
                <a:latin typeface="+mn-lt"/>
              </a:rPr>
              <a:t>You need to count them </a:t>
            </a:r>
            <a:r>
              <a:rPr lang="en-US" sz="1800" b="1" i="1" dirty="0" smtClean="0">
                <a:latin typeface="+mn-lt"/>
              </a:rPr>
              <a:t>by one</a:t>
            </a:r>
            <a:r>
              <a:rPr lang="en-US" sz="1800" i="1" dirty="0" smtClean="0">
                <a:latin typeface="+mn-lt"/>
              </a:rPr>
              <a:t>. Like that. You can do it to help you. Now so you can know how many is the </a:t>
            </a:r>
            <a:r>
              <a:rPr lang="en-US" sz="1800" i="1" u="sng" dirty="0" smtClean="0">
                <a:latin typeface="+mn-lt"/>
              </a:rPr>
              <a:t>answer</a:t>
            </a:r>
            <a:r>
              <a:rPr lang="en-US" sz="1800" b="1" i="1" dirty="0" smtClean="0">
                <a:latin typeface="+mn-lt"/>
              </a:rPr>
              <a:t>.</a:t>
            </a:r>
            <a:r>
              <a:rPr lang="en-US" sz="1800" i="1" dirty="0" smtClean="0">
                <a:latin typeface="+mn-lt"/>
              </a:rPr>
              <a:t> </a:t>
            </a:r>
          </a:p>
          <a:p>
            <a:pPr eaLnBrk="1" hangingPunct="1">
              <a:defRPr/>
            </a:pPr>
            <a:r>
              <a:rPr lang="en-US" sz="1800" dirty="0" smtClean="0">
                <a:latin typeface="+mn-lt"/>
              </a:rPr>
              <a:t>[Can you tell how?]</a:t>
            </a:r>
          </a:p>
          <a:p>
            <a:pPr eaLnBrk="1" hangingPunct="1">
              <a:defRPr/>
            </a:pPr>
            <a:r>
              <a:rPr lang="en-US" sz="1800" i="1" dirty="0" smtClean="0">
                <a:latin typeface="+mn-lt"/>
              </a:rPr>
              <a:t>Just counting. Just you get the thing and count it. Also it's </a:t>
            </a:r>
            <a:r>
              <a:rPr lang="en-US" sz="1800" b="1" i="1" dirty="0" smtClean="0">
                <a:latin typeface="+mn-lt"/>
              </a:rPr>
              <a:t>in the paper </a:t>
            </a:r>
            <a:r>
              <a:rPr lang="en-US" sz="1800" i="1" dirty="0" smtClean="0">
                <a:latin typeface="+mn-lt"/>
              </a:rPr>
              <a:t>just do it </a:t>
            </a:r>
            <a:r>
              <a:rPr lang="en-US" sz="1800" b="1" i="1" dirty="0" smtClean="0">
                <a:latin typeface="+mn-lt"/>
              </a:rPr>
              <a:t>with the fingers</a:t>
            </a:r>
            <a:r>
              <a:rPr lang="en-US" sz="1800" i="1" dirty="0" smtClean="0">
                <a:latin typeface="+mn-lt"/>
              </a:rPr>
              <a:t>. If you need </a:t>
            </a:r>
            <a:r>
              <a:rPr lang="en-US" sz="1800" b="1" i="1" dirty="0" smtClean="0">
                <a:latin typeface="+mn-lt"/>
              </a:rPr>
              <a:t>more </a:t>
            </a:r>
            <a:r>
              <a:rPr lang="en-US" sz="1800" i="1" dirty="0" smtClean="0">
                <a:latin typeface="+mn-lt"/>
              </a:rPr>
              <a:t>fingers, you can do drawing to draw.</a:t>
            </a:r>
            <a:endParaRPr lang="en-US" sz="1200" i="1" dirty="0" smtClean="0">
              <a:latin typeface="+mn-lt"/>
            </a:endParaRPr>
          </a:p>
          <a:p>
            <a:pPr eaLnBrk="1" hangingPunct="1">
              <a:defRPr/>
            </a:pPr>
            <a:r>
              <a:rPr lang="en-US" sz="1200" dirty="0" smtClean="0">
                <a:latin typeface="+mn-lt"/>
              </a:rPr>
              <a:t> </a:t>
            </a:r>
            <a:endParaRPr lang="en-US" altLang="en-US" sz="1200" i="1" dirty="0" smtClean="0">
              <a:solidFill>
                <a:prstClr val="black"/>
              </a:solidFill>
              <a:latin typeface="+mn-lt"/>
            </a:endParaRPr>
          </a:p>
          <a:p>
            <a:pPr eaLnBrk="1" hangingPunct="1">
              <a:buFont typeface="Arial" pitchFamily="34" charset="0"/>
              <a:buChar char="•"/>
              <a:defRPr/>
            </a:pPr>
            <a:r>
              <a:rPr lang="en-US" sz="1800" dirty="0" smtClean="0">
                <a:solidFill>
                  <a:prstClr val="black"/>
                </a:solidFill>
                <a:latin typeface="+mn-lt"/>
              </a:rPr>
              <a:t> Use of two types of expanding word groups (preposit</a:t>
            </a:r>
            <a:r>
              <a:rPr lang="en-US" sz="1800" dirty="0" smtClean="0">
                <a:solidFill>
                  <a:prstClr val="black"/>
                </a:solidFill>
                <a:latin typeface="Calibri"/>
              </a:rPr>
              <a:t>ional phrases, adjective)</a:t>
            </a:r>
          </a:p>
          <a:p>
            <a:pPr eaLnBrk="1" hangingPunct="1">
              <a:buFont typeface="Arial" pitchFamily="34" charset="0"/>
              <a:buChar char="•"/>
              <a:defRPr/>
            </a:pPr>
            <a:r>
              <a:rPr lang="en-US" sz="1800" i="1" dirty="0" smtClean="0">
                <a:solidFill>
                  <a:prstClr val="black"/>
                </a:solidFill>
                <a:latin typeface="Calibri"/>
              </a:rPr>
              <a:t> </a:t>
            </a:r>
            <a:r>
              <a:rPr lang="en-US" sz="1800" dirty="0" smtClean="0">
                <a:solidFill>
                  <a:prstClr val="black"/>
                </a:solidFill>
                <a:latin typeface="Calibri"/>
              </a:rPr>
              <a:t>Use of one </a:t>
            </a:r>
            <a:r>
              <a:rPr lang="en-US" sz="1800" u="sng" dirty="0" smtClean="0">
                <a:solidFill>
                  <a:prstClr val="black"/>
                </a:solidFill>
                <a:latin typeface="Calibri"/>
              </a:rPr>
              <a:t>general academic vocabulary term</a:t>
            </a:r>
            <a:r>
              <a:rPr lang="en-US" sz="1800" dirty="0" smtClean="0">
                <a:solidFill>
                  <a:prstClr val="black"/>
                </a:solidFill>
                <a:latin typeface="Calibri"/>
              </a:rPr>
              <a:t> (answer)</a:t>
            </a:r>
            <a:endParaRPr lang="en-US" sz="1800" i="1" dirty="0">
              <a:solidFill>
                <a:prstClr val="black"/>
              </a:solidFill>
              <a:latin typeface="Calibri"/>
            </a:endParaRPr>
          </a:p>
        </p:txBody>
      </p:sp>
      <p:sp>
        <p:nvSpPr>
          <p:cNvPr id="13" name="Rectangle 3"/>
          <p:cNvSpPr>
            <a:spLocks noChangeArrowheads="1"/>
          </p:cNvSpPr>
          <p:nvPr/>
        </p:nvSpPr>
        <p:spPr bwMode="auto">
          <a:xfrm>
            <a:off x="870203" y="2569901"/>
            <a:ext cx="731367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642125" y="1206500"/>
            <a:ext cx="6261985" cy="3714195"/>
          </a:xfrm>
          <a:prstGeom prst="wedgeRoundRectCallout">
            <a:avLst>
              <a:gd name="adj1" fmla="val -27459"/>
              <a:gd name="adj2" fmla="val 62677"/>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rPr>
              <a:t>Emerging </a:t>
            </a:r>
            <a:r>
              <a:rPr lang="en-US" altLang="en-US" sz="2000" u="sng" dirty="0" smtClean="0">
                <a:solidFill>
                  <a:prstClr val="black"/>
                </a:solidFill>
                <a:latin typeface="Calibri"/>
              </a:rPr>
              <a:t>Expansion of Word Groups (EO/P):</a:t>
            </a:r>
          </a:p>
          <a:p>
            <a:pPr eaLnBrk="1" hangingPunct="1">
              <a:defRPr/>
            </a:pPr>
            <a:endParaRPr lang="en-US" altLang="en-US" sz="2000" i="1" dirty="0" smtClean="0">
              <a:solidFill>
                <a:prstClr val="black"/>
              </a:solidFill>
              <a:latin typeface="Calibri"/>
            </a:endParaRPr>
          </a:p>
          <a:p>
            <a:pPr eaLnBrk="1" hangingPunct="1">
              <a:defRPr/>
            </a:pPr>
            <a:r>
              <a:rPr lang="en-US" altLang="en-US" sz="2000" i="1" dirty="0" smtClean="0">
                <a:solidFill>
                  <a:prstClr val="black"/>
                </a:solidFill>
                <a:latin typeface="Calibri"/>
              </a:rPr>
              <a:t>Use the cubes. Make them </a:t>
            </a:r>
            <a:r>
              <a:rPr lang="en-US" altLang="en-US" sz="2000" b="1" i="1" dirty="0" smtClean="0">
                <a:solidFill>
                  <a:prstClr val="black"/>
                </a:solidFill>
                <a:latin typeface="Calibri"/>
              </a:rPr>
              <a:t>into a group </a:t>
            </a:r>
            <a:r>
              <a:rPr lang="en-US" altLang="en-US" sz="2000" i="1" dirty="0" smtClean="0">
                <a:solidFill>
                  <a:prstClr val="black"/>
                </a:solidFill>
                <a:latin typeface="Calibri"/>
              </a:rPr>
              <a:t>and take two out </a:t>
            </a:r>
            <a:r>
              <a:rPr lang="en-US" altLang="en-US" sz="2000" b="1" i="1" dirty="0" smtClean="0">
                <a:solidFill>
                  <a:prstClr val="black"/>
                </a:solidFill>
                <a:latin typeface="Calibri"/>
              </a:rPr>
              <a:t>at a time</a:t>
            </a:r>
            <a:r>
              <a:rPr lang="en-US" altLang="en-US" sz="2000" i="1" dirty="0" smtClean="0">
                <a:solidFill>
                  <a:prstClr val="black"/>
                </a:solidFill>
                <a:latin typeface="Calibri"/>
              </a:rPr>
              <a:t>. Count them to see how many you have. Finish doing that when the </a:t>
            </a:r>
            <a:r>
              <a:rPr lang="en-US" altLang="en-US" sz="2000" b="1" i="1" dirty="0" smtClean="0">
                <a:solidFill>
                  <a:prstClr val="black"/>
                </a:solidFill>
                <a:latin typeface="Calibri"/>
              </a:rPr>
              <a:t>first </a:t>
            </a:r>
            <a:r>
              <a:rPr lang="en-US" altLang="en-US" sz="2000" i="1" dirty="0" smtClean="0">
                <a:solidFill>
                  <a:prstClr val="black"/>
                </a:solidFill>
                <a:latin typeface="Calibri"/>
              </a:rPr>
              <a:t>cluster</a:t>
            </a:r>
            <a:r>
              <a:rPr lang="en-US" altLang="en-US" sz="2000" b="1" i="1" dirty="0" smtClean="0">
                <a:solidFill>
                  <a:prstClr val="black"/>
                </a:solidFill>
                <a:latin typeface="Calibri"/>
              </a:rPr>
              <a:t> </a:t>
            </a:r>
            <a:r>
              <a:rPr lang="en-US" altLang="en-US" sz="2000" i="1" dirty="0" smtClean="0">
                <a:solidFill>
                  <a:prstClr val="black"/>
                </a:solidFill>
                <a:latin typeface="Calibri"/>
              </a:rPr>
              <a:t>is </a:t>
            </a:r>
            <a:r>
              <a:rPr lang="en-US" altLang="en-US" sz="2000" b="1" i="1" dirty="0" smtClean="0">
                <a:solidFill>
                  <a:prstClr val="black"/>
                </a:solidFill>
                <a:latin typeface="Calibri"/>
              </a:rPr>
              <a:t>in the second one</a:t>
            </a:r>
            <a:r>
              <a:rPr lang="en-US" altLang="en-US" sz="2000" i="1" dirty="0" smtClean="0">
                <a:solidFill>
                  <a:prstClr val="black"/>
                </a:solidFill>
                <a:latin typeface="Calibri"/>
              </a:rPr>
              <a:t>. Then you'll know how many cubes there are. </a:t>
            </a:r>
          </a:p>
          <a:p>
            <a:pPr eaLnBrk="1" hangingPunct="1">
              <a:defRPr/>
            </a:pPr>
            <a:r>
              <a:rPr lang="en-US" altLang="en-US" sz="2000" dirty="0" smtClean="0">
                <a:solidFill>
                  <a:prstClr val="black"/>
                </a:solidFill>
                <a:latin typeface="Calibri"/>
              </a:rPr>
              <a:t>[Can you tell him why using the cubes this way helps?]</a:t>
            </a:r>
          </a:p>
          <a:p>
            <a:pPr eaLnBrk="1" hangingPunct="1">
              <a:defRPr/>
            </a:pPr>
            <a:r>
              <a:rPr lang="en-US" altLang="en-US" sz="2000" i="1" dirty="0" smtClean="0">
                <a:solidFill>
                  <a:prstClr val="black"/>
                </a:solidFill>
                <a:latin typeface="Calibri"/>
              </a:rPr>
              <a:t>It's faster than using them </a:t>
            </a:r>
            <a:r>
              <a:rPr lang="en-US" altLang="en-US" sz="2000" b="1" i="1" dirty="0" smtClean="0">
                <a:solidFill>
                  <a:prstClr val="black"/>
                </a:solidFill>
                <a:latin typeface="Calibri"/>
              </a:rPr>
              <a:t>by ones</a:t>
            </a:r>
            <a:r>
              <a:rPr lang="en-US" altLang="en-US" sz="2000" i="1" dirty="0" smtClean="0">
                <a:solidFill>
                  <a:prstClr val="black"/>
                </a:solidFill>
                <a:latin typeface="Calibri"/>
              </a:rPr>
              <a:t>. </a:t>
            </a:r>
          </a:p>
          <a:p>
            <a:pPr eaLnBrk="1" hangingPunct="1">
              <a:defRPr/>
            </a:pPr>
            <a:endParaRPr lang="en-US" altLang="en-US" sz="2000" i="1" dirty="0" smtClean="0">
              <a:solidFill>
                <a:prstClr val="black"/>
              </a:solidFill>
              <a:latin typeface="Calibri"/>
            </a:endParaRPr>
          </a:p>
          <a:p>
            <a:pPr marL="285750" indent="-285750" eaLnBrk="1" hangingPunct="1">
              <a:buFont typeface="Arial"/>
              <a:buChar char="•"/>
              <a:defRPr/>
            </a:pPr>
            <a:r>
              <a:rPr lang="en-US" altLang="en-US" sz="2000" dirty="0" smtClean="0">
                <a:solidFill>
                  <a:prstClr val="black"/>
                </a:solidFill>
                <a:latin typeface="Calibri"/>
              </a:rPr>
              <a:t>Use of two types of expanded word groups (prepositional phrases, adjectives)</a:t>
            </a: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12800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(EL):</a:t>
            </a:r>
          </a:p>
          <a:p>
            <a:pPr eaLnBrk="1" hangingPunct="1">
              <a:defRPr/>
            </a:pPr>
            <a:endParaRPr lang="en-US" altLang="en-US" sz="400" i="1" dirty="0">
              <a:solidFill>
                <a:prstClr val="black"/>
              </a:solidFill>
              <a:latin typeface="Calibri" pitchFamily="34" charset="0"/>
            </a:endParaRPr>
          </a:p>
          <a:p>
            <a:pPr eaLnBrk="1" hangingPunct="1">
              <a:defRPr/>
            </a:pPr>
            <a:r>
              <a:rPr lang="en-US" sz="400" i="1" dirty="0"/>
              <a:t>Get a toothbrush. Brush your teeth.</a:t>
            </a:r>
          </a:p>
          <a:p>
            <a:pPr eaLnBrk="1" hangingPunct="1">
              <a:defRPr/>
            </a:pPr>
            <a:r>
              <a:rPr lang="en-US" sz="400" dirty="0"/>
              <a:t>[Researcher: And tell him why he should do it.] </a:t>
            </a:r>
          </a:p>
          <a:p>
            <a:pPr eaLnBrk="1" hangingPunct="1">
              <a:defRPr/>
            </a:pPr>
            <a:r>
              <a:rPr lang="en-US" sz="400" i="1" dirty="0"/>
              <a:t>So your teeth can grow up. </a:t>
            </a:r>
          </a:p>
          <a:p>
            <a:pPr eaLnBrk="1" hangingPunct="1">
              <a:defRPr/>
            </a:pPr>
            <a:endParaRPr lang="en-US" altLang="en-US" sz="400" i="1" dirty="0">
              <a:solidFill>
                <a:prstClr val="black"/>
              </a:solidFill>
              <a:latin typeface="Calibri"/>
            </a:endParaRPr>
          </a:p>
          <a:p>
            <a:pPr eaLnBrk="1" hangingPunct="1">
              <a:defRPr/>
            </a:pPr>
            <a:r>
              <a:rPr lang="en-US" altLang="en-US" sz="400" dirty="0" smtClean="0">
                <a:solidFill>
                  <a:prstClr val="black"/>
                </a:solidFill>
                <a:latin typeface="Georgia" panose="02040502050405020303" pitchFamily="18" charset="0"/>
                <a:cs typeface="Arial" pitchFamily="34" charset="0"/>
              </a:rPr>
              <a:t>·</a:t>
            </a:r>
            <a:r>
              <a:rPr lang="en-US" altLang="en-US" sz="400" dirty="0" smtClean="0">
                <a:solidFill>
                  <a:prstClr val="black"/>
                </a:solidFill>
                <a:latin typeface="Calibri" pitchFamily="34" charset="0"/>
                <a:cs typeface="Arial" pitchFamily="34" charset="0"/>
              </a:rPr>
              <a:t>No </a:t>
            </a:r>
            <a:r>
              <a:rPr lang="en-US" altLang="en-US" sz="400" dirty="0">
                <a:solidFill>
                  <a:prstClr val="black"/>
                </a:solidFill>
                <a:latin typeface="Calibri" pitchFamily="34" charset="0"/>
                <a:cs typeface="Arial" pitchFamily="34" charset="0"/>
              </a:rPr>
              <a:t>expansion of word groups</a:t>
            </a:r>
          </a:p>
        </p:txBody>
      </p:sp>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Expansion of Word Groups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0" name="Rounded Rectangular Callout 9"/>
          <p:cNvSpPr>
            <a:spLocks noChangeArrowheads="1"/>
          </p:cNvSpPr>
          <p:nvPr/>
        </p:nvSpPr>
        <p:spPr bwMode="auto">
          <a:xfrm>
            <a:off x="3296157" y="3840329"/>
            <a:ext cx="1152144"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Expansion of Word Groups (EL)</a:t>
            </a:r>
            <a:r>
              <a:rPr lang="en-US" altLang="en-US" sz="400" dirty="0">
                <a:solidFill>
                  <a:prstClr val="black"/>
                </a:solidFill>
                <a:latin typeface="Calibri"/>
              </a:rPr>
              <a:t>:</a:t>
            </a:r>
          </a:p>
          <a:p>
            <a:pPr eaLnBrk="1" hangingPunct="1">
              <a:defRPr/>
            </a:pPr>
            <a:endParaRPr lang="en-US" altLang="en-US" sz="400" dirty="0">
              <a:solidFill>
                <a:prstClr val="black"/>
              </a:solidFill>
              <a:latin typeface="Calibri"/>
            </a:endParaRPr>
          </a:p>
          <a:p>
            <a:pPr eaLnBrk="1" hangingPunct="1">
              <a:defRPr/>
            </a:pPr>
            <a:r>
              <a:rPr lang="en-US" sz="400" i="1" dirty="0"/>
              <a:t>You should clean your teeth because you could stay </a:t>
            </a:r>
            <a:r>
              <a:rPr lang="en-US" sz="400" b="1" i="1" dirty="0"/>
              <a:t>healthy</a:t>
            </a:r>
            <a:r>
              <a:rPr lang="en-US" sz="400" i="1" dirty="0"/>
              <a:t> and no bugs will come </a:t>
            </a:r>
            <a:r>
              <a:rPr lang="en-US" sz="400" b="1" i="1" dirty="0"/>
              <a:t>in your mouth. </a:t>
            </a:r>
            <a:r>
              <a:rPr lang="en-US" sz="400" i="1" dirty="0"/>
              <a:t>And you have to start in your mouth, then straight </a:t>
            </a:r>
            <a:r>
              <a:rPr lang="en-US" sz="400" b="1" i="1" dirty="0"/>
              <a:t>on your tongue</a:t>
            </a:r>
            <a:r>
              <a:rPr lang="en-US" sz="400" i="1" dirty="0"/>
              <a:t>. Get some water. Spit it out. And then put some water in your face and dry it. </a:t>
            </a:r>
          </a:p>
          <a:p>
            <a:pPr eaLnBrk="1" hangingPunct="1">
              <a:defRPr/>
            </a:pPr>
            <a:endParaRPr lang="en-US" altLang="en-US" sz="400" i="1" dirty="0">
              <a:solidFill>
                <a:prstClr val="black"/>
              </a:solidFill>
              <a:latin typeface="Calibri" pitchFamily="34" charset="0"/>
            </a:endParaRPr>
          </a:p>
          <a:p>
            <a:pPr eaLnBrk="1" hangingPunct="1">
              <a:buFont typeface="Arial" pitchFamily="34" charset="0"/>
              <a:buChar char="•"/>
              <a:defRPr/>
            </a:pPr>
            <a:r>
              <a:rPr lang="en-US" altLang="en-US" sz="400" dirty="0">
                <a:solidFill>
                  <a:prstClr val="black"/>
                </a:solidFill>
                <a:latin typeface="Calibri" pitchFamily="34" charset="0"/>
              </a:rPr>
              <a:t>Use of prepositional phrases and one derived word</a:t>
            </a:r>
            <a:endParaRPr lang="en-US" sz="400" i="1" dirty="0">
              <a:solidFill>
                <a:prstClr val="black"/>
              </a:solidFill>
              <a:latin typeface="Calibri"/>
            </a:endParaRPr>
          </a:p>
        </p:txBody>
      </p:sp>
      <p:sp>
        <p:nvSpPr>
          <p:cNvPr id="17" name="Rounded Rectangular Callout 16"/>
          <p:cNvSpPr>
            <a:spLocks noChangeArrowheads="1"/>
          </p:cNvSpPr>
          <p:nvPr/>
        </p:nvSpPr>
        <p:spPr bwMode="auto">
          <a:xfrm>
            <a:off x="1850396" y="4498848"/>
            <a:ext cx="1148997" cy="83227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(EO/P):</a:t>
            </a:r>
          </a:p>
          <a:p>
            <a:pPr eaLnBrk="1" hangingPunct="1">
              <a:defRPr/>
            </a:pPr>
            <a:endParaRPr lang="en-US" altLang="en-US" sz="400" i="1" u="sng" dirty="0">
              <a:solidFill>
                <a:prstClr val="black"/>
              </a:solidFill>
              <a:latin typeface="Calibri"/>
            </a:endParaRPr>
          </a:p>
          <a:p>
            <a:pPr eaLnBrk="1" hangingPunct="1">
              <a:defRPr/>
            </a:pPr>
            <a:r>
              <a:rPr lang="en-US" sz="400" i="1" dirty="0"/>
              <a:t>Get out your toothbrush, the toothpaste, and start brushing your teeth. That's all. </a:t>
            </a:r>
          </a:p>
          <a:p>
            <a:pPr eaLnBrk="1" hangingPunct="1">
              <a:defRPr/>
            </a:pPr>
            <a:r>
              <a:rPr lang="en-US" sz="400" dirty="0"/>
              <a:t>[Researcher: And why...can you tell her why she should do it?] </a:t>
            </a:r>
          </a:p>
          <a:p>
            <a:pPr eaLnBrk="1" hangingPunct="1">
              <a:defRPr/>
            </a:pPr>
            <a:r>
              <a:rPr lang="en-US" sz="400" i="1" dirty="0"/>
              <a:t>Because it makes your teeth clean. That's all. </a:t>
            </a:r>
          </a:p>
          <a:p>
            <a:pPr eaLnBrk="1" hangingPunct="1">
              <a:defRPr/>
            </a:pPr>
            <a:endParaRPr lang="en-US" altLang="en-US" sz="400" i="1" dirty="0">
              <a:solidFill>
                <a:prstClr val="black"/>
              </a:solidFill>
              <a:latin typeface="Calibri" pitchFamily="34" charset="0"/>
            </a:endParaRPr>
          </a:p>
          <a:p>
            <a:pPr eaLnBrk="1" hangingPunct="1">
              <a:buFont typeface="Arial" pitchFamily="34" charset="0"/>
              <a:buChar char="•"/>
              <a:defRPr/>
            </a:pPr>
            <a:r>
              <a:rPr lang="en-US" altLang="en-US" sz="400" dirty="0">
                <a:solidFill>
                  <a:prstClr val="black"/>
                </a:solidFill>
                <a:latin typeface="Calibri" pitchFamily="34" charset="0"/>
              </a:rPr>
              <a:t>No expansion of word groups</a:t>
            </a:r>
          </a:p>
        </p:txBody>
      </p:sp>
      <p:sp>
        <p:nvSpPr>
          <p:cNvPr id="18" name="Rounded Rectangular Callout 17"/>
          <p:cNvSpPr>
            <a:spLocks noChangeArrowheads="1"/>
          </p:cNvSpPr>
          <p:nvPr/>
        </p:nvSpPr>
        <p:spPr bwMode="auto">
          <a:xfrm>
            <a:off x="3441300" y="4044065"/>
            <a:ext cx="1152144" cy="114599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350" u="sng" dirty="0">
                <a:solidFill>
                  <a:prstClr val="black"/>
                </a:solidFill>
                <a:latin typeface="Calibri" pitchFamily="34" charset="0"/>
              </a:rPr>
              <a:t>Emerging Expansion of Word Groups (EO/P)</a:t>
            </a:r>
            <a:r>
              <a:rPr lang="en-US" altLang="en-US" sz="350" dirty="0">
                <a:solidFill>
                  <a:prstClr val="black"/>
                </a:solidFill>
                <a:latin typeface="Calibri" pitchFamily="34" charset="0"/>
              </a:rPr>
              <a:t>:</a:t>
            </a:r>
          </a:p>
          <a:p>
            <a:pPr eaLnBrk="1" hangingPunct="1">
              <a:defRPr/>
            </a:pPr>
            <a:endParaRPr lang="en-US" altLang="en-US" sz="350" dirty="0">
              <a:solidFill>
                <a:prstClr val="black"/>
              </a:solidFill>
              <a:latin typeface="Calibri" pitchFamily="34" charset="0"/>
            </a:endParaRPr>
          </a:p>
          <a:p>
            <a:pPr eaLnBrk="1" hangingPunct="1">
              <a:defRPr/>
            </a:pPr>
            <a:r>
              <a:rPr lang="en-US" sz="350" i="1" dirty="0"/>
              <a:t>Because your teeth have to be </a:t>
            </a:r>
            <a:r>
              <a:rPr lang="en-US" sz="350" b="1" i="1" dirty="0"/>
              <a:t>super clean. </a:t>
            </a:r>
            <a:r>
              <a:rPr lang="en-US" sz="350" i="1" dirty="0"/>
              <a:t>And you have to when you're done, you put on your uniform and you get your backpack. And then you go in the car. And then your dad come take you </a:t>
            </a:r>
            <a:r>
              <a:rPr lang="en-US" sz="350" b="1" i="1" dirty="0"/>
              <a:t>to school. </a:t>
            </a:r>
          </a:p>
          <a:p>
            <a:pPr eaLnBrk="1" hangingPunct="1">
              <a:defRPr/>
            </a:pPr>
            <a:r>
              <a:rPr lang="en-US" sz="350" dirty="0"/>
              <a:t>[Researcher: And can you tell him how to do it? How to clean his teeth?] </a:t>
            </a:r>
          </a:p>
          <a:p>
            <a:pPr eaLnBrk="1" hangingPunct="1">
              <a:defRPr/>
            </a:pPr>
            <a:r>
              <a:rPr lang="en-US" sz="350" i="1" dirty="0"/>
              <a:t>First you get your toothbrush, and then the thing </a:t>
            </a:r>
            <a:r>
              <a:rPr lang="en-US" sz="350" b="1" i="1" dirty="0"/>
              <a:t>that you put on top. </a:t>
            </a:r>
            <a:r>
              <a:rPr lang="en-US" sz="350" i="1" dirty="0"/>
              <a:t>And then you brush your teeth. And then you go if you want to wash your face or your hair, you could do that. And I do that when I brush my teeth too. And then everything could be clean: your hair, your face, and your teeth.</a:t>
            </a:r>
          </a:p>
          <a:p>
            <a:pPr eaLnBrk="1" hangingPunct="1">
              <a:defRPr/>
            </a:pPr>
            <a:r>
              <a:rPr lang="en-US" sz="350" i="1" dirty="0"/>
              <a:t> </a:t>
            </a:r>
            <a:endParaRPr lang="en-US" altLang="en-US" sz="350" i="1" dirty="0">
              <a:latin typeface="Calibri" pitchFamily="34" charset="0"/>
            </a:endParaRPr>
          </a:p>
          <a:p>
            <a:pPr eaLnBrk="1" hangingPunct="1">
              <a:buFont typeface="Arial" pitchFamily="34" charset="0"/>
              <a:buChar char="•"/>
              <a:defRPr/>
            </a:pPr>
            <a:r>
              <a:rPr lang="en-US" altLang="en-US" sz="350" dirty="0">
                <a:latin typeface="Calibri" pitchFamily="34" charset="0"/>
              </a:rPr>
              <a:t>Use of several expanded word groups, but no academic vocabulary</a:t>
            </a:r>
            <a:endParaRPr lang="en-US" sz="350" i="1" dirty="0"/>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smtClean="0"/>
              <a:t>Along the progression, children’s responses became increasingly complex </a:t>
            </a:r>
            <a:r>
              <a:rPr lang="en-US" dirty="0"/>
              <a:t>as they </a:t>
            </a:r>
            <a:r>
              <a:rPr lang="en-US" dirty="0" smtClean="0"/>
              <a:t>used </a:t>
            </a:r>
            <a:r>
              <a:rPr lang="en-US" dirty="0"/>
              <a:t>a greater variety of word groups. </a:t>
            </a:r>
            <a:r>
              <a:rPr lang="en-US" dirty="0" smtClean="0"/>
              <a:t>Explanations developed from simple </a:t>
            </a:r>
            <a:r>
              <a:rPr lang="en-US" dirty="0"/>
              <a:t>root forms of nouns and </a:t>
            </a:r>
            <a:r>
              <a:rPr lang="en-US" dirty="0" smtClean="0"/>
              <a:t>basic verbs to incorporating a </a:t>
            </a:r>
            <a:r>
              <a:rPr lang="en-US" dirty="0"/>
              <a:t>variety </a:t>
            </a:r>
            <a:r>
              <a:rPr lang="en-US" dirty="0" smtClean="0"/>
              <a:t>of lexical characteristics </a:t>
            </a:r>
            <a:endParaRPr lang="en-US" dirty="0">
              <a:solidFill>
                <a:srgbClr val="FF0000"/>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4887061" y="3475700"/>
            <a:ext cx="1152144" cy="1234438"/>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Calibri" pitchFamily="34" charset="0"/>
              </a:rPr>
              <a:t>Developing Expansion of Word Groups (EO/P):</a:t>
            </a:r>
          </a:p>
          <a:p>
            <a:pPr eaLnBrk="1" hangingPunct="1">
              <a:defRPr/>
            </a:pPr>
            <a:endParaRPr lang="en-US" altLang="en-US" sz="400" i="1" dirty="0" smtClean="0">
              <a:solidFill>
                <a:srgbClr val="FFFFFF"/>
              </a:solidFill>
              <a:latin typeface="Calibri" pitchFamily="34" charset="0"/>
            </a:endParaRPr>
          </a:p>
          <a:p>
            <a:pPr eaLnBrk="1" hangingPunct="1">
              <a:defRPr/>
            </a:pPr>
            <a:r>
              <a:rPr lang="en-US" sz="400" i="1" dirty="0" smtClean="0"/>
              <a:t>You should clean your teeth because it's </a:t>
            </a:r>
            <a:r>
              <a:rPr lang="en-US" sz="400" b="1" i="1" dirty="0" smtClean="0"/>
              <a:t>important that you don't get cavities</a:t>
            </a:r>
            <a:r>
              <a:rPr lang="en-US" sz="400" i="1" dirty="0" smtClean="0"/>
              <a:t>. </a:t>
            </a:r>
          </a:p>
          <a:p>
            <a:pPr eaLnBrk="1" hangingPunct="1">
              <a:defRPr/>
            </a:pPr>
            <a:r>
              <a:rPr lang="en-US" sz="400" dirty="0" smtClean="0"/>
              <a:t>[And can you tell her how to do it, ’cause she doesn’t know how?]</a:t>
            </a:r>
          </a:p>
          <a:p>
            <a:pPr eaLnBrk="1" hangingPunct="1">
              <a:defRPr/>
            </a:pPr>
            <a:r>
              <a:rPr lang="en-US" sz="400" i="1" dirty="0" smtClean="0"/>
              <a:t>You use toothpaste first, and then you clean your teeth </a:t>
            </a:r>
            <a:r>
              <a:rPr lang="en-US" sz="400" b="1" i="1" dirty="0" smtClean="0"/>
              <a:t>properly</a:t>
            </a:r>
            <a:r>
              <a:rPr lang="en-US" sz="400" i="1" dirty="0" smtClean="0"/>
              <a:t>.</a:t>
            </a:r>
          </a:p>
          <a:p>
            <a:pPr eaLnBrk="1" hangingPunct="1">
              <a:defRPr/>
            </a:pPr>
            <a:endParaRPr lang="en-US" sz="400" i="1" dirty="0" smtClean="0"/>
          </a:p>
          <a:p>
            <a:pPr eaLnBrk="1" hangingPunct="1">
              <a:defRPr/>
            </a:pPr>
            <a:r>
              <a:rPr lang="en-US" sz="400" dirty="0" smtClean="0">
                <a:latin typeface="Georgia" panose="02040502050405020303" pitchFamily="18" charset="0"/>
              </a:rPr>
              <a:t>·</a:t>
            </a:r>
            <a:r>
              <a:rPr lang="en-US" sz="400" dirty="0" smtClean="0"/>
              <a:t>Use of three different types of expanded word groups (relative clause, derived word, adjective)</a:t>
            </a:r>
          </a:p>
          <a:p>
            <a:pPr eaLnBrk="1" hangingPunct="1">
              <a:defRPr/>
            </a:pPr>
            <a:r>
              <a:rPr lang="en-US" sz="400" dirty="0" smtClean="0">
                <a:latin typeface="Georgia" panose="02040502050405020303" pitchFamily="18" charset="0"/>
              </a:rPr>
              <a:t>·</a:t>
            </a:r>
            <a:r>
              <a:rPr lang="en-US" sz="400" dirty="0" smtClean="0"/>
              <a:t>Use of one general academic vocabulary term (important) </a:t>
            </a:r>
            <a:endParaRPr lang="en-US" altLang="en-US" sz="400" i="1" dirty="0" smtClean="0">
              <a:solidFill>
                <a:srgbClr val="FFFFFF"/>
              </a:solidFill>
              <a:latin typeface="Calibri"/>
            </a:endParaRPr>
          </a:p>
          <a:p>
            <a:pPr eaLnBrk="1" hangingPunct="1">
              <a:defRPr/>
            </a:pPr>
            <a:endParaRPr lang="en-US" sz="400" i="1" dirty="0">
              <a:solidFill>
                <a:prstClr val="black"/>
              </a:solidFill>
              <a:latin typeface="Calibri"/>
            </a:endParaRPr>
          </a:p>
        </p:txBody>
      </p:sp>
      <p:sp>
        <p:nvSpPr>
          <p:cNvPr id="15" name="Rounded Rectangular Callout 14"/>
          <p:cNvSpPr>
            <a:spLocks noChangeArrowheads="1"/>
          </p:cNvSpPr>
          <p:nvPr/>
        </p:nvSpPr>
        <p:spPr bwMode="auto">
          <a:xfrm>
            <a:off x="5035351" y="3547872"/>
            <a:ext cx="1152144" cy="148294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Expansion of Word Groups (EO/P)</a:t>
            </a:r>
            <a:r>
              <a:rPr lang="en-US" altLang="en-US" sz="400" dirty="0">
                <a:solidFill>
                  <a:prstClr val="black"/>
                </a:solidFill>
                <a:latin typeface="Calibri" pitchFamily="34" charset="0"/>
              </a:rPr>
              <a:t>:</a:t>
            </a:r>
          </a:p>
          <a:p>
            <a:pPr eaLnBrk="1" hangingPunct="1">
              <a:defRPr/>
            </a:pPr>
            <a:endParaRPr lang="en-US" altLang="en-US" sz="400" i="1" dirty="0">
              <a:solidFill>
                <a:srgbClr val="FFFFFF"/>
              </a:solidFill>
              <a:latin typeface="Calibri" pitchFamily="34" charset="0"/>
            </a:endParaRPr>
          </a:p>
          <a:p>
            <a:pPr eaLnBrk="1" hangingPunct="1">
              <a:defRPr/>
            </a:pPr>
            <a:r>
              <a:rPr lang="en-US" sz="400" i="1" dirty="0"/>
              <a:t>So you should clean your teeth because it's very </a:t>
            </a:r>
            <a:r>
              <a:rPr lang="en-US" sz="400" b="1" i="1" u="sng" dirty="0"/>
              <a:t>important</a:t>
            </a:r>
            <a:r>
              <a:rPr lang="en-US" sz="400" i="1" dirty="0"/>
              <a:t> when you're supposed to. Because when other people smell think your teeth are </a:t>
            </a:r>
            <a:r>
              <a:rPr lang="en-US" sz="400" b="1" i="1" u="sng" dirty="0"/>
              <a:t>shiny</a:t>
            </a:r>
            <a:r>
              <a:rPr lang="en-US" sz="400" i="1" dirty="0"/>
              <a:t> but they're </a:t>
            </a:r>
            <a:r>
              <a:rPr lang="en-US" sz="400" b="1" i="1" u="sng" dirty="0"/>
              <a:t>actually</a:t>
            </a:r>
            <a:r>
              <a:rPr lang="en-US" sz="400" i="1" dirty="0"/>
              <a:t> not. And they smell really bad. So you should </a:t>
            </a:r>
            <a:r>
              <a:rPr lang="en-US" sz="400" b="1" i="1" u="sng" dirty="0"/>
              <a:t>really</a:t>
            </a:r>
            <a:r>
              <a:rPr lang="en-US" sz="400" i="1" dirty="0"/>
              <a:t> brush your teeth. </a:t>
            </a:r>
          </a:p>
          <a:p>
            <a:pPr eaLnBrk="1" hangingPunct="1">
              <a:defRPr/>
            </a:pPr>
            <a:r>
              <a:rPr lang="en-US" sz="400" dirty="0"/>
              <a:t>[Researcher: Can you tell her how to do it?] </a:t>
            </a:r>
          </a:p>
          <a:p>
            <a:pPr eaLnBrk="1" hangingPunct="1">
              <a:defRPr/>
            </a:pPr>
            <a:r>
              <a:rPr lang="en-US" sz="400" i="1" dirty="0"/>
              <a:t>You should brush it up and down and maybe </a:t>
            </a:r>
            <a:r>
              <a:rPr lang="en-US" sz="400" b="1" i="1" u="sng" dirty="0"/>
              <a:t>over</a:t>
            </a:r>
            <a:r>
              <a:rPr lang="en-US" sz="400" i="1" dirty="0"/>
              <a:t> here and over there and then when you're done, rinse and then spit. And then you dry your mouth. </a:t>
            </a:r>
          </a:p>
          <a:p>
            <a:pPr eaLnBrk="1" hangingPunct="1">
              <a:defRPr/>
            </a:pPr>
            <a:endParaRPr lang="en-US" sz="400" i="1" dirty="0"/>
          </a:p>
          <a:p>
            <a:pPr eaLnBrk="1" hangingPunct="1">
              <a:defRPr/>
            </a:pPr>
            <a:r>
              <a:rPr lang="en-US" sz="400" dirty="0"/>
              <a:t>Uses derived words, adverbs, and prepositions, but lacks a variety of academic vocabulary</a:t>
            </a:r>
            <a:endParaRPr lang="en-US" altLang="en-US" sz="400" i="1" dirty="0">
              <a:solidFill>
                <a:srgbClr val="FFFFFF"/>
              </a:solidFill>
              <a:latin typeface="Calibri"/>
            </a:endParaRPr>
          </a:p>
        </p:txBody>
      </p:sp>
    </p:spTree>
    <p:extLst>
      <p:ext uri="{BB962C8B-B14F-4D97-AF65-F5344CB8AC3E}">
        <p14:creationId xmlns:p14="http://schemas.microsoft.com/office/powerpoint/2010/main" val="181319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7" grpId="0" animBg="1"/>
      <p:bldP spid="18"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a:spLocks noChangeArrowheads="1"/>
          </p:cNvSpPr>
          <p:nvPr/>
        </p:nvSpPr>
        <p:spPr bwMode="auto">
          <a:xfrm>
            <a:off x="2654300" y="947667"/>
            <a:ext cx="6223000" cy="4132333"/>
          </a:xfrm>
          <a:prstGeom prst="wedgeRoundRectCallout">
            <a:avLst>
              <a:gd name="adj1" fmla="val -2224"/>
              <a:gd name="adj2" fmla="val 5795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a:solidFill>
                  <a:prstClr val="black"/>
                </a:solidFill>
                <a:latin typeface="+mn-lt"/>
              </a:rPr>
              <a:t>Developing </a:t>
            </a:r>
            <a:r>
              <a:rPr lang="en-US" altLang="en-US" sz="1500" u="sng" dirty="0" smtClean="0">
                <a:solidFill>
                  <a:prstClr val="black"/>
                </a:solidFill>
                <a:latin typeface="+mn-lt"/>
              </a:rPr>
              <a:t>Expansion of Word Groups (</a:t>
            </a:r>
            <a:r>
              <a:rPr lang="en-US" altLang="en-US" sz="1500" u="sng" dirty="0">
                <a:solidFill>
                  <a:prstClr val="black"/>
                </a:solidFill>
                <a:latin typeface="+mn-lt"/>
              </a:rPr>
              <a:t>EL</a:t>
            </a:r>
            <a:r>
              <a:rPr lang="en-US" altLang="en-US" sz="1500" u="sng" dirty="0" smtClean="0">
                <a:solidFill>
                  <a:prstClr val="black"/>
                </a:solidFill>
                <a:latin typeface="+mn-lt"/>
              </a:rPr>
              <a:t>)</a:t>
            </a:r>
            <a:r>
              <a:rPr lang="en-US" altLang="en-US" sz="1500" dirty="0" smtClean="0">
                <a:solidFill>
                  <a:prstClr val="black"/>
                </a:solidFill>
                <a:latin typeface="+mn-lt"/>
              </a:rPr>
              <a:t>:</a:t>
            </a:r>
          </a:p>
          <a:p>
            <a:pPr eaLnBrk="1" hangingPunct="1">
              <a:defRPr/>
            </a:pPr>
            <a:endParaRPr lang="en-US" altLang="en-US" sz="600" dirty="0">
              <a:solidFill>
                <a:prstClr val="black"/>
              </a:solidFill>
              <a:latin typeface="+mn-lt"/>
            </a:endParaRPr>
          </a:p>
          <a:p>
            <a:r>
              <a:rPr lang="en-US" sz="1500" i="1" dirty="0">
                <a:latin typeface="+mn-lt"/>
              </a:rPr>
              <a:t>A </a:t>
            </a:r>
            <a:r>
              <a:rPr lang="en-US" sz="1500" b="1" i="1" dirty="0">
                <a:latin typeface="+mn-lt"/>
              </a:rPr>
              <a:t>easy</a:t>
            </a:r>
            <a:r>
              <a:rPr lang="en-US" sz="1500" i="1" dirty="0">
                <a:latin typeface="+mn-lt"/>
              </a:rPr>
              <a:t> way is to connect all the </a:t>
            </a:r>
            <a:r>
              <a:rPr lang="en-US" sz="1500" b="1" i="1" dirty="0">
                <a:latin typeface="+mn-lt"/>
              </a:rPr>
              <a:t>red</a:t>
            </a:r>
            <a:r>
              <a:rPr lang="en-US" sz="1500" i="1" dirty="0">
                <a:latin typeface="+mn-lt"/>
              </a:rPr>
              <a:t> ones. Wait, 1, 2, 3, 4, 5, 6, 7, 8, 9, 10. A</a:t>
            </a:r>
            <a:r>
              <a:rPr lang="en-US" sz="1500" b="1" i="1" dirty="0">
                <a:latin typeface="+mn-lt"/>
              </a:rPr>
              <a:t> easy </a:t>
            </a:r>
            <a:r>
              <a:rPr lang="en-US" sz="1500" i="1" dirty="0">
                <a:latin typeface="+mn-lt"/>
              </a:rPr>
              <a:t>way is to connect them, the row, </a:t>
            </a:r>
            <a:r>
              <a:rPr lang="en-US" sz="1500" b="1" i="1" dirty="0">
                <a:latin typeface="+mn-lt"/>
              </a:rPr>
              <a:t>each</a:t>
            </a:r>
            <a:r>
              <a:rPr lang="en-US" sz="1500" i="1" dirty="0">
                <a:latin typeface="+mn-lt"/>
              </a:rPr>
              <a:t> color and whatever the number </a:t>
            </a:r>
            <a:r>
              <a:rPr lang="en-US" sz="1500" b="1" i="1" dirty="0">
                <a:latin typeface="+mn-lt"/>
              </a:rPr>
              <a:t>that the first color </a:t>
            </a:r>
            <a:r>
              <a:rPr lang="en-US" sz="1500" b="1" i="1" dirty="0" smtClean="0">
                <a:latin typeface="+mn-lt"/>
              </a:rPr>
              <a:t>has</a:t>
            </a:r>
            <a:r>
              <a:rPr lang="en-US" sz="1500" i="1" dirty="0" smtClean="0">
                <a:latin typeface="+mn-lt"/>
              </a:rPr>
              <a:t>, I think it, </a:t>
            </a:r>
            <a:r>
              <a:rPr lang="en-US" sz="1500" i="1" dirty="0">
                <a:latin typeface="+mn-lt"/>
              </a:rPr>
              <a:t>the </a:t>
            </a:r>
            <a:r>
              <a:rPr lang="en-US" sz="1500" b="1" i="1" dirty="0" smtClean="0">
                <a:latin typeface="+mn-lt"/>
              </a:rPr>
              <a:t>other</a:t>
            </a:r>
            <a:r>
              <a:rPr lang="en-US" sz="1500" i="1" dirty="0" smtClean="0">
                <a:latin typeface="+mn-lt"/>
              </a:rPr>
              <a:t> </a:t>
            </a:r>
            <a:r>
              <a:rPr lang="en-US" sz="1500" i="1" dirty="0">
                <a:latin typeface="+mn-lt"/>
              </a:rPr>
              <a:t>colors could have </a:t>
            </a:r>
            <a:r>
              <a:rPr lang="en-US" sz="1500" i="1" dirty="0" smtClean="0">
                <a:latin typeface="+mn-lt"/>
              </a:rPr>
              <a:t>the </a:t>
            </a:r>
            <a:r>
              <a:rPr lang="en-US" sz="1500" b="1" i="1" dirty="0">
                <a:latin typeface="+mn-lt"/>
              </a:rPr>
              <a:t>same</a:t>
            </a:r>
            <a:r>
              <a:rPr lang="en-US" sz="1500" i="1" dirty="0">
                <a:latin typeface="+mn-lt"/>
              </a:rPr>
              <a:t> </a:t>
            </a:r>
            <a:r>
              <a:rPr lang="en-US" sz="1500" i="1" u="sng" dirty="0">
                <a:latin typeface="+mn-lt"/>
              </a:rPr>
              <a:t>amount</a:t>
            </a:r>
            <a:r>
              <a:rPr lang="en-US" sz="1500" i="1" dirty="0">
                <a:latin typeface="+mn-lt"/>
              </a:rPr>
              <a:t>. So this one had 10, but I </a:t>
            </a:r>
            <a:r>
              <a:rPr lang="en-US" sz="1500" i="1" u="sng" dirty="0">
                <a:latin typeface="+mn-lt"/>
              </a:rPr>
              <a:t>accidentally</a:t>
            </a:r>
            <a:r>
              <a:rPr lang="en-US" sz="1500" i="1" dirty="0">
                <a:latin typeface="+mn-lt"/>
              </a:rPr>
              <a:t> put a </a:t>
            </a:r>
            <a:r>
              <a:rPr lang="en-US" sz="1500" b="1" i="1" dirty="0">
                <a:latin typeface="+mn-lt"/>
              </a:rPr>
              <a:t>white</a:t>
            </a:r>
            <a:r>
              <a:rPr lang="en-US" sz="1500" i="1" dirty="0">
                <a:latin typeface="+mn-lt"/>
              </a:rPr>
              <a:t> one, but if I were to, there's a </a:t>
            </a:r>
            <a:r>
              <a:rPr lang="en-US" sz="1500" b="1" i="1" dirty="0">
                <a:latin typeface="+mn-lt"/>
              </a:rPr>
              <a:t>red </a:t>
            </a:r>
            <a:r>
              <a:rPr lang="en-US" sz="1500" i="1" dirty="0">
                <a:latin typeface="+mn-lt"/>
              </a:rPr>
              <a:t>one</a:t>
            </a:r>
            <a:r>
              <a:rPr lang="en-US" sz="1500" b="1" i="1" dirty="0">
                <a:latin typeface="+mn-lt"/>
              </a:rPr>
              <a:t> </a:t>
            </a:r>
            <a:r>
              <a:rPr lang="en-US" sz="1500" i="1" dirty="0">
                <a:latin typeface="+mn-lt"/>
              </a:rPr>
              <a:t>left, so if I would have put the </a:t>
            </a:r>
            <a:r>
              <a:rPr lang="en-US" sz="1500" b="1" i="1" dirty="0">
                <a:latin typeface="+mn-lt"/>
              </a:rPr>
              <a:t>red</a:t>
            </a:r>
            <a:r>
              <a:rPr lang="en-US" sz="1500" i="1" dirty="0">
                <a:latin typeface="+mn-lt"/>
              </a:rPr>
              <a:t> one</a:t>
            </a:r>
            <a:r>
              <a:rPr lang="en-US" sz="1500" b="1" i="1" dirty="0">
                <a:latin typeface="+mn-lt"/>
              </a:rPr>
              <a:t> </a:t>
            </a:r>
            <a:r>
              <a:rPr lang="en-US" sz="1500" i="1" dirty="0">
                <a:latin typeface="+mn-lt"/>
              </a:rPr>
              <a:t>where the </a:t>
            </a:r>
            <a:r>
              <a:rPr lang="en-US" sz="1500" b="1" i="1" dirty="0">
                <a:latin typeface="+mn-lt"/>
              </a:rPr>
              <a:t>white </a:t>
            </a:r>
            <a:r>
              <a:rPr lang="en-US" sz="1500" i="1" dirty="0">
                <a:latin typeface="+mn-lt"/>
              </a:rPr>
              <a:t>one</a:t>
            </a:r>
            <a:r>
              <a:rPr lang="en-US" sz="1500" b="1" i="1" dirty="0">
                <a:latin typeface="+mn-lt"/>
              </a:rPr>
              <a:t> </a:t>
            </a:r>
            <a:r>
              <a:rPr lang="en-US" sz="1500" i="1" dirty="0">
                <a:latin typeface="+mn-lt"/>
              </a:rPr>
              <a:t>goes, and take the</a:t>
            </a:r>
            <a:r>
              <a:rPr lang="en-US" sz="1500" i="1" dirty="0" smtClean="0">
                <a:latin typeface="+mn-lt"/>
              </a:rPr>
              <a:t> </a:t>
            </a:r>
            <a:r>
              <a:rPr lang="en-US" sz="1500" b="1" i="1" dirty="0" smtClean="0">
                <a:latin typeface="+mn-lt"/>
              </a:rPr>
              <a:t>white </a:t>
            </a:r>
            <a:r>
              <a:rPr lang="en-US" sz="1500" i="1" dirty="0" smtClean="0">
                <a:latin typeface="+mn-lt"/>
              </a:rPr>
              <a:t>one</a:t>
            </a:r>
            <a:r>
              <a:rPr lang="en-US" sz="1500" b="1" i="1" dirty="0" smtClean="0">
                <a:latin typeface="+mn-lt"/>
              </a:rPr>
              <a:t> </a:t>
            </a:r>
            <a:r>
              <a:rPr lang="en-US" sz="1500" i="1" dirty="0" smtClean="0">
                <a:latin typeface="+mn-lt"/>
              </a:rPr>
              <a:t>out</a:t>
            </a:r>
            <a:r>
              <a:rPr lang="en-US" sz="1500" i="1" dirty="0">
                <a:latin typeface="+mn-lt"/>
              </a:rPr>
              <a:t>, there would've been 10 still. So you need to find out how much colors there are in total. Then you multiply </a:t>
            </a:r>
            <a:r>
              <a:rPr lang="en-US" sz="1500" b="1" i="1" dirty="0">
                <a:latin typeface="+mn-lt"/>
              </a:rPr>
              <a:t>by tens</a:t>
            </a:r>
            <a:r>
              <a:rPr lang="en-US" sz="1500" i="1" dirty="0">
                <a:latin typeface="+mn-lt"/>
              </a:rPr>
              <a:t>, so 10, 20, 30, 40, 50. </a:t>
            </a:r>
            <a:endParaRPr lang="en-US" sz="1500" i="1" dirty="0" smtClean="0">
              <a:latin typeface="+mn-lt"/>
            </a:endParaRPr>
          </a:p>
          <a:p>
            <a:r>
              <a:rPr lang="en-US" sz="1500" dirty="0" smtClean="0">
                <a:latin typeface="+mn-lt"/>
              </a:rPr>
              <a:t>[And </a:t>
            </a:r>
            <a:r>
              <a:rPr lang="en-US" sz="1500" dirty="0">
                <a:latin typeface="+mn-lt"/>
              </a:rPr>
              <a:t>why does using the cubes this way help him?</a:t>
            </a:r>
            <a:r>
              <a:rPr lang="en-US" sz="1500" dirty="0" smtClean="0">
                <a:latin typeface="+mn-lt"/>
              </a:rPr>
              <a:t>] </a:t>
            </a:r>
          </a:p>
          <a:p>
            <a:r>
              <a:rPr lang="en-US" sz="1500" i="1" dirty="0" smtClean="0">
                <a:latin typeface="+mn-lt"/>
              </a:rPr>
              <a:t>It </a:t>
            </a:r>
            <a:r>
              <a:rPr lang="en-US" sz="1500" i="1" dirty="0">
                <a:latin typeface="+mn-lt"/>
              </a:rPr>
              <a:t>helps us so it doesn't fall off, and so it doesn't get mixed. And so you could stick it up or sideways, so it doesn't get mixed up </a:t>
            </a:r>
            <a:r>
              <a:rPr lang="en-US" sz="1500" b="1" i="1" dirty="0">
                <a:latin typeface="+mn-lt"/>
              </a:rPr>
              <a:t>with the other colors</a:t>
            </a:r>
            <a:r>
              <a:rPr lang="en-US" sz="1500" i="1" dirty="0">
                <a:latin typeface="+mn-lt"/>
              </a:rPr>
              <a:t>. So you don't count them wrong </a:t>
            </a:r>
            <a:r>
              <a:rPr lang="en-US" sz="1500" b="1" i="1" dirty="0">
                <a:latin typeface="+mn-lt"/>
              </a:rPr>
              <a:t>by accident</a:t>
            </a:r>
            <a:r>
              <a:rPr lang="en-US" sz="1500" i="1" dirty="0">
                <a:latin typeface="+mn-lt"/>
              </a:rPr>
              <a:t>. </a:t>
            </a:r>
            <a:r>
              <a:rPr lang="en-US" sz="1500" i="1" dirty="0" smtClean="0">
                <a:solidFill>
                  <a:prstClr val="black"/>
                </a:solidFill>
                <a:latin typeface="+mn-lt"/>
              </a:rPr>
              <a:t> </a:t>
            </a:r>
          </a:p>
          <a:p>
            <a:endParaRPr lang="en-US" altLang="en-US" sz="600" i="1" dirty="0" smtClean="0">
              <a:solidFill>
                <a:srgbClr val="FFFFFF"/>
              </a:solidFill>
              <a:latin typeface="+mn-lt"/>
            </a:endParaRPr>
          </a:p>
          <a:p>
            <a:pPr eaLnBrk="1" hangingPunct="1">
              <a:buFont typeface="Arial" pitchFamily="34" charset="0"/>
              <a:buChar char="•"/>
              <a:defRPr/>
            </a:pPr>
            <a:r>
              <a:rPr lang="en-US" altLang="en-US" sz="1500" dirty="0" smtClean="0">
                <a:solidFill>
                  <a:prstClr val="black"/>
                </a:solidFill>
                <a:latin typeface="+mn-lt"/>
              </a:rPr>
              <a:t>  Use of five types of expanded word groups (adjectives, relative clause, derived word, adverb, prepositional phrases)</a:t>
            </a:r>
          </a:p>
          <a:p>
            <a:pPr eaLnBrk="1" hangingPunct="1">
              <a:buFont typeface="Arial" pitchFamily="34" charset="0"/>
              <a:buChar char="•"/>
              <a:defRPr/>
            </a:pPr>
            <a:r>
              <a:rPr lang="en-US" altLang="en-US" sz="1500" dirty="0" smtClean="0">
                <a:solidFill>
                  <a:prstClr val="black"/>
                </a:solidFill>
                <a:latin typeface="+mn-lt"/>
              </a:rPr>
              <a:t> Use of two </a:t>
            </a:r>
            <a:r>
              <a:rPr lang="en-US" altLang="en-US" sz="1500" u="sng" dirty="0" smtClean="0">
                <a:solidFill>
                  <a:prstClr val="black"/>
                </a:solidFill>
                <a:latin typeface="+mn-lt"/>
              </a:rPr>
              <a:t>general academic vocabulary terms</a:t>
            </a:r>
            <a:r>
              <a:rPr lang="en-US" altLang="en-US" sz="1500" dirty="0" smtClean="0">
                <a:solidFill>
                  <a:prstClr val="black"/>
                </a:solidFill>
                <a:latin typeface="+mn-lt"/>
              </a:rPr>
              <a:t> (amount, accidentally)</a:t>
            </a:r>
            <a:endParaRPr lang="en-US" altLang="en-US" sz="1500" dirty="0">
              <a:solidFill>
                <a:prstClr val="black"/>
              </a:solidFill>
              <a:latin typeface="+mn-lt"/>
            </a:endParaRP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2" name="Text Placeholder 3"/>
          <p:cNvSpPr txBox="1">
            <a:spLocks/>
          </p:cNvSpPr>
          <p:nvPr/>
        </p:nvSpPr>
        <p:spPr>
          <a:xfrm>
            <a:off x="352425" y="219079"/>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6" name="Rounded Rectangular Callout 15"/>
          <p:cNvSpPr>
            <a:spLocks noChangeArrowheads="1"/>
          </p:cNvSpPr>
          <p:nvPr/>
        </p:nvSpPr>
        <p:spPr bwMode="auto">
          <a:xfrm>
            <a:off x="2793613" y="947667"/>
            <a:ext cx="6223000" cy="4152899"/>
          </a:xfrm>
          <a:prstGeom prst="wedgeRoundRectCallout">
            <a:avLst>
              <a:gd name="adj1" fmla="val -3464"/>
              <a:gd name="adj2" fmla="val 5722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Expansion of Word Groups (</a:t>
            </a:r>
            <a:r>
              <a:rPr lang="en-US" altLang="en-US" sz="1800" u="sng" dirty="0">
                <a:solidFill>
                  <a:prstClr val="black"/>
                </a:solidFill>
                <a:latin typeface="Calibri" pitchFamily="34" charset="0"/>
              </a:rPr>
              <a:t>EO/P)</a:t>
            </a:r>
            <a:r>
              <a:rPr lang="en-US" altLang="en-US" sz="1800" dirty="0">
                <a:solidFill>
                  <a:prstClr val="black"/>
                </a:solidFill>
                <a:latin typeface="Calibri" pitchFamily="34" charset="0"/>
              </a:rPr>
              <a:t>:</a:t>
            </a:r>
          </a:p>
          <a:p>
            <a:pPr eaLnBrk="1" hangingPunct="1">
              <a:defRPr/>
            </a:pPr>
            <a:endParaRPr lang="en-US" altLang="en-US" sz="1800" i="1" dirty="0" smtClean="0">
              <a:solidFill>
                <a:srgbClr val="FFFFFF"/>
              </a:solidFill>
              <a:latin typeface="Calibri" pitchFamily="34" charset="0"/>
            </a:endParaRPr>
          </a:p>
          <a:p>
            <a:pPr eaLnBrk="1" hangingPunct="1">
              <a:defRPr/>
            </a:pPr>
            <a:r>
              <a:rPr lang="en-US" sz="1800" i="1" dirty="0">
                <a:latin typeface="+mn-lt"/>
              </a:rPr>
              <a:t>You use these cubes and put them </a:t>
            </a:r>
            <a:r>
              <a:rPr lang="en-US" sz="1800" b="1" i="1" dirty="0">
                <a:latin typeface="+mn-lt"/>
              </a:rPr>
              <a:t>by twos</a:t>
            </a:r>
            <a:r>
              <a:rPr lang="en-US" sz="1800" i="1" dirty="0">
                <a:latin typeface="+mn-lt"/>
              </a:rPr>
              <a:t>. It's </a:t>
            </a:r>
            <a:r>
              <a:rPr lang="en-US" sz="1800" i="1" dirty="0" err="1">
                <a:latin typeface="+mn-lt"/>
              </a:rPr>
              <a:t>funner</a:t>
            </a:r>
            <a:r>
              <a:rPr lang="en-US" sz="1800" i="1" dirty="0">
                <a:latin typeface="+mn-lt"/>
              </a:rPr>
              <a:t> and faster, more </a:t>
            </a:r>
            <a:r>
              <a:rPr lang="en-US" sz="1800" i="1" u="sng" dirty="0">
                <a:latin typeface="+mn-lt"/>
              </a:rPr>
              <a:t>efficient</a:t>
            </a:r>
            <a:r>
              <a:rPr lang="en-US" sz="1800" i="1" dirty="0">
                <a:latin typeface="+mn-lt"/>
              </a:rPr>
              <a:t> than counting </a:t>
            </a:r>
            <a:r>
              <a:rPr lang="en-US" sz="1800" b="1" i="1" dirty="0">
                <a:latin typeface="+mn-lt"/>
              </a:rPr>
              <a:t>by ones</a:t>
            </a:r>
            <a:r>
              <a:rPr lang="en-US" sz="1800" i="1" dirty="0">
                <a:latin typeface="+mn-lt"/>
              </a:rPr>
              <a:t>. </a:t>
            </a:r>
            <a:endParaRPr lang="en-US" sz="1800" i="1" dirty="0" smtClean="0">
              <a:latin typeface="+mn-lt"/>
            </a:endParaRPr>
          </a:p>
          <a:p>
            <a:pPr eaLnBrk="1" hangingPunct="1">
              <a:defRPr/>
            </a:pPr>
            <a:r>
              <a:rPr lang="en-US" sz="1800" dirty="0" smtClean="0">
                <a:latin typeface="+mn-lt"/>
              </a:rPr>
              <a:t>[Can </a:t>
            </a:r>
            <a:r>
              <a:rPr lang="en-US" sz="1800" dirty="0">
                <a:latin typeface="+mn-lt"/>
              </a:rPr>
              <a:t>you tell him how to do it?] </a:t>
            </a:r>
            <a:endParaRPr lang="en-US" sz="1800" dirty="0" smtClean="0">
              <a:latin typeface="+mn-lt"/>
            </a:endParaRPr>
          </a:p>
          <a:p>
            <a:pPr eaLnBrk="1" hangingPunct="1">
              <a:defRPr/>
            </a:pPr>
            <a:r>
              <a:rPr lang="en-US" sz="1800" i="1" dirty="0" smtClean="0">
                <a:latin typeface="+mn-lt"/>
              </a:rPr>
              <a:t>You </a:t>
            </a:r>
            <a:r>
              <a:rPr lang="en-US" sz="1800" i="1" dirty="0">
                <a:latin typeface="+mn-lt"/>
              </a:rPr>
              <a:t>have all the </a:t>
            </a:r>
            <a:r>
              <a:rPr lang="en-US" sz="1800" i="1" dirty="0" err="1" smtClean="0">
                <a:latin typeface="+mn-lt"/>
              </a:rPr>
              <a:t>Unifix</a:t>
            </a:r>
            <a:r>
              <a:rPr lang="en-US" sz="1800" i="1" dirty="0" smtClean="0">
                <a:latin typeface="+mn-lt"/>
              </a:rPr>
              <a:t> </a:t>
            </a:r>
            <a:r>
              <a:rPr lang="en-US" sz="1800" i="1" dirty="0">
                <a:latin typeface="+mn-lt"/>
              </a:rPr>
              <a:t>cubes </a:t>
            </a:r>
            <a:r>
              <a:rPr lang="en-US" sz="1800" b="1" i="1" dirty="0">
                <a:latin typeface="+mn-lt"/>
              </a:rPr>
              <a:t>on the right </a:t>
            </a:r>
            <a:r>
              <a:rPr lang="en-US" sz="1800" i="1" dirty="0">
                <a:latin typeface="+mn-lt"/>
              </a:rPr>
              <a:t>and none </a:t>
            </a:r>
            <a:r>
              <a:rPr lang="en-US" sz="1800" b="1" i="1" dirty="0">
                <a:latin typeface="+mn-lt"/>
              </a:rPr>
              <a:t>on the left</a:t>
            </a:r>
            <a:r>
              <a:rPr lang="en-US" sz="1800" i="1" dirty="0">
                <a:latin typeface="+mn-lt"/>
              </a:rPr>
              <a:t>. Take two and put them </a:t>
            </a:r>
            <a:r>
              <a:rPr lang="en-US" sz="1800" b="1" i="1" dirty="0">
                <a:latin typeface="+mn-lt"/>
              </a:rPr>
              <a:t>on the left</a:t>
            </a:r>
            <a:r>
              <a:rPr lang="en-US" sz="1800" i="1" dirty="0">
                <a:latin typeface="+mn-lt"/>
              </a:rPr>
              <a:t>. Do it with </a:t>
            </a:r>
            <a:r>
              <a:rPr lang="en-US" sz="1800" b="1" i="1" dirty="0">
                <a:latin typeface="+mn-lt"/>
              </a:rPr>
              <a:t>another</a:t>
            </a:r>
            <a:r>
              <a:rPr lang="en-US" sz="1800" i="1" dirty="0">
                <a:latin typeface="+mn-lt"/>
              </a:rPr>
              <a:t> pair until you count two, four, six, eight all the way </a:t>
            </a:r>
            <a:r>
              <a:rPr lang="en-US" sz="1800" b="1" i="1" dirty="0">
                <a:latin typeface="+mn-lt"/>
              </a:rPr>
              <a:t>to the number that the cubes have</a:t>
            </a:r>
            <a:r>
              <a:rPr lang="en-US" sz="1800" i="1" dirty="0">
                <a:latin typeface="+mn-lt"/>
              </a:rPr>
              <a:t>, which I counted fifty. </a:t>
            </a:r>
            <a:endParaRPr lang="en-US" sz="1800" i="1" dirty="0" smtClean="0">
              <a:latin typeface="+mn-lt"/>
            </a:endParaRPr>
          </a:p>
          <a:p>
            <a:pPr eaLnBrk="1" hangingPunct="1">
              <a:defRPr/>
            </a:pPr>
            <a:endParaRPr lang="en-US" altLang="en-US" sz="1800" i="1" dirty="0" smtClean="0">
              <a:solidFill>
                <a:srgbClr val="FFFFFF"/>
              </a:solidFill>
            </a:endParaRPr>
          </a:p>
          <a:p>
            <a:pPr eaLnBrk="1" hangingPunct="1">
              <a:buFont typeface="Arial" pitchFamily="34" charset="0"/>
              <a:buChar char="•"/>
              <a:defRPr/>
            </a:pPr>
            <a:r>
              <a:rPr lang="en-US" altLang="en-US" sz="1800" dirty="0" smtClean="0">
                <a:solidFill>
                  <a:prstClr val="black"/>
                </a:solidFill>
                <a:latin typeface="Calibri" pitchFamily="34" charset="0"/>
              </a:rPr>
              <a:t> Use of three types of expanded word groups (prepositional phrases, adjective, relative clause)</a:t>
            </a:r>
          </a:p>
          <a:p>
            <a:pPr eaLnBrk="1" hangingPunct="1">
              <a:buFont typeface="Arial" pitchFamily="34" charset="0"/>
              <a:buChar char="•"/>
              <a:defRPr/>
            </a:pPr>
            <a:r>
              <a:rPr lang="en-US" altLang="en-US" sz="1800" dirty="0" smtClean="0">
                <a:solidFill>
                  <a:prstClr val="black"/>
                </a:solidFill>
                <a:latin typeface="Calibri" pitchFamily="34" charset="0"/>
              </a:rPr>
              <a:t> Use of one </a:t>
            </a:r>
            <a:r>
              <a:rPr lang="en-US" altLang="en-US" sz="1800" u="sng" dirty="0" smtClean="0">
                <a:solidFill>
                  <a:prstClr val="black"/>
                </a:solidFill>
                <a:latin typeface="Calibri" pitchFamily="34" charset="0"/>
              </a:rPr>
              <a:t>general academic vocabulary term</a:t>
            </a:r>
            <a:r>
              <a:rPr lang="en-US" altLang="en-US" sz="1800" dirty="0" smtClean="0">
                <a:solidFill>
                  <a:prstClr val="black"/>
                </a:solidFill>
                <a:latin typeface="Calibri" pitchFamily="34" charset="0"/>
              </a:rPr>
              <a:t> (efficient) </a:t>
            </a:r>
            <a:endParaRPr lang="en-US" altLang="en-US" sz="1800" dirty="0">
              <a:solidFill>
                <a:prstClr val="black"/>
              </a:solidFill>
              <a:latin typeface="Calibri" pitchFamily="34" charset="0"/>
            </a:endParaRPr>
          </a:p>
        </p:txBody>
      </p:sp>
      <p:pic>
        <p:nvPicPr>
          <p:cNvPr id="3" name="ExpWordGr_3rd_Math - De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85751" y="5905546"/>
            <a:ext cx="374904" cy="374904"/>
          </a:xfrm>
          <a:prstGeom prst="rect">
            <a:avLst/>
          </a:prstGeom>
        </p:spPr>
      </p:pic>
    </p:spTree>
    <p:extLst>
      <p:ext uri="{BB962C8B-B14F-4D97-AF65-F5344CB8AC3E}">
        <p14:creationId xmlns:p14="http://schemas.microsoft.com/office/powerpoint/2010/main" val="42790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168" y="2566737"/>
            <a:ext cx="764345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26095"/>
              <a:gd name="adj2" fmla="val 65458"/>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3" name="TextBox 2"/>
          <p:cNvSpPr txBox="1"/>
          <p:nvPr/>
        </p:nvSpPr>
        <p:spPr>
          <a:xfrm>
            <a:off x="4268392" y="2596849"/>
            <a:ext cx="2386408" cy="1200329"/>
          </a:xfrm>
          <a:prstGeom prst="rect">
            <a:avLst/>
          </a:prstGeom>
          <a:noFill/>
        </p:spPr>
        <p:txBody>
          <a:bodyPr wrap="square" rtlCol="0">
            <a:spAutoFit/>
          </a:bodyPr>
          <a:lstStyle/>
          <a:p>
            <a:pPr algn="r"/>
            <a:r>
              <a:rPr lang="en-US" sz="7200" b="1" dirty="0" smtClean="0">
                <a:solidFill>
                  <a:srgbClr val="7F7F7F"/>
                </a:solidFill>
              </a:rPr>
              <a:t>N/A</a:t>
            </a:r>
            <a:endParaRPr lang="en-US" sz="7200" b="1" dirty="0">
              <a:solidFill>
                <a:srgbClr val="7F7F7F"/>
              </a:solidFill>
            </a:endParaRPr>
          </a:p>
        </p:txBody>
      </p:sp>
    </p:spTree>
    <p:extLst>
      <p:ext uri="{BB962C8B-B14F-4D97-AF65-F5344CB8AC3E}">
        <p14:creationId xmlns:p14="http://schemas.microsoft.com/office/powerpoint/2010/main" val="22631086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268503" y="3652225"/>
            <a:ext cx="1152144" cy="91277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Expansion of Word Groups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I would tell her, Well it's good for you to brush your teeth, because you wouldn't be able to talk </a:t>
            </a:r>
            <a:r>
              <a:rPr lang="en-US" sz="400" b="1" i="1" u="sng" dirty="0">
                <a:latin typeface="+mn-lt"/>
              </a:rPr>
              <a:t>right</a:t>
            </a:r>
            <a:r>
              <a:rPr lang="en-US" sz="400" i="1" dirty="0">
                <a:latin typeface="+mn-lt"/>
              </a:rPr>
              <a:t> </a:t>
            </a:r>
            <a:r>
              <a:rPr lang="en-US" sz="400" b="1" i="1" u="sng" dirty="0">
                <a:latin typeface="+mn-lt"/>
              </a:rPr>
              <a:t>without your teeth</a:t>
            </a:r>
            <a:r>
              <a:rPr lang="en-US" sz="400" i="1" dirty="0">
                <a:latin typeface="+mn-lt"/>
              </a:rPr>
              <a:t>. And I would tell her, You just start </a:t>
            </a:r>
            <a:r>
              <a:rPr lang="en-US" sz="400" b="1" i="1" u="sng" dirty="0">
                <a:latin typeface="+mn-lt"/>
              </a:rPr>
              <a:t>from the end </a:t>
            </a:r>
            <a:r>
              <a:rPr lang="en-US" sz="400" i="1" dirty="0">
                <a:latin typeface="+mn-lt"/>
              </a:rPr>
              <a:t>and end </a:t>
            </a:r>
            <a:r>
              <a:rPr lang="en-US" sz="400" b="1" i="1" u="sng" dirty="0">
                <a:latin typeface="+mn-lt"/>
              </a:rPr>
              <a:t>with the front</a:t>
            </a:r>
            <a:r>
              <a:rPr lang="en-US" sz="400" i="1" dirty="0">
                <a:latin typeface="+mn-lt"/>
              </a:rPr>
              <a:t>. </a:t>
            </a:r>
            <a:endParaRPr lang="en-US" altLang="en-US" sz="400" i="1"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defRPr/>
            </a:pPr>
            <a:r>
              <a:rPr lang="en-US" altLang="en-US" sz="400" b="1" dirty="0">
                <a:solidFill>
                  <a:prstClr val="black"/>
                </a:solidFill>
                <a:latin typeface="+mn-lt"/>
                <a:cs typeface="Arial" pitchFamily="34" charset="0"/>
              </a:rPr>
              <a:t>· </a:t>
            </a:r>
            <a:r>
              <a:rPr lang="en-US" altLang="en-US" sz="400" dirty="0" smtClean="0">
                <a:solidFill>
                  <a:prstClr val="black"/>
                </a:solidFill>
                <a:latin typeface="+mn-lt"/>
              </a:rPr>
              <a:t>Contains </a:t>
            </a:r>
            <a:r>
              <a:rPr lang="en-US" altLang="en-US" sz="400" dirty="0">
                <a:solidFill>
                  <a:prstClr val="black"/>
                </a:solidFill>
                <a:latin typeface="+mn-lt"/>
              </a:rPr>
              <a:t>varied prepositional phrases as well as an adverb, though the adverb is not grammatically correct</a:t>
            </a:r>
          </a:p>
        </p:txBody>
      </p:sp>
      <p:sp>
        <p:nvSpPr>
          <p:cNvPr id="14" name="Rounded Rectangular Callout 13"/>
          <p:cNvSpPr>
            <a:spLocks noChangeArrowheads="1"/>
          </p:cNvSpPr>
          <p:nvPr/>
        </p:nvSpPr>
        <p:spPr bwMode="auto">
          <a:xfrm>
            <a:off x="1761995" y="4250411"/>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No Evidence of Expansion of Word Groups (EL):</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You have to clean your teeth for they could be clean. And you have to get the brush and do it like this. </a:t>
            </a:r>
            <a:endParaRPr lang="en-US" altLang="en-US" sz="400" i="1"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defRPr/>
            </a:pPr>
            <a:r>
              <a:rPr lang="en-US" altLang="en-US" sz="400" b="1" dirty="0" smtClean="0">
                <a:solidFill>
                  <a:prstClr val="black"/>
                </a:solidFill>
                <a:latin typeface="+mn-lt"/>
                <a:cs typeface="Arial" pitchFamily="34" charset="0"/>
              </a:rPr>
              <a:t>· </a:t>
            </a:r>
            <a:r>
              <a:rPr lang="en-US" altLang="en-US" sz="400" dirty="0" smtClean="0">
                <a:solidFill>
                  <a:prstClr val="black"/>
                </a:solidFill>
                <a:latin typeface="+mn-lt"/>
                <a:cs typeface="Arial" pitchFamily="34" charset="0"/>
              </a:rPr>
              <a:t>No </a:t>
            </a:r>
            <a:r>
              <a:rPr lang="en-US" altLang="en-US" sz="400" dirty="0">
                <a:solidFill>
                  <a:prstClr val="black"/>
                </a:solidFill>
                <a:latin typeface="+mn-lt"/>
                <a:cs typeface="Arial" pitchFamily="34" charset="0"/>
              </a:rPr>
              <a:t>expansion of word groups</a:t>
            </a: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Expansion of Word Groups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2" name="Rounded Rectangular Callout 11"/>
          <p:cNvSpPr>
            <a:spLocks noChangeArrowheads="1"/>
          </p:cNvSpPr>
          <p:nvPr/>
        </p:nvSpPr>
        <p:spPr bwMode="auto">
          <a:xfrm>
            <a:off x="4802150" y="3018419"/>
            <a:ext cx="1152144" cy="183467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400" u="sng" dirty="0">
              <a:solidFill>
                <a:prstClr val="black"/>
              </a:solidFill>
              <a:latin typeface="+mn-lt"/>
            </a:endParaRPr>
          </a:p>
          <a:p>
            <a:pPr eaLnBrk="1" hangingPunct="1">
              <a:defRPr/>
            </a:pPr>
            <a:endParaRPr lang="en-US" altLang="en-US" sz="400" u="sng" dirty="0">
              <a:solidFill>
                <a:prstClr val="black"/>
              </a:solidFill>
              <a:latin typeface="+mn-lt"/>
            </a:endParaRPr>
          </a:p>
          <a:p>
            <a:pPr eaLnBrk="1" hangingPunct="1">
              <a:defRPr/>
            </a:pPr>
            <a:endParaRPr lang="en-US" altLang="en-US" sz="400" u="sng" dirty="0">
              <a:solidFill>
                <a:prstClr val="black"/>
              </a:solidFill>
              <a:latin typeface="+mn-lt"/>
            </a:endParaRPr>
          </a:p>
          <a:p>
            <a:pPr eaLnBrk="1" hangingPunct="1">
              <a:defRPr/>
            </a:pPr>
            <a:endParaRPr lang="en-US" altLang="en-US" sz="400" u="sng" dirty="0">
              <a:solidFill>
                <a:prstClr val="black"/>
              </a:solidFill>
              <a:latin typeface="+mn-lt"/>
            </a:endParaRPr>
          </a:p>
          <a:p>
            <a:pPr eaLnBrk="1" hangingPunct="1">
              <a:defRPr/>
            </a:pPr>
            <a:r>
              <a:rPr lang="en-US" altLang="en-US" sz="400" u="sng" dirty="0">
                <a:solidFill>
                  <a:prstClr val="black"/>
                </a:solidFill>
                <a:latin typeface="+mn-lt"/>
              </a:rPr>
              <a:t>Developing Expansion of Word Groups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should do it because if your teeth get yellow, when you eat or drink something, </a:t>
            </a:r>
            <a:r>
              <a:rPr lang="en-US" sz="400" b="1" i="1" u="sng" dirty="0">
                <a:latin typeface="+mn-lt"/>
              </a:rPr>
              <a:t>specifically</a:t>
            </a:r>
            <a:r>
              <a:rPr lang="en-US" sz="400" i="1" dirty="0">
                <a:latin typeface="+mn-lt"/>
              </a:rPr>
              <a:t> milk, it'll taste a little weird. And then if you clean your teeth, it will make your teeth </a:t>
            </a:r>
            <a:r>
              <a:rPr lang="en-US" sz="400" b="1" i="1" u="sng" dirty="0">
                <a:latin typeface="+mn-lt"/>
              </a:rPr>
              <a:t>brighter</a:t>
            </a:r>
            <a:r>
              <a:rPr lang="en-US" sz="400" i="1" dirty="0">
                <a:latin typeface="+mn-lt"/>
              </a:rPr>
              <a:t> and more </a:t>
            </a:r>
            <a:r>
              <a:rPr lang="en-US" sz="400" b="1" i="1" u="sng" dirty="0">
                <a:latin typeface="+mn-lt"/>
              </a:rPr>
              <a:t>healthier</a:t>
            </a:r>
            <a:r>
              <a:rPr lang="en-US" sz="400" i="1" dirty="0">
                <a:latin typeface="+mn-lt"/>
              </a:rPr>
              <a:t> because when your teeth are yellow, they'll be more weak. And if you clean them, they'll be strong for when you live. </a:t>
            </a:r>
          </a:p>
          <a:p>
            <a:pPr eaLnBrk="1" hangingPunct="1">
              <a:defRPr/>
            </a:pPr>
            <a:r>
              <a:rPr lang="en-US" sz="400" dirty="0">
                <a:latin typeface="+mn-lt"/>
              </a:rPr>
              <a:t>[Researcher: How to do it? Can you tell him how to do it?] </a:t>
            </a:r>
          </a:p>
          <a:p>
            <a:pPr eaLnBrk="1" hangingPunct="1">
              <a:defRPr/>
            </a:pPr>
            <a:r>
              <a:rPr lang="en-US" sz="400" i="1" dirty="0">
                <a:latin typeface="+mn-lt"/>
              </a:rPr>
              <a:t>And then first you should put toothpaste </a:t>
            </a:r>
            <a:r>
              <a:rPr lang="en-US" sz="400" b="1" i="1" u="sng" dirty="0">
                <a:latin typeface="+mn-lt"/>
              </a:rPr>
              <a:t>on a toothbrush</a:t>
            </a:r>
            <a:r>
              <a:rPr lang="en-US" sz="400" i="1" dirty="0">
                <a:latin typeface="+mn-lt"/>
              </a:rPr>
              <a:t>. And then what I would </a:t>
            </a:r>
            <a:r>
              <a:rPr lang="en-US" sz="400" b="1" i="1" u="sng" dirty="0">
                <a:latin typeface="+mn-lt"/>
              </a:rPr>
              <a:t>recommend</a:t>
            </a:r>
            <a:r>
              <a:rPr lang="en-US" sz="400" i="1" dirty="0">
                <a:latin typeface="+mn-lt"/>
              </a:rPr>
              <a:t> is put some water so it doesn't get stuck </a:t>
            </a:r>
            <a:r>
              <a:rPr lang="en-US" sz="400" b="1" i="1" u="sng" dirty="0">
                <a:latin typeface="+mn-lt"/>
              </a:rPr>
              <a:t>on your teeth</a:t>
            </a:r>
            <a:r>
              <a:rPr lang="en-US" sz="400" i="1" dirty="0">
                <a:latin typeface="+mn-lt"/>
              </a:rPr>
              <a:t>. And then you just start brushing all your teeth </a:t>
            </a:r>
            <a:r>
              <a:rPr lang="en-US" sz="400" b="1" i="1" u="sng" dirty="0">
                <a:latin typeface="+mn-lt"/>
              </a:rPr>
              <a:t>on the top</a:t>
            </a:r>
            <a:r>
              <a:rPr lang="en-US" sz="400" i="1" dirty="0">
                <a:latin typeface="+mn-lt"/>
              </a:rPr>
              <a:t>, bottom, the inside and outside. And then </a:t>
            </a:r>
            <a:r>
              <a:rPr lang="en-US" sz="400" b="1" i="1" u="sng" dirty="0">
                <a:latin typeface="+mn-lt"/>
              </a:rPr>
              <a:t>after two minutes </a:t>
            </a:r>
            <a:r>
              <a:rPr lang="en-US" sz="400" i="1" dirty="0">
                <a:latin typeface="+mn-lt"/>
              </a:rPr>
              <a:t>just put water </a:t>
            </a:r>
            <a:r>
              <a:rPr lang="en-US" sz="400" b="1" i="1" u="sng" dirty="0">
                <a:latin typeface="+mn-lt"/>
              </a:rPr>
              <a:t>inside your mouth</a:t>
            </a:r>
            <a:r>
              <a:rPr lang="en-US" sz="400" i="1" dirty="0">
                <a:latin typeface="+mn-lt"/>
              </a:rPr>
              <a:t> and spit out.</a:t>
            </a:r>
          </a:p>
          <a:p>
            <a:pPr eaLnBrk="1" hangingPunct="1">
              <a:defRPr/>
            </a:pPr>
            <a:endParaRPr lang="en-US" sz="400" i="1" dirty="0">
              <a:latin typeface="+mn-lt"/>
            </a:endParaRPr>
          </a:p>
          <a:p>
            <a:pPr eaLnBrk="1" hangingPunct="1">
              <a:defRPr/>
            </a:pPr>
            <a:r>
              <a:rPr lang="en-US" sz="400" dirty="0">
                <a:latin typeface="+mn-lt"/>
              </a:rPr>
              <a:t>Uses derived words, an adverb, prepositional phrases, and academic vocabulary.</a:t>
            </a:r>
            <a:endParaRPr lang="en-US" sz="400" i="1" dirty="0">
              <a:latin typeface="+mn-lt"/>
            </a:endParaRPr>
          </a:p>
          <a:p>
            <a:pPr eaLnBrk="1" hangingPunct="1">
              <a:defRPr/>
            </a:pPr>
            <a:endParaRPr lang="en-US" altLang="en-US" sz="400" dirty="0">
              <a:solidFill>
                <a:prstClr val="black"/>
              </a:solidFill>
              <a:latin typeface="+mn-lt"/>
            </a:endParaRPr>
          </a:p>
          <a:p>
            <a:pPr eaLnBrk="1" hangingPunct="1">
              <a:defRPr/>
            </a:pPr>
            <a:endParaRPr lang="en-US" altLang="en-US" sz="400" dirty="0">
              <a:solidFill>
                <a:prstClr val="black"/>
              </a:solidFill>
              <a:latin typeface="+mn-lt"/>
            </a:endParaRPr>
          </a:p>
          <a:p>
            <a:pPr marL="285750" indent="-285750" eaLnBrk="1" hangingPunct="1">
              <a:buFont typeface="Arial"/>
              <a:buChar char="•"/>
              <a:defRPr/>
            </a:pPr>
            <a:endParaRPr lang="en-US" altLang="en-US" sz="400" dirty="0">
              <a:solidFill>
                <a:prstClr val="black"/>
              </a:solidFill>
              <a:latin typeface="+mn-lt"/>
            </a:endParaRPr>
          </a:p>
          <a:p>
            <a:pPr eaLnBrk="1" hangingPunct="1">
              <a:defRPr/>
            </a:pPr>
            <a:r>
              <a:rPr lang="en-US" sz="400" dirty="0">
                <a:solidFill>
                  <a:prstClr val="black"/>
                </a:solidFill>
                <a:latin typeface="+mn-lt"/>
              </a:rPr>
              <a:t> </a:t>
            </a:r>
            <a:endParaRPr lang="en-US" altLang="en-US" sz="400" dirty="0">
              <a:solidFill>
                <a:prstClr val="black"/>
              </a:solidFill>
              <a:latin typeface="+mn-lt"/>
            </a:endParaRPr>
          </a:p>
        </p:txBody>
      </p:sp>
      <p:sp>
        <p:nvSpPr>
          <p:cNvPr id="15" name="Rounded Rectangular Callout 14"/>
          <p:cNvSpPr>
            <a:spLocks noChangeArrowheads="1"/>
          </p:cNvSpPr>
          <p:nvPr/>
        </p:nvSpPr>
        <p:spPr bwMode="auto">
          <a:xfrm>
            <a:off x="4928444" y="3307222"/>
            <a:ext cx="1152144" cy="200681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Expansion of Word Groups (EO/P</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Okay. First, you take either an </a:t>
            </a:r>
            <a:r>
              <a:rPr lang="en-US" sz="400" b="1" i="1" u="sng" dirty="0">
                <a:latin typeface="+mn-lt"/>
              </a:rPr>
              <a:t>electronic toothbrush</a:t>
            </a:r>
            <a:r>
              <a:rPr lang="en-US" sz="400" b="1" i="1" dirty="0">
                <a:latin typeface="+mn-lt"/>
              </a:rPr>
              <a:t> </a:t>
            </a:r>
            <a:r>
              <a:rPr lang="en-US" sz="400" i="1" dirty="0">
                <a:latin typeface="+mn-lt"/>
              </a:rPr>
              <a:t>or a </a:t>
            </a:r>
            <a:r>
              <a:rPr lang="en-US" sz="400" b="1" i="1" u="sng" dirty="0">
                <a:latin typeface="+mn-lt"/>
              </a:rPr>
              <a:t>regular toothbrush</a:t>
            </a:r>
            <a:r>
              <a:rPr lang="en-US" sz="400" i="1" dirty="0">
                <a:latin typeface="+mn-lt"/>
              </a:rPr>
              <a:t>. You put it </a:t>
            </a:r>
            <a:r>
              <a:rPr lang="en-US" sz="400" b="1" i="1" u="sng" dirty="0">
                <a:latin typeface="+mn-lt"/>
              </a:rPr>
              <a:t>under the sink</a:t>
            </a:r>
            <a:r>
              <a:rPr lang="en-US" sz="400" i="1" dirty="0">
                <a:latin typeface="+mn-lt"/>
              </a:rPr>
              <a:t>. You rinse it off. You put toothpaste </a:t>
            </a:r>
            <a:r>
              <a:rPr lang="en-US" sz="400" b="1" i="1" u="sng" dirty="0">
                <a:latin typeface="+mn-lt"/>
              </a:rPr>
              <a:t>on it</a:t>
            </a:r>
            <a:r>
              <a:rPr lang="en-US" sz="400" i="1" dirty="0">
                <a:latin typeface="+mn-lt"/>
              </a:rPr>
              <a:t>, not too much, not too little. You rinse it back off. And then if you have an electronic toothbrush, press the button. And then first clean the </a:t>
            </a:r>
            <a:r>
              <a:rPr lang="en-US" sz="400" b="1" i="1" u="sng" dirty="0">
                <a:latin typeface="+mn-lt"/>
              </a:rPr>
              <a:t>top teeth</a:t>
            </a:r>
            <a:r>
              <a:rPr lang="en-US" sz="400" i="1" dirty="0">
                <a:latin typeface="+mn-lt"/>
              </a:rPr>
              <a:t>, then the </a:t>
            </a:r>
            <a:r>
              <a:rPr lang="en-US" sz="400" b="1" i="1" u="sng" dirty="0">
                <a:latin typeface="+mn-lt"/>
              </a:rPr>
              <a:t>bottom teeth thoroughly</a:t>
            </a:r>
            <a:r>
              <a:rPr lang="en-US" sz="400" i="1" dirty="0">
                <a:latin typeface="+mn-lt"/>
              </a:rPr>
              <a:t>. And if you have a regular toothbrush, make movements </a:t>
            </a:r>
            <a:r>
              <a:rPr lang="en-US" sz="400" b="1" i="1" u="sng" dirty="0">
                <a:latin typeface="+mn-lt"/>
              </a:rPr>
              <a:t>with the toothbrush </a:t>
            </a:r>
            <a:r>
              <a:rPr lang="en-US" sz="400" i="1" dirty="0">
                <a:latin typeface="+mn-lt"/>
              </a:rPr>
              <a:t>to go up and down. And then </a:t>
            </a:r>
            <a:r>
              <a:rPr lang="en-US" sz="400" b="1" i="1" u="sng" dirty="0">
                <a:latin typeface="+mn-lt"/>
              </a:rPr>
              <a:t>for the top</a:t>
            </a:r>
            <a:r>
              <a:rPr lang="en-US" sz="400" i="1" dirty="0">
                <a:latin typeface="+mn-lt"/>
              </a:rPr>
              <a:t>. And then do the same </a:t>
            </a:r>
            <a:r>
              <a:rPr lang="en-US" sz="400" b="1" i="1" u="sng" dirty="0">
                <a:latin typeface="+mn-lt"/>
              </a:rPr>
              <a:t>for the bottom</a:t>
            </a:r>
            <a:r>
              <a:rPr lang="en-US" sz="400" i="1" dirty="0">
                <a:latin typeface="+mn-lt"/>
              </a:rPr>
              <a:t>. </a:t>
            </a:r>
          </a:p>
          <a:p>
            <a:pPr eaLnBrk="1" hangingPunct="1">
              <a:defRPr/>
            </a:pPr>
            <a:r>
              <a:rPr lang="en-US" sz="400" dirty="0">
                <a:latin typeface="+mn-lt"/>
              </a:rPr>
              <a:t>[Researcher: And why should she brush?] </a:t>
            </a:r>
          </a:p>
          <a:p>
            <a:pPr eaLnBrk="1" hangingPunct="1">
              <a:defRPr/>
            </a:pPr>
            <a:r>
              <a:rPr lang="en-US" sz="400" i="1" dirty="0">
                <a:latin typeface="+mn-lt"/>
              </a:rPr>
              <a:t>Because you don't want to get cavities, and you want your teeth to be </a:t>
            </a:r>
            <a:r>
              <a:rPr lang="en-US" sz="400" b="1" i="1" u="sng" dirty="0">
                <a:latin typeface="+mn-lt"/>
              </a:rPr>
              <a:t>healthy</a:t>
            </a:r>
            <a:r>
              <a:rPr lang="en-US" sz="400" i="1" dirty="0">
                <a:latin typeface="+mn-lt"/>
              </a:rPr>
              <a:t>. And you don't want to get gum disease, and you don't. </a:t>
            </a:r>
          </a:p>
          <a:p>
            <a:pPr eaLnBrk="1" hangingPunct="1">
              <a:defRPr/>
            </a:pPr>
            <a:r>
              <a:rPr lang="en-US" sz="400" dirty="0">
                <a:latin typeface="+mn-lt"/>
              </a:rPr>
              <a:t>[Researcher: Anything else?] </a:t>
            </a:r>
          </a:p>
          <a:p>
            <a:pPr eaLnBrk="1" hangingPunct="1">
              <a:defRPr/>
            </a:pPr>
            <a:r>
              <a:rPr lang="en-US" sz="400" i="1" dirty="0">
                <a:latin typeface="+mn-lt"/>
              </a:rPr>
              <a:t>And you want to keep your teeth healthy, because I've heard that if your teeth aren't healthy, you can get kind of sick. So you don't want to do that, and yeah. </a:t>
            </a:r>
            <a:endParaRPr lang="en-US" sz="400" i="1" dirty="0" smtClean="0">
              <a:latin typeface="+mn-lt"/>
            </a:endParaRPr>
          </a:p>
          <a:p>
            <a:pPr eaLnBrk="1" hangingPunct="1">
              <a:defRPr/>
            </a:pPr>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Use of adjectives in noun phrases, prepositional phrases, an adverb, and derived words. Also uses one example of academic vocabulary.</a:t>
            </a:r>
          </a:p>
        </p:txBody>
      </p:sp>
      <p:sp>
        <p:nvSpPr>
          <p:cNvPr id="16" name="Rounded Rectangular Callout 15"/>
          <p:cNvSpPr>
            <a:spLocks noChangeArrowheads="1"/>
          </p:cNvSpPr>
          <p:nvPr/>
        </p:nvSpPr>
        <p:spPr bwMode="auto">
          <a:xfrm>
            <a:off x="6477082" y="2899773"/>
            <a:ext cx="1152144" cy="2115957"/>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sz="400" i="1" u="sng" dirty="0" smtClean="0">
                <a:latin typeface="+mn-lt"/>
              </a:rPr>
              <a:t>Controlled</a:t>
            </a:r>
            <a:r>
              <a:rPr lang="en-US" sz="400" i="1" dirty="0" smtClean="0">
                <a:latin typeface="+mn-lt"/>
              </a:rPr>
              <a:t> </a:t>
            </a:r>
            <a:r>
              <a:rPr lang="en-US" altLang="en-US" sz="400" u="sng" dirty="0" smtClean="0">
                <a:solidFill>
                  <a:prstClr val="black"/>
                </a:solidFill>
                <a:latin typeface="+mn-lt"/>
              </a:rPr>
              <a:t>Expansion </a:t>
            </a:r>
            <a:r>
              <a:rPr lang="en-US" altLang="en-US" sz="400" u="sng" dirty="0">
                <a:solidFill>
                  <a:prstClr val="black"/>
                </a:solidFill>
                <a:latin typeface="+mn-lt"/>
              </a:rPr>
              <a:t>of Word Groups (EO/P)</a:t>
            </a:r>
            <a:r>
              <a:rPr lang="en-US" altLang="en-US" sz="400" dirty="0">
                <a:solidFill>
                  <a:prstClr val="black"/>
                </a:solidFill>
                <a:latin typeface="+mn-lt"/>
              </a:rPr>
              <a:t>:</a:t>
            </a:r>
          </a:p>
          <a:p>
            <a:pPr eaLnBrk="1" hangingPunct="1">
              <a:defRPr/>
            </a:pPr>
            <a:endParaRPr lang="en-US" sz="400" i="1" dirty="0">
              <a:latin typeface="+mn-lt"/>
            </a:endParaRPr>
          </a:p>
          <a:p>
            <a:pPr eaLnBrk="1" hangingPunct="1">
              <a:defRPr/>
            </a:pPr>
            <a:r>
              <a:rPr lang="en-US" sz="400" i="1" dirty="0" smtClean="0">
                <a:latin typeface="+mn-lt"/>
              </a:rPr>
              <a:t>…And</a:t>
            </a:r>
            <a:r>
              <a:rPr lang="en-US" sz="400" i="1" dirty="0">
                <a:latin typeface="+mn-lt"/>
              </a:rPr>
              <a:t>, then I do the water pick, which cleans your teeth behind and </a:t>
            </a:r>
            <a:r>
              <a:rPr lang="en-US" sz="400" b="1" i="1" u="sng" dirty="0">
                <a:latin typeface="+mn-lt"/>
              </a:rPr>
              <a:t>inside of them </a:t>
            </a:r>
            <a:r>
              <a:rPr lang="en-US" sz="400" i="1" dirty="0">
                <a:latin typeface="+mn-lt"/>
              </a:rPr>
              <a:t>and through your gaps </a:t>
            </a:r>
            <a:r>
              <a:rPr lang="en-US" sz="400" b="1" i="1" u="sng" dirty="0">
                <a:latin typeface="+mn-lt"/>
              </a:rPr>
              <a:t>of the teeth</a:t>
            </a:r>
            <a:r>
              <a:rPr lang="en-US" sz="400" i="1" dirty="0">
                <a:latin typeface="+mn-lt"/>
              </a:rPr>
              <a:t>. And then I would mouthwash. I would get my mouthwash, and I would mouthwash for a minute or so. And then once I'm done, I wouldn't drink water for 30 minutes because that's just what my dad told me and I don't do it. And so once you're done with your mouthwash, don't drink water for 30 minutes. And then you'll be all good. </a:t>
            </a:r>
          </a:p>
          <a:p>
            <a:pPr eaLnBrk="1" hangingPunct="1">
              <a:defRPr/>
            </a:pPr>
            <a:r>
              <a:rPr lang="en-US" sz="400" dirty="0">
                <a:latin typeface="+mn-lt"/>
              </a:rPr>
              <a:t>[Researcher: And why should he do it?]</a:t>
            </a:r>
            <a:r>
              <a:rPr lang="en-US" sz="400" i="1" dirty="0">
                <a:latin typeface="+mn-lt"/>
              </a:rPr>
              <a:t> </a:t>
            </a:r>
          </a:p>
          <a:p>
            <a:pPr eaLnBrk="1" hangingPunct="1">
              <a:defRPr/>
            </a:pPr>
            <a:r>
              <a:rPr lang="en-US" sz="400" i="1" dirty="0">
                <a:latin typeface="+mn-lt"/>
              </a:rPr>
              <a:t>He should do it just to keep your teeth clean. And he should do it just to </a:t>
            </a:r>
            <a:r>
              <a:rPr lang="en-US" sz="400" b="1" i="1" u="sng" dirty="0">
                <a:latin typeface="+mn-lt"/>
              </a:rPr>
              <a:t>prevent</a:t>
            </a:r>
            <a:r>
              <a:rPr lang="en-US" sz="400" i="1" dirty="0">
                <a:latin typeface="+mn-lt"/>
              </a:rPr>
              <a:t> cavities and lots of bad stuff that could happen to your teeth, like </a:t>
            </a:r>
            <a:r>
              <a:rPr lang="en-US" sz="400" b="1" i="1" u="sng" dirty="0">
                <a:latin typeface="+mn-lt"/>
              </a:rPr>
              <a:t>infections</a:t>
            </a:r>
            <a:r>
              <a:rPr lang="en-US" sz="400" i="1" dirty="0">
                <a:latin typeface="+mn-lt"/>
              </a:rPr>
              <a:t> and plaque that could get on your teeth and could </a:t>
            </a:r>
            <a:r>
              <a:rPr lang="en-US" sz="400" b="1" i="1" u="sng" dirty="0">
                <a:latin typeface="+mn-lt"/>
              </a:rPr>
              <a:t>affect</a:t>
            </a:r>
            <a:r>
              <a:rPr lang="en-US" sz="400" i="1" dirty="0">
                <a:latin typeface="+mn-lt"/>
              </a:rPr>
              <a:t> some other parts </a:t>
            </a:r>
            <a:r>
              <a:rPr lang="en-US" sz="400" b="1" i="1" u="sng" dirty="0">
                <a:latin typeface="+mn-lt"/>
              </a:rPr>
              <a:t>in your body</a:t>
            </a:r>
            <a:r>
              <a:rPr lang="en-US" sz="400" i="1" dirty="0">
                <a:latin typeface="+mn-lt"/>
              </a:rPr>
              <a:t>, like your heart and your gums and lots of stuff like that. And you should </a:t>
            </a:r>
            <a:r>
              <a:rPr lang="en-US" sz="400" b="1" i="1" u="sng" dirty="0">
                <a:latin typeface="+mn-lt"/>
              </a:rPr>
              <a:t>definitely</a:t>
            </a:r>
            <a:r>
              <a:rPr lang="en-US" sz="400" i="1" dirty="0">
                <a:latin typeface="+mn-lt"/>
              </a:rPr>
              <a:t> brush your teeth every day. If you don't, it's not going to help at all. Should always brush your teeth two times a day, or if you want like I do, three times a day. </a:t>
            </a: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Displays controlled use of adverbs, prepositional phrases, nominalization, and adjectives in noun phrases, as well as a variety of academic vocabulary</a:t>
            </a:r>
            <a:endParaRPr lang="en-US" sz="400" i="1" dirty="0">
              <a:solidFill>
                <a:prstClr val="black"/>
              </a:solidFill>
              <a:latin typeface="+mn-lt"/>
            </a:endParaRPr>
          </a:p>
        </p:txBody>
      </p:sp>
      <p:sp>
        <p:nvSpPr>
          <p:cNvPr id="17" name="Rounded Rectangular Callout 16"/>
          <p:cNvSpPr>
            <a:spLocks noChangeArrowheads="1"/>
          </p:cNvSpPr>
          <p:nvPr/>
        </p:nvSpPr>
        <p:spPr bwMode="auto">
          <a:xfrm>
            <a:off x="1850396" y="4460904"/>
            <a:ext cx="1145051" cy="82749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(EO/P):</a:t>
            </a:r>
          </a:p>
          <a:p>
            <a:pPr eaLnBrk="1" hangingPunct="1">
              <a:defRPr/>
            </a:pPr>
            <a:endParaRPr lang="en-US" altLang="en-US" sz="400" u="sng" dirty="0">
              <a:solidFill>
                <a:prstClr val="black"/>
              </a:solidFill>
              <a:latin typeface="Calibri" pitchFamily="34" charset="0"/>
            </a:endParaRPr>
          </a:p>
          <a:p>
            <a:pPr eaLnBrk="1" hangingPunct="1">
              <a:defRPr/>
            </a:pPr>
            <a:r>
              <a:rPr lang="en-US" sz="400" i="1" dirty="0"/>
              <a:t>You get your toothbrush. Then you put toothpaste </a:t>
            </a:r>
            <a:r>
              <a:rPr lang="en-US" sz="400" b="1" i="1" u="sng" dirty="0"/>
              <a:t>on it</a:t>
            </a:r>
            <a:r>
              <a:rPr lang="en-US" sz="400" i="1" dirty="0"/>
              <a:t>. Then you scrub your teeth. Then you should do it because then your teeth would get all brown and all that. </a:t>
            </a:r>
            <a:endParaRPr lang="en-US" altLang="en-US" sz="400" i="1" u="sng" dirty="0">
              <a:solidFill>
                <a:prstClr val="black"/>
              </a:solidFill>
              <a:latin typeface="Calibri"/>
            </a:endParaRPr>
          </a:p>
          <a:p>
            <a:pPr eaLnBrk="1" hangingPunct="1">
              <a:defRPr/>
            </a:pPr>
            <a:endParaRPr lang="en-US" altLang="en-US" sz="400" i="1" dirty="0">
              <a:solidFill>
                <a:prstClr val="black"/>
              </a:solidFill>
              <a:latin typeface="Calibri" pitchFamily="34" charset="0"/>
            </a:endParaRPr>
          </a:p>
          <a:p>
            <a:pPr eaLnBrk="1" hangingPunct="1">
              <a:buFont typeface="Arial" pitchFamily="34" charset="0"/>
              <a:buChar char="•"/>
              <a:defRPr/>
            </a:pPr>
            <a:r>
              <a:rPr lang="en-US" altLang="en-US" sz="400" dirty="0">
                <a:solidFill>
                  <a:prstClr val="black"/>
                </a:solidFill>
                <a:latin typeface="Calibri" pitchFamily="34" charset="0"/>
              </a:rPr>
              <a:t>No expansion of word groups aside from the use of one prepositional phrase</a:t>
            </a:r>
          </a:p>
        </p:txBody>
      </p:sp>
      <p:sp>
        <p:nvSpPr>
          <p:cNvPr id="18" name="Rounded Rectangular Callout 17"/>
          <p:cNvSpPr>
            <a:spLocks noChangeArrowheads="1"/>
          </p:cNvSpPr>
          <p:nvPr/>
        </p:nvSpPr>
        <p:spPr bwMode="auto">
          <a:xfrm>
            <a:off x="3385496" y="3744937"/>
            <a:ext cx="1126177" cy="150339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Expansion of Word Groups (EO/P)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Well, I would just tell her the way I brush it. So how you just take out the toothbrush and then put toothpaste </a:t>
            </a:r>
            <a:r>
              <a:rPr lang="en-US" sz="400" b="1" i="1" u="sng" dirty="0">
                <a:latin typeface="+mn-lt"/>
              </a:rPr>
              <a:t>on it</a:t>
            </a:r>
            <a:r>
              <a:rPr lang="en-US" sz="400" i="1" dirty="0">
                <a:latin typeface="+mn-lt"/>
              </a:rPr>
              <a:t>. And I guess well, I put </a:t>
            </a:r>
            <a:r>
              <a:rPr lang="en-US" sz="400" b="1" i="1" u="sng" dirty="0">
                <a:latin typeface="+mn-lt"/>
              </a:rPr>
              <a:t>mine</a:t>
            </a:r>
            <a:r>
              <a:rPr lang="en-US" sz="400" i="1" dirty="0">
                <a:latin typeface="+mn-lt"/>
              </a:rPr>
              <a:t> </a:t>
            </a:r>
            <a:r>
              <a:rPr lang="en-US" sz="400" b="1" i="1" u="sng" dirty="0">
                <a:latin typeface="+mn-lt"/>
              </a:rPr>
              <a:t>in water</a:t>
            </a:r>
            <a:r>
              <a:rPr lang="en-US" sz="400" b="1" i="1" dirty="0">
                <a:latin typeface="+mn-lt"/>
              </a:rPr>
              <a:t> </a:t>
            </a:r>
            <a:r>
              <a:rPr lang="en-US" sz="400" i="1" dirty="0">
                <a:latin typeface="+mn-lt"/>
              </a:rPr>
              <a:t>first, but I guess she doesn't have to if she doesn't want to. And then you just brush your teeth up and down and all your teeth. And then when you're done, you just put it </a:t>
            </a:r>
            <a:r>
              <a:rPr lang="en-US" sz="400" b="1" i="1" u="sng" dirty="0">
                <a:latin typeface="+mn-lt"/>
              </a:rPr>
              <a:t>under water</a:t>
            </a:r>
            <a:r>
              <a:rPr lang="en-US" sz="400" i="1" dirty="0">
                <a:latin typeface="+mn-lt"/>
              </a:rPr>
              <a:t>, and then put it back </a:t>
            </a:r>
            <a:r>
              <a:rPr lang="en-US" sz="400" b="1" i="1" u="sng" dirty="0">
                <a:latin typeface="+mn-lt"/>
              </a:rPr>
              <a:t>where it came from</a:t>
            </a:r>
            <a:r>
              <a:rPr lang="en-US" sz="400" i="1" dirty="0">
                <a:latin typeface="+mn-lt"/>
              </a:rPr>
              <a:t>. </a:t>
            </a:r>
          </a:p>
          <a:p>
            <a:pPr eaLnBrk="1" hangingPunct="1">
              <a:defRPr/>
            </a:pPr>
            <a:r>
              <a:rPr lang="en-US" sz="400" dirty="0">
                <a:latin typeface="+mn-lt"/>
              </a:rPr>
              <a:t>[Researcher: Can you explain her why she should do it?] </a:t>
            </a:r>
          </a:p>
          <a:p>
            <a:pPr eaLnBrk="1" hangingPunct="1">
              <a:defRPr/>
            </a:pPr>
            <a:r>
              <a:rPr lang="en-US" sz="400" i="1" dirty="0">
                <a:latin typeface="+mn-lt"/>
              </a:rPr>
              <a:t>She should do it because you want your teeth to be </a:t>
            </a:r>
            <a:r>
              <a:rPr lang="en-US" sz="400" b="1" i="1" u="sng" dirty="0">
                <a:latin typeface="+mn-lt"/>
              </a:rPr>
              <a:t>healthy</a:t>
            </a:r>
            <a:r>
              <a:rPr lang="en-US" sz="400" i="1" dirty="0">
                <a:latin typeface="+mn-lt"/>
              </a:rPr>
              <a:t> and clean. And you don't want them to be </a:t>
            </a:r>
            <a:r>
              <a:rPr lang="en-US" sz="400" b="1" i="1" u="sng" dirty="0">
                <a:latin typeface="+mn-lt"/>
              </a:rPr>
              <a:t>dirty</a:t>
            </a:r>
            <a:r>
              <a:rPr lang="en-US" sz="400" i="1" dirty="0">
                <a:latin typeface="+mn-lt"/>
              </a:rPr>
              <a:t> and have cavities. </a:t>
            </a:r>
            <a:endParaRPr lang="en-US" altLang="en-US" sz="400" i="1" dirty="0">
              <a:solidFill>
                <a:prstClr val="black"/>
              </a:solidFill>
              <a:latin typeface="+mn-lt"/>
            </a:endParaRPr>
          </a:p>
          <a:p>
            <a:pPr eaLnBrk="1" hangingPunct="1">
              <a:defRPr/>
            </a:pPr>
            <a:endParaRPr lang="en-US" altLang="en-US" sz="400"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Uses a variety of prepositional phrases, a relative clause, nominalizations, and word derivations </a:t>
            </a:r>
            <a:endParaRPr lang="en-US" sz="400" i="1" dirty="0">
              <a:solidFill>
                <a:prstClr val="black"/>
              </a:solidFill>
              <a:latin typeface="+mn-lt"/>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Along the progression, children’s responses became increasingly complex as they used a greater variety of word groups. Explanations developed from simple root forms of nouns and basic verbs to incorporating a variety of lexical characteristics </a:t>
            </a:r>
            <a:endParaRPr lang="en-US" dirty="0">
              <a:solidFill>
                <a:srgbClr val="FF0000"/>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038661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2"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82369" y="1384300"/>
            <a:ext cx="5887598" cy="3167063"/>
          </a:xfrm>
          <a:prstGeom prst="wedgeRoundRectCallout">
            <a:avLst>
              <a:gd name="adj1" fmla="val -59460"/>
              <a:gd name="adj2" fmla="val 7667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No </a:t>
            </a:r>
            <a:r>
              <a:rPr lang="en-US" altLang="en-US" sz="2000" u="sng" dirty="0">
                <a:solidFill>
                  <a:prstClr val="black"/>
                </a:solidFill>
                <a:latin typeface="+mn-lt"/>
              </a:rPr>
              <a:t>Evidence of </a:t>
            </a:r>
            <a:r>
              <a:rPr lang="en-US" altLang="en-US" sz="2000" u="sng" dirty="0" smtClean="0">
                <a:solidFill>
                  <a:prstClr val="black"/>
                </a:solidFill>
                <a:latin typeface="+mn-lt"/>
              </a:rPr>
              <a:t>Expansion of Word Groups (</a:t>
            </a:r>
            <a:r>
              <a:rPr lang="en-US" altLang="en-US" sz="2000" u="sng" dirty="0">
                <a:solidFill>
                  <a:prstClr val="black"/>
                </a:solidFill>
                <a:latin typeface="+mn-lt"/>
              </a:rPr>
              <a:t>EL)</a:t>
            </a:r>
            <a:r>
              <a:rPr lang="en-US" altLang="en-US" sz="2000" u="sng" dirty="0" smtClean="0">
                <a:solidFill>
                  <a:prstClr val="black"/>
                </a:solidFill>
                <a:latin typeface="+mn-lt"/>
              </a:rPr>
              <a:t>:</a:t>
            </a:r>
          </a:p>
          <a:p>
            <a:pPr eaLnBrk="1" hangingPunct="1">
              <a:defRPr/>
            </a:pPr>
            <a:endParaRPr lang="en-US" altLang="en-US" sz="2000" i="1" dirty="0" smtClean="0">
              <a:solidFill>
                <a:prstClr val="black"/>
              </a:solidFill>
              <a:latin typeface="+mn-lt"/>
            </a:endParaRPr>
          </a:p>
          <a:p>
            <a:pPr eaLnBrk="1" hangingPunct="1">
              <a:defRPr/>
            </a:pPr>
            <a:r>
              <a:rPr lang="en-US" sz="2000" i="1" dirty="0">
                <a:latin typeface="+mn-lt"/>
              </a:rPr>
              <a:t>You have to clean your teeth for they could be clean. And you have to get the brush and do it like this. </a:t>
            </a:r>
            <a:endParaRPr lang="en-US" altLang="en-US" sz="2000" i="1" dirty="0" smtClean="0">
              <a:solidFill>
                <a:prstClr val="black"/>
              </a:solidFill>
              <a:latin typeface="+mn-lt"/>
            </a:endParaRPr>
          </a:p>
          <a:p>
            <a:pPr eaLnBrk="1" hangingPunct="1">
              <a:defRPr/>
            </a:pPr>
            <a:endParaRPr lang="en-US" altLang="en-US" sz="2000" i="1" dirty="0">
              <a:solidFill>
                <a:prstClr val="black"/>
              </a:solidFill>
              <a:latin typeface="+mn-lt"/>
            </a:endParaRPr>
          </a:p>
          <a:p>
            <a:pPr marL="285750" indent="-285750" eaLnBrk="1" hangingPunct="1">
              <a:buFont typeface="Arial"/>
              <a:buChar char="•"/>
              <a:defRPr/>
            </a:pPr>
            <a:r>
              <a:rPr lang="en-US" altLang="en-US" sz="2000" dirty="0" smtClean="0">
                <a:solidFill>
                  <a:prstClr val="black"/>
                </a:solidFill>
                <a:latin typeface="+mn-lt"/>
                <a:cs typeface="Arial" pitchFamily="34" charset="0"/>
              </a:rPr>
              <a:t>No evidence of expanded word groups</a:t>
            </a:r>
            <a:endParaRPr lang="en-US" altLang="en-US" sz="2000" dirty="0">
              <a:solidFill>
                <a:prstClr val="black"/>
              </a:solidFill>
              <a:latin typeface="+mn-lt"/>
              <a:cs typeface="Arial" pitchFamily="34" charset="0"/>
            </a:endParaRPr>
          </a:p>
        </p:txBody>
      </p:sp>
      <p:sp>
        <p:nvSpPr>
          <p:cNvPr id="10" name="Rounded Rectangular Callout 9"/>
          <p:cNvSpPr>
            <a:spLocks noChangeArrowheads="1"/>
          </p:cNvSpPr>
          <p:nvPr/>
        </p:nvSpPr>
        <p:spPr bwMode="auto">
          <a:xfrm>
            <a:off x="2865277" y="1367208"/>
            <a:ext cx="5831863" cy="3324225"/>
          </a:xfrm>
          <a:prstGeom prst="wedgeRoundRectCallout">
            <a:avLst>
              <a:gd name="adj1" fmla="val -54500"/>
              <a:gd name="adj2" fmla="val 7137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Expansion of Word Groups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2000" u="sng" dirty="0" smtClean="0">
              <a:solidFill>
                <a:prstClr val="black"/>
              </a:solidFill>
              <a:latin typeface="Calibri" pitchFamily="34" charset="0"/>
            </a:endParaRPr>
          </a:p>
          <a:p>
            <a:pPr eaLnBrk="1" hangingPunct="1">
              <a:defRPr/>
            </a:pPr>
            <a:r>
              <a:rPr lang="en-US" sz="2000" i="1" dirty="0">
                <a:latin typeface="+mn-lt"/>
              </a:rPr>
              <a:t>You get your toothbrush. Then you put toothpaste </a:t>
            </a:r>
            <a:r>
              <a:rPr lang="en-US" sz="2000" b="1" i="1" dirty="0">
                <a:latin typeface="+mn-lt"/>
              </a:rPr>
              <a:t>on it</a:t>
            </a:r>
            <a:r>
              <a:rPr lang="en-US" sz="2000" i="1" dirty="0">
                <a:latin typeface="+mn-lt"/>
              </a:rPr>
              <a:t>. Then you scrub your teeth. Then you should do it because then your teeth would get all brown and all that. </a:t>
            </a:r>
            <a:endParaRPr lang="en-US" altLang="en-US" sz="2000" i="1" u="sng" dirty="0">
              <a:solidFill>
                <a:prstClr val="black"/>
              </a:solidFill>
              <a:latin typeface="+mn-lt"/>
            </a:endParaRPr>
          </a:p>
          <a:p>
            <a:pPr eaLnBrk="1" hangingPunct="1">
              <a:defRPr/>
            </a:pPr>
            <a:endParaRPr lang="en-US" altLang="en-US" sz="2000" i="1" dirty="0" smtClean="0">
              <a:solidFill>
                <a:prstClr val="black"/>
              </a:solidFill>
              <a:latin typeface="Calibri" pitchFamily="34" charset="0"/>
            </a:endParaRPr>
          </a:p>
          <a:p>
            <a:pPr eaLnBrk="1" hangingPunct="1">
              <a:buFont typeface="Arial" pitchFamily="34" charset="0"/>
              <a:buChar char="•"/>
              <a:defRPr/>
            </a:pPr>
            <a:r>
              <a:rPr lang="en-US" altLang="en-US" sz="2000" dirty="0" smtClean="0">
                <a:solidFill>
                  <a:prstClr val="black"/>
                </a:solidFill>
                <a:latin typeface="Calibri" pitchFamily="34" charset="0"/>
              </a:rPr>
              <a:t> Use of one prepositional phrase</a:t>
            </a:r>
            <a:endParaRPr lang="en-US" altLang="en-US" sz="2000" dirty="0">
              <a:solidFill>
                <a:prstClr val="black"/>
              </a:solidFill>
              <a:latin typeface="Calibri" pitchFamily="34" charset="0"/>
            </a:endParaRPr>
          </a:p>
        </p:txBody>
      </p:sp>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23964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810931" y="1244599"/>
            <a:ext cx="5980643" cy="3676096"/>
          </a:xfrm>
          <a:prstGeom prst="wedgeRoundRectCallout">
            <a:avLst>
              <a:gd name="adj1" fmla="val -31188"/>
              <a:gd name="adj2" fmla="val 6293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Expansion of Word Groups (</a:t>
            </a:r>
            <a:r>
              <a:rPr lang="en-US" altLang="en-US" sz="2000" u="sng" dirty="0">
                <a:solidFill>
                  <a:prstClr val="black"/>
                </a:solidFill>
                <a:latin typeface="Calibri"/>
              </a:rPr>
              <a:t>EL)</a:t>
            </a:r>
            <a:r>
              <a:rPr lang="en-US" altLang="en-US" sz="2000" dirty="0" smtClean="0">
                <a:solidFill>
                  <a:prstClr val="black"/>
                </a:solidFill>
                <a:latin typeface="Calibri"/>
              </a:rPr>
              <a:t>:</a:t>
            </a:r>
          </a:p>
          <a:p>
            <a:pPr eaLnBrk="1" hangingPunct="1">
              <a:defRPr/>
            </a:pPr>
            <a:endParaRPr lang="en-US" altLang="en-US" sz="2000" dirty="0">
              <a:solidFill>
                <a:prstClr val="black"/>
              </a:solidFill>
              <a:latin typeface="+mn-lt"/>
            </a:endParaRPr>
          </a:p>
          <a:p>
            <a:pPr eaLnBrk="1" hangingPunct="1">
              <a:defRPr/>
            </a:pPr>
            <a:r>
              <a:rPr lang="en-US" sz="2000" i="1" dirty="0">
                <a:latin typeface="+mn-lt"/>
              </a:rPr>
              <a:t>I would tell her, </a:t>
            </a:r>
            <a:r>
              <a:rPr lang="en-US" sz="2000" i="1" dirty="0" smtClean="0">
                <a:latin typeface="+mn-lt"/>
              </a:rPr>
              <a:t>“Well </a:t>
            </a:r>
            <a:r>
              <a:rPr lang="en-US" sz="2000" i="1" dirty="0">
                <a:latin typeface="+mn-lt"/>
              </a:rPr>
              <a:t>it's good for you to brush your teeth, because you wouldn't be able to talk </a:t>
            </a:r>
            <a:r>
              <a:rPr lang="en-US" sz="2000" b="1" i="1" dirty="0">
                <a:latin typeface="+mn-lt"/>
              </a:rPr>
              <a:t>right without your teeth</a:t>
            </a:r>
            <a:r>
              <a:rPr lang="en-US" sz="2000" b="1" i="1" dirty="0" smtClean="0">
                <a:latin typeface="+mn-lt"/>
              </a:rPr>
              <a:t>.” </a:t>
            </a:r>
            <a:r>
              <a:rPr lang="en-US" sz="2000" i="1" dirty="0">
                <a:latin typeface="+mn-lt"/>
              </a:rPr>
              <a:t>And I would tell her, </a:t>
            </a:r>
            <a:r>
              <a:rPr lang="en-US" sz="2000" i="1" dirty="0" smtClean="0">
                <a:latin typeface="+mn-lt"/>
              </a:rPr>
              <a:t>“You </a:t>
            </a:r>
            <a:r>
              <a:rPr lang="en-US" sz="2000" i="1" dirty="0">
                <a:latin typeface="+mn-lt"/>
              </a:rPr>
              <a:t>just start</a:t>
            </a:r>
            <a:r>
              <a:rPr lang="en-US" sz="2000" b="1" i="1" dirty="0">
                <a:latin typeface="+mn-lt"/>
              </a:rPr>
              <a:t> from the end </a:t>
            </a:r>
            <a:r>
              <a:rPr lang="en-US" sz="2000" i="1" dirty="0">
                <a:latin typeface="+mn-lt"/>
              </a:rPr>
              <a:t>and end </a:t>
            </a:r>
            <a:r>
              <a:rPr lang="en-US" sz="2000" b="1" i="1" dirty="0">
                <a:latin typeface="+mn-lt"/>
              </a:rPr>
              <a:t>with the front</a:t>
            </a:r>
            <a:r>
              <a:rPr lang="en-US" sz="2000" b="1" i="1" dirty="0" smtClean="0">
                <a:latin typeface="+mn-lt"/>
              </a:rPr>
              <a:t>.</a:t>
            </a:r>
            <a:r>
              <a:rPr lang="en-US" sz="2000" i="1" dirty="0" smtClean="0">
                <a:latin typeface="+mn-lt"/>
              </a:rPr>
              <a:t>”</a:t>
            </a:r>
            <a:endParaRPr lang="en-US" altLang="en-US" sz="2000" b="1" i="1" dirty="0">
              <a:solidFill>
                <a:prstClr val="black"/>
              </a:solidFill>
              <a:latin typeface="+mn-lt"/>
            </a:endParaRPr>
          </a:p>
          <a:p>
            <a:pPr eaLnBrk="1" hangingPunct="1">
              <a:defRPr/>
            </a:pPr>
            <a:endParaRPr lang="en-US" altLang="en-US" sz="2000" i="1" dirty="0" smtClean="0">
              <a:solidFill>
                <a:prstClr val="black"/>
              </a:solidFill>
              <a:latin typeface="+mn-lt"/>
            </a:endParaRPr>
          </a:p>
          <a:p>
            <a:pPr marL="285750" indent="-285750" eaLnBrk="1" hangingPunct="1">
              <a:buFont typeface="Arial"/>
              <a:buChar char="•"/>
              <a:defRPr/>
            </a:pPr>
            <a:r>
              <a:rPr lang="en-US" altLang="en-US" sz="2000" dirty="0" smtClean="0">
                <a:solidFill>
                  <a:prstClr val="black"/>
                </a:solidFill>
                <a:latin typeface="+mn-lt"/>
              </a:rPr>
              <a:t>Use of two types of expanded word groups </a:t>
            </a:r>
            <a:r>
              <a:rPr lang="en-US" altLang="en-US" sz="2000" dirty="0" smtClean="0">
                <a:solidFill>
                  <a:prstClr val="black"/>
                </a:solidFill>
                <a:latin typeface="Calibri" pitchFamily="34" charset="0"/>
              </a:rPr>
              <a:t>(adverb, prepositional phrases)</a:t>
            </a:r>
            <a:endParaRPr lang="en-US" altLang="en-US" sz="2000" dirty="0">
              <a:solidFill>
                <a:prstClr val="black"/>
              </a:solidFill>
              <a:latin typeface="Calibri" pitchFamily="34" charset="0"/>
            </a:endParaRPr>
          </a:p>
        </p:txBody>
      </p:sp>
      <p:sp>
        <p:nvSpPr>
          <p:cNvPr id="10" name="Rounded Rectangular Callout 9"/>
          <p:cNvSpPr>
            <a:spLocks noChangeArrowheads="1"/>
          </p:cNvSpPr>
          <p:nvPr/>
        </p:nvSpPr>
        <p:spPr bwMode="auto">
          <a:xfrm>
            <a:off x="2810933" y="1163562"/>
            <a:ext cx="5980642" cy="3769228"/>
          </a:xfrm>
          <a:prstGeom prst="wedgeRoundRectCallout">
            <a:avLst>
              <a:gd name="adj1" fmla="val -29146"/>
              <a:gd name="adj2" fmla="val 62265"/>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a:solidFill>
                  <a:prstClr val="black"/>
                </a:solidFill>
                <a:latin typeface="+mn-lt"/>
              </a:rPr>
              <a:t>Emerging </a:t>
            </a:r>
            <a:r>
              <a:rPr lang="en-US" altLang="en-US" sz="1500" u="sng" dirty="0" smtClean="0">
                <a:solidFill>
                  <a:prstClr val="black"/>
                </a:solidFill>
                <a:latin typeface="+mn-lt"/>
              </a:rPr>
              <a:t>Expansion of Word Groups (EO/P)</a:t>
            </a:r>
            <a:r>
              <a:rPr lang="en-US" altLang="en-US" sz="1500" dirty="0" smtClean="0">
                <a:solidFill>
                  <a:prstClr val="black"/>
                </a:solidFill>
                <a:latin typeface="+mn-lt"/>
              </a:rPr>
              <a:t>:</a:t>
            </a:r>
          </a:p>
          <a:p>
            <a:pPr eaLnBrk="1" hangingPunct="1">
              <a:defRPr/>
            </a:pPr>
            <a:endParaRPr lang="en-US" altLang="en-US" sz="1500" dirty="0">
              <a:solidFill>
                <a:prstClr val="black"/>
              </a:solidFill>
              <a:latin typeface="+mn-lt"/>
            </a:endParaRPr>
          </a:p>
          <a:p>
            <a:pPr eaLnBrk="1" hangingPunct="1">
              <a:defRPr/>
            </a:pPr>
            <a:r>
              <a:rPr lang="en-US" sz="1500" i="1" dirty="0">
                <a:latin typeface="+mn-lt"/>
              </a:rPr>
              <a:t>Well, I would just tell her the way I brush it. So how you just take out the toothbrush and then put toothpaste </a:t>
            </a:r>
            <a:r>
              <a:rPr lang="en-US" sz="1500" b="1" i="1" dirty="0">
                <a:latin typeface="+mn-lt"/>
              </a:rPr>
              <a:t>on it</a:t>
            </a:r>
            <a:r>
              <a:rPr lang="en-US" sz="1500" i="1" dirty="0">
                <a:latin typeface="+mn-lt"/>
              </a:rPr>
              <a:t>. And I guess well, I put mine </a:t>
            </a:r>
            <a:r>
              <a:rPr lang="en-US" sz="1500" b="1" i="1" dirty="0">
                <a:latin typeface="+mn-lt"/>
              </a:rPr>
              <a:t>in water </a:t>
            </a:r>
            <a:r>
              <a:rPr lang="en-US" sz="1500" i="1" dirty="0">
                <a:latin typeface="+mn-lt"/>
              </a:rPr>
              <a:t>first, but I guess she doesn't have to if she doesn't want to. And then you just brush your teeth up and down and all your teeth. And then when you're done, you just put it </a:t>
            </a:r>
            <a:r>
              <a:rPr lang="en-US" sz="1500" b="1" i="1" dirty="0">
                <a:latin typeface="+mn-lt"/>
              </a:rPr>
              <a:t>under water</a:t>
            </a:r>
            <a:r>
              <a:rPr lang="en-US" sz="1500" i="1" dirty="0">
                <a:latin typeface="+mn-lt"/>
              </a:rPr>
              <a:t>, and then put it back </a:t>
            </a:r>
            <a:r>
              <a:rPr lang="en-US" sz="1500" b="1" i="1" dirty="0">
                <a:latin typeface="+mn-lt"/>
              </a:rPr>
              <a:t>where it came from</a:t>
            </a:r>
            <a:r>
              <a:rPr lang="en-US" sz="1500" i="1" dirty="0">
                <a:latin typeface="+mn-lt"/>
              </a:rPr>
              <a:t>. </a:t>
            </a:r>
            <a:endParaRPr lang="en-US" sz="1500" i="1" dirty="0" smtClean="0">
              <a:latin typeface="+mn-lt"/>
            </a:endParaRPr>
          </a:p>
          <a:p>
            <a:pPr eaLnBrk="1" hangingPunct="1">
              <a:defRPr/>
            </a:pPr>
            <a:r>
              <a:rPr lang="en-US" sz="1500" dirty="0" smtClean="0">
                <a:latin typeface="+mn-lt"/>
              </a:rPr>
              <a:t>[Can </a:t>
            </a:r>
            <a:r>
              <a:rPr lang="en-US" sz="1500" dirty="0">
                <a:latin typeface="+mn-lt"/>
              </a:rPr>
              <a:t>you </a:t>
            </a:r>
            <a:r>
              <a:rPr lang="en-US" sz="1500" dirty="0" smtClean="0">
                <a:latin typeface="+mn-lt"/>
              </a:rPr>
              <a:t>explain to </a:t>
            </a:r>
            <a:r>
              <a:rPr lang="en-US" sz="1500" dirty="0">
                <a:latin typeface="+mn-lt"/>
              </a:rPr>
              <a:t>her why she should do it?] </a:t>
            </a:r>
            <a:endParaRPr lang="en-US" sz="1500" dirty="0" smtClean="0">
              <a:latin typeface="+mn-lt"/>
            </a:endParaRPr>
          </a:p>
          <a:p>
            <a:pPr eaLnBrk="1" hangingPunct="1">
              <a:defRPr/>
            </a:pPr>
            <a:r>
              <a:rPr lang="en-US" sz="1500" i="1" dirty="0" smtClean="0">
                <a:latin typeface="+mn-lt"/>
              </a:rPr>
              <a:t>She </a:t>
            </a:r>
            <a:r>
              <a:rPr lang="en-US" sz="1500" i="1" dirty="0">
                <a:latin typeface="+mn-lt"/>
              </a:rPr>
              <a:t>should do it because you want your teeth to be </a:t>
            </a:r>
            <a:r>
              <a:rPr lang="en-US" sz="1500" b="1" i="1" dirty="0">
                <a:latin typeface="+mn-lt"/>
              </a:rPr>
              <a:t>healthy</a:t>
            </a:r>
            <a:r>
              <a:rPr lang="en-US" sz="1500" i="1" dirty="0">
                <a:latin typeface="+mn-lt"/>
              </a:rPr>
              <a:t> and clean. And you don't want them to be dirty and have cavities. </a:t>
            </a:r>
            <a:endParaRPr lang="en-US" altLang="en-US" sz="1500" i="1" dirty="0" smtClean="0">
              <a:solidFill>
                <a:prstClr val="black"/>
              </a:solidFill>
              <a:latin typeface="+mn-lt"/>
            </a:endParaRPr>
          </a:p>
          <a:p>
            <a:pPr eaLnBrk="1" hangingPunct="1">
              <a:defRPr/>
            </a:pPr>
            <a:endParaRPr lang="en-US" altLang="en-US" sz="1500" dirty="0" smtClean="0">
              <a:solidFill>
                <a:prstClr val="black"/>
              </a:solidFill>
              <a:latin typeface="+mn-lt"/>
            </a:endParaRPr>
          </a:p>
          <a:p>
            <a:pPr marL="285750" indent="-285750" eaLnBrk="1" hangingPunct="1">
              <a:buFont typeface="Arial"/>
              <a:buChar char="•"/>
              <a:defRPr/>
            </a:pPr>
            <a:r>
              <a:rPr lang="en-US" altLang="en-US" sz="1500" dirty="0" smtClean="0">
                <a:solidFill>
                  <a:prstClr val="black"/>
                </a:solidFill>
                <a:latin typeface="+mn-lt"/>
              </a:rPr>
              <a:t>Use of three types of expanded word groups (prepositional phases, relative clause, derived word)</a:t>
            </a:r>
          </a:p>
          <a:p>
            <a:pPr marL="285750" indent="-285750" eaLnBrk="1" hangingPunct="1">
              <a:buFont typeface="Arial"/>
              <a:buChar char="•"/>
              <a:defRPr/>
            </a:pPr>
            <a:r>
              <a:rPr lang="en-US" altLang="en-US" sz="1500" dirty="0" smtClean="0">
                <a:solidFill>
                  <a:prstClr val="black"/>
                </a:solidFill>
                <a:latin typeface="+mn-lt"/>
              </a:rPr>
              <a:t>No use of general academic vocabulary</a:t>
            </a: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162581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82900" y="979717"/>
            <a:ext cx="6172200" cy="4221235"/>
          </a:xfrm>
          <a:prstGeom prst="wedgeRoundRectCallout">
            <a:avLst>
              <a:gd name="adj1" fmla="val -5531"/>
              <a:gd name="adj2" fmla="val 5420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smtClean="0">
                <a:solidFill>
                  <a:prstClr val="black"/>
                </a:solidFill>
                <a:latin typeface="+mn-lt"/>
              </a:rPr>
              <a:t>Developing Expansion of Word Groups (</a:t>
            </a:r>
            <a:r>
              <a:rPr lang="en-US" altLang="en-US" sz="1500" u="sng" dirty="0">
                <a:solidFill>
                  <a:prstClr val="black"/>
                </a:solidFill>
                <a:latin typeface="+mn-lt"/>
              </a:rPr>
              <a:t>EL)</a:t>
            </a:r>
            <a:r>
              <a:rPr lang="en-US" altLang="en-US" sz="1500" dirty="0">
                <a:solidFill>
                  <a:prstClr val="black"/>
                </a:solidFill>
                <a:latin typeface="+mn-lt"/>
              </a:rPr>
              <a:t>:</a:t>
            </a:r>
          </a:p>
          <a:p>
            <a:pPr eaLnBrk="1" hangingPunct="1">
              <a:defRPr/>
            </a:pPr>
            <a:endParaRPr lang="en-US" altLang="en-US" sz="1200" dirty="0" smtClean="0">
              <a:solidFill>
                <a:prstClr val="black"/>
              </a:solidFill>
              <a:latin typeface="+mn-lt"/>
            </a:endParaRPr>
          </a:p>
          <a:p>
            <a:pPr eaLnBrk="1" hangingPunct="1">
              <a:defRPr/>
            </a:pPr>
            <a:r>
              <a:rPr lang="en-US" sz="1500" i="1" dirty="0">
                <a:latin typeface="+mn-lt"/>
              </a:rPr>
              <a:t>You should do it because if your teeth get yellow, when you eat or drink something, </a:t>
            </a:r>
            <a:r>
              <a:rPr lang="en-US" sz="1500" i="1" u="sng" dirty="0">
                <a:latin typeface="+mn-lt"/>
              </a:rPr>
              <a:t>specifically</a:t>
            </a:r>
            <a:r>
              <a:rPr lang="en-US" sz="1500" i="1" dirty="0">
                <a:latin typeface="+mn-lt"/>
              </a:rPr>
              <a:t> milk, it'll taste a little weird. And then if you clean your teeth, it will make your teeth </a:t>
            </a:r>
            <a:r>
              <a:rPr lang="en-US" sz="1500" b="1" i="1" dirty="0">
                <a:latin typeface="+mn-lt"/>
              </a:rPr>
              <a:t>brighter</a:t>
            </a:r>
            <a:r>
              <a:rPr lang="en-US" sz="1500" i="1" dirty="0">
                <a:latin typeface="+mn-lt"/>
              </a:rPr>
              <a:t> and more </a:t>
            </a:r>
            <a:r>
              <a:rPr lang="en-US" sz="1500" b="1" i="1" dirty="0">
                <a:latin typeface="+mn-lt"/>
              </a:rPr>
              <a:t>healthier</a:t>
            </a:r>
            <a:r>
              <a:rPr lang="en-US" sz="1500" i="1" dirty="0">
                <a:latin typeface="+mn-lt"/>
              </a:rPr>
              <a:t> because when your teeth are yellow, they'll be more weak. And if you clean them, they'll be strong for when you live. </a:t>
            </a:r>
            <a:endParaRPr lang="en-US" sz="1500" i="1" dirty="0" smtClean="0">
              <a:latin typeface="+mn-lt"/>
            </a:endParaRPr>
          </a:p>
          <a:p>
            <a:pPr eaLnBrk="1" hangingPunct="1">
              <a:defRPr/>
            </a:pPr>
            <a:r>
              <a:rPr lang="en-US" sz="1500" dirty="0" smtClean="0">
                <a:latin typeface="+mn-lt"/>
              </a:rPr>
              <a:t>[How </a:t>
            </a:r>
            <a:r>
              <a:rPr lang="en-US" sz="1500" dirty="0">
                <a:latin typeface="+mn-lt"/>
              </a:rPr>
              <a:t>to do it? Can you tell him how to do it?] </a:t>
            </a:r>
            <a:endParaRPr lang="en-US" sz="1500" dirty="0" smtClean="0">
              <a:latin typeface="+mn-lt"/>
            </a:endParaRPr>
          </a:p>
          <a:p>
            <a:pPr eaLnBrk="1" hangingPunct="1">
              <a:defRPr/>
            </a:pPr>
            <a:r>
              <a:rPr lang="en-US" sz="1500" i="1" dirty="0" smtClean="0">
                <a:latin typeface="+mn-lt"/>
              </a:rPr>
              <a:t>And </a:t>
            </a:r>
            <a:r>
              <a:rPr lang="en-US" sz="1500" i="1" dirty="0">
                <a:latin typeface="+mn-lt"/>
              </a:rPr>
              <a:t>then first you should put toothpaste </a:t>
            </a:r>
            <a:r>
              <a:rPr lang="en-US" sz="1500" b="1" i="1" dirty="0">
                <a:latin typeface="+mn-lt"/>
              </a:rPr>
              <a:t>on a toothbrush</a:t>
            </a:r>
            <a:r>
              <a:rPr lang="en-US" sz="1500" i="1" dirty="0">
                <a:latin typeface="+mn-lt"/>
              </a:rPr>
              <a:t>. And then what I would </a:t>
            </a:r>
            <a:r>
              <a:rPr lang="en-US" sz="1500" i="1" u="sng" dirty="0">
                <a:latin typeface="+mn-lt"/>
              </a:rPr>
              <a:t>recommend</a:t>
            </a:r>
            <a:r>
              <a:rPr lang="en-US" sz="1500" i="1" dirty="0">
                <a:latin typeface="+mn-lt"/>
              </a:rPr>
              <a:t> is put some water so it doesn't get stuck </a:t>
            </a:r>
            <a:r>
              <a:rPr lang="en-US" sz="1500" b="1" i="1" dirty="0">
                <a:latin typeface="+mn-lt"/>
              </a:rPr>
              <a:t>on your teeth</a:t>
            </a:r>
            <a:r>
              <a:rPr lang="en-US" sz="1500" i="1" dirty="0">
                <a:latin typeface="+mn-lt"/>
              </a:rPr>
              <a:t>. And then you just start brushing all your teeth </a:t>
            </a:r>
            <a:r>
              <a:rPr lang="en-US" sz="1500" b="1" i="1" dirty="0">
                <a:latin typeface="+mn-lt"/>
              </a:rPr>
              <a:t>on the top</a:t>
            </a:r>
            <a:r>
              <a:rPr lang="en-US" sz="1500" i="1" dirty="0">
                <a:latin typeface="+mn-lt"/>
              </a:rPr>
              <a:t>, bottom, the inside and outside. And then </a:t>
            </a:r>
            <a:r>
              <a:rPr lang="en-US" sz="1500" b="1" i="1" dirty="0">
                <a:latin typeface="+mn-lt"/>
              </a:rPr>
              <a:t>after two minutes </a:t>
            </a:r>
            <a:r>
              <a:rPr lang="en-US" sz="1500" i="1" dirty="0">
                <a:latin typeface="+mn-lt"/>
              </a:rPr>
              <a:t>just put water </a:t>
            </a:r>
            <a:r>
              <a:rPr lang="en-US" sz="1500" b="1" i="1" dirty="0">
                <a:latin typeface="+mn-lt"/>
              </a:rPr>
              <a:t>inside your mouth</a:t>
            </a:r>
            <a:r>
              <a:rPr lang="en-US" sz="1500" i="1" dirty="0">
                <a:latin typeface="+mn-lt"/>
              </a:rPr>
              <a:t> and spit out</a:t>
            </a:r>
            <a:r>
              <a:rPr lang="en-US" sz="1500" i="1" dirty="0" smtClean="0">
                <a:latin typeface="+mn-lt"/>
              </a:rPr>
              <a:t>.</a:t>
            </a:r>
          </a:p>
          <a:p>
            <a:pPr eaLnBrk="1" hangingPunct="1">
              <a:defRPr/>
            </a:pPr>
            <a:endParaRPr lang="en-US" sz="1200" i="1" dirty="0" smtClean="0">
              <a:latin typeface="+mn-lt"/>
            </a:endParaRPr>
          </a:p>
          <a:p>
            <a:pPr marL="285750" indent="-285750" eaLnBrk="1" hangingPunct="1">
              <a:buFont typeface="Arial"/>
              <a:buChar char="•"/>
              <a:defRPr/>
            </a:pPr>
            <a:r>
              <a:rPr lang="en-US" sz="1500" dirty="0" smtClean="0">
                <a:latin typeface="+mn-lt"/>
              </a:rPr>
              <a:t>Use of three types of expanded word groups (adverbs, derived words, prepositional phrases)</a:t>
            </a:r>
          </a:p>
          <a:p>
            <a:pPr marL="285750" indent="-285750" eaLnBrk="1" hangingPunct="1">
              <a:buFont typeface="Arial"/>
              <a:buChar char="•"/>
              <a:defRPr/>
            </a:pPr>
            <a:r>
              <a:rPr lang="en-US" sz="1500" dirty="0" smtClean="0">
                <a:latin typeface="+mn-lt"/>
              </a:rPr>
              <a:t>Use of two </a:t>
            </a:r>
            <a:r>
              <a:rPr lang="en-US" sz="1500" u="sng" dirty="0" smtClean="0">
                <a:latin typeface="+mn-lt"/>
              </a:rPr>
              <a:t>general academic vocabulary terms</a:t>
            </a:r>
            <a:r>
              <a:rPr lang="en-US" sz="1500" dirty="0" smtClean="0">
                <a:latin typeface="+mn-lt"/>
              </a:rPr>
              <a:t> (specifically, recommend)</a:t>
            </a:r>
            <a:endParaRPr lang="en-US" altLang="en-US" sz="1500" dirty="0">
              <a:solidFill>
                <a:prstClr val="black"/>
              </a:solidFill>
              <a:latin typeface="+mn-lt"/>
            </a:endParaRPr>
          </a:p>
        </p:txBody>
      </p:sp>
      <p:sp>
        <p:nvSpPr>
          <p:cNvPr id="16" name="Rounded Rectangular Callout 15"/>
          <p:cNvSpPr>
            <a:spLocks noChangeArrowheads="1"/>
          </p:cNvSpPr>
          <p:nvPr/>
        </p:nvSpPr>
        <p:spPr bwMode="auto">
          <a:xfrm>
            <a:off x="2794000" y="979717"/>
            <a:ext cx="6261100" cy="4221235"/>
          </a:xfrm>
          <a:prstGeom prst="wedgeRoundRectCallout">
            <a:avLst>
              <a:gd name="adj1" fmla="val -6689"/>
              <a:gd name="adj2" fmla="val 5418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lnSpc>
                <a:spcPts val="1680"/>
              </a:lnSpc>
              <a:defRPr/>
            </a:pPr>
            <a:r>
              <a:rPr lang="en-US" altLang="en-US" sz="1400" i="1" dirty="0" smtClean="0">
                <a:solidFill>
                  <a:prstClr val="black"/>
                </a:solidFill>
                <a:latin typeface="+mn-lt"/>
              </a:rPr>
              <a:t>  </a:t>
            </a:r>
            <a:r>
              <a:rPr lang="en-US" altLang="en-US" sz="1400" u="sng" dirty="0" smtClean="0">
                <a:solidFill>
                  <a:prstClr val="black"/>
                </a:solidFill>
                <a:latin typeface="+mn-lt"/>
              </a:rPr>
              <a:t>Developing Expansion of Word Groups (</a:t>
            </a:r>
            <a:r>
              <a:rPr lang="en-US" altLang="en-US" sz="1400" u="sng" dirty="0">
                <a:solidFill>
                  <a:prstClr val="black"/>
                </a:solidFill>
                <a:latin typeface="+mn-lt"/>
              </a:rPr>
              <a:t>EO/P</a:t>
            </a:r>
            <a:r>
              <a:rPr lang="en-US" altLang="en-US" sz="1400" u="sng" dirty="0" smtClean="0">
                <a:solidFill>
                  <a:prstClr val="black"/>
                </a:solidFill>
                <a:latin typeface="+mn-lt"/>
              </a:rPr>
              <a:t>)</a:t>
            </a:r>
            <a:r>
              <a:rPr lang="en-US" altLang="en-US" sz="1400" dirty="0" smtClean="0">
                <a:solidFill>
                  <a:prstClr val="black"/>
                </a:solidFill>
                <a:latin typeface="+mn-lt"/>
              </a:rPr>
              <a:t>:</a:t>
            </a:r>
          </a:p>
          <a:p>
            <a:pPr eaLnBrk="1" hangingPunct="1">
              <a:lnSpc>
                <a:spcPts val="1680"/>
              </a:lnSpc>
              <a:defRPr/>
            </a:pPr>
            <a:endParaRPr lang="en-US" altLang="en-US" sz="600" dirty="0" smtClean="0">
              <a:solidFill>
                <a:prstClr val="black"/>
              </a:solidFill>
              <a:latin typeface="+mn-lt"/>
            </a:endParaRPr>
          </a:p>
          <a:p>
            <a:pPr eaLnBrk="1" hangingPunct="1">
              <a:lnSpc>
                <a:spcPts val="1680"/>
              </a:lnSpc>
              <a:defRPr/>
            </a:pPr>
            <a:r>
              <a:rPr lang="en-US" sz="1400" i="1" dirty="0" smtClean="0">
                <a:latin typeface="+mn-lt"/>
              </a:rPr>
              <a:t>First</a:t>
            </a:r>
            <a:r>
              <a:rPr lang="en-US" sz="1400" i="1" dirty="0">
                <a:latin typeface="+mn-lt"/>
              </a:rPr>
              <a:t>, you take either an </a:t>
            </a:r>
            <a:r>
              <a:rPr lang="en-US" sz="1400" b="1" i="1" dirty="0">
                <a:latin typeface="+mn-lt"/>
              </a:rPr>
              <a:t>electronic </a:t>
            </a:r>
            <a:r>
              <a:rPr lang="en-US" sz="1400" i="1" dirty="0">
                <a:latin typeface="+mn-lt"/>
              </a:rPr>
              <a:t>toothbrush</a:t>
            </a:r>
            <a:r>
              <a:rPr lang="en-US" sz="1400" b="1" i="1" dirty="0">
                <a:latin typeface="+mn-lt"/>
              </a:rPr>
              <a:t> </a:t>
            </a:r>
            <a:r>
              <a:rPr lang="en-US" sz="1400" i="1" dirty="0">
                <a:latin typeface="+mn-lt"/>
              </a:rPr>
              <a:t>or a </a:t>
            </a:r>
            <a:r>
              <a:rPr lang="en-US" sz="1400" b="1" i="1" dirty="0">
                <a:latin typeface="+mn-lt"/>
              </a:rPr>
              <a:t>regular </a:t>
            </a:r>
            <a:r>
              <a:rPr lang="en-US" sz="1400" i="1" dirty="0">
                <a:latin typeface="+mn-lt"/>
              </a:rPr>
              <a:t>toothbrush. You put it </a:t>
            </a:r>
            <a:r>
              <a:rPr lang="en-US" sz="1400" b="1" i="1" dirty="0">
                <a:latin typeface="+mn-lt"/>
              </a:rPr>
              <a:t>under the sink</a:t>
            </a:r>
            <a:r>
              <a:rPr lang="en-US" sz="1400" i="1" dirty="0">
                <a:latin typeface="+mn-lt"/>
              </a:rPr>
              <a:t>. You rinse it off. You put toothpaste </a:t>
            </a:r>
            <a:r>
              <a:rPr lang="en-US" sz="1400" b="1" i="1" dirty="0">
                <a:latin typeface="+mn-lt"/>
              </a:rPr>
              <a:t>on it</a:t>
            </a:r>
            <a:r>
              <a:rPr lang="en-US" sz="1400" i="1" dirty="0">
                <a:latin typeface="+mn-lt"/>
              </a:rPr>
              <a:t>, not too much, not too little. You rinse it back off. And then if you have an </a:t>
            </a:r>
            <a:r>
              <a:rPr lang="en-US" sz="1400" b="1" i="1" dirty="0">
                <a:latin typeface="+mn-lt"/>
              </a:rPr>
              <a:t>electronic</a:t>
            </a:r>
            <a:r>
              <a:rPr lang="en-US" sz="1400" i="1" dirty="0">
                <a:latin typeface="+mn-lt"/>
              </a:rPr>
              <a:t> toothbrush, press the button. And then first clean the </a:t>
            </a:r>
            <a:r>
              <a:rPr lang="en-US" sz="1400" b="1" i="1" dirty="0">
                <a:latin typeface="+mn-lt"/>
              </a:rPr>
              <a:t>top </a:t>
            </a:r>
            <a:r>
              <a:rPr lang="en-US" sz="1400" i="1" dirty="0">
                <a:latin typeface="+mn-lt"/>
              </a:rPr>
              <a:t>teeth, then the </a:t>
            </a:r>
            <a:r>
              <a:rPr lang="en-US" sz="1400" b="1" i="1" dirty="0">
                <a:latin typeface="+mn-lt"/>
              </a:rPr>
              <a:t>bottom </a:t>
            </a:r>
            <a:r>
              <a:rPr lang="en-US" sz="1400" i="1" dirty="0">
                <a:latin typeface="+mn-lt"/>
              </a:rPr>
              <a:t>teeth</a:t>
            </a:r>
            <a:r>
              <a:rPr lang="en-US" sz="1400" b="1" i="1" dirty="0">
                <a:latin typeface="+mn-lt"/>
              </a:rPr>
              <a:t> </a:t>
            </a:r>
            <a:r>
              <a:rPr lang="en-US" sz="1400" i="1" u="sng" dirty="0">
                <a:latin typeface="+mn-lt"/>
              </a:rPr>
              <a:t>thoroughly</a:t>
            </a:r>
            <a:r>
              <a:rPr lang="en-US" sz="1400" i="1" dirty="0">
                <a:latin typeface="+mn-lt"/>
              </a:rPr>
              <a:t>. And if you have a </a:t>
            </a:r>
            <a:r>
              <a:rPr lang="en-US" sz="1400" b="1" i="1" dirty="0">
                <a:latin typeface="+mn-lt"/>
              </a:rPr>
              <a:t>regular</a:t>
            </a:r>
            <a:r>
              <a:rPr lang="en-US" sz="1400" i="1" dirty="0">
                <a:latin typeface="+mn-lt"/>
              </a:rPr>
              <a:t> toothbrush, make </a:t>
            </a:r>
            <a:r>
              <a:rPr lang="en-US" sz="1400" i="1" u="sng" dirty="0">
                <a:latin typeface="+mn-lt"/>
              </a:rPr>
              <a:t>movements</a:t>
            </a:r>
            <a:r>
              <a:rPr lang="en-US" sz="1400" i="1" dirty="0">
                <a:latin typeface="+mn-lt"/>
              </a:rPr>
              <a:t> </a:t>
            </a:r>
            <a:r>
              <a:rPr lang="en-US" sz="1400" b="1" i="1" dirty="0">
                <a:latin typeface="+mn-lt"/>
              </a:rPr>
              <a:t>with the toothbrush </a:t>
            </a:r>
            <a:r>
              <a:rPr lang="en-US" sz="1400" i="1" dirty="0">
                <a:latin typeface="+mn-lt"/>
              </a:rPr>
              <a:t>to go up and down. And then </a:t>
            </a:r>
            <a:r>
              <a:rPr lang="en-US" sz="1400" b="1" i="1" dirty="0">
                <a:latin typeface="+mn-lt"/>
              </a:rPr>
              <a:t>for the top</a:t>
            </a:r>
            <a:r>
              <a:rPr lang="en-US" sz="1400" i="1" dirty="0">
                <a:latin typeface="+mn-lt"/>
              </a:rPr>
              <a:t>. And then do the same </a:t>
            </a:r>
            <a:r>
              <a:rPr lang="en-US" sz="1400" b="1" i="1" dirty="0">
                <a:latin typeface="+mn-lt"/>
              </a:rPr>
              <a:t>for the bottom</a:t>
            </a:r>
            <a:r>
              <a:rPr lang="en-US" sz="1400" i="1" dirty="0">
                <a:latin typeface="+mn-lt"/>
              </a:rPr>
              <a:t>. </a:t>
            </a:r>
            <a:endParaRPr lang="en-US" sz="1400" i="1" dirty="0" smtClean="0">
              <a:latin typeface="+mn-lt"/>
            </a:endParaRPr>
          </a:p>
          <a:p>
            <a:pPr eaLnBrk="1" hangingPunct="1">
              <a:lnSpc>
                <a:spcPts val="1680"/>
              </a:lnSpc>
              <a:defRPr/>
            </a:pPr>
            <a:r>
              <a:rPr lang="en-US" sz="1400" dirty="0" smtClean="0">
                <a:latin typeface="+mn-lt"/>
              </a:rPr>
              <a:t>[And </a:t>
            </a:r>
            <a:r>
              <a:rPr lang="en-US" sz="1400" dirty="0">
                <a:latin typeface="+mn-lt"/>
              </a:rPr>
              <a:t>why should she brush?] </a:t>
            </a:r>
            <a:endParaRPr lang="en-US" sz="1400" dirty="0" smtClean="0">
              <a:latin typeface="+mn-lt"/>
            </a:endParaRPr>
          </a:p>
          <a:p>
            <a:pPr eaLnBrk="1" hangingPunct="1">
              <a:lnSpc>
                <a:spcPts val="1680"/>
              </a:lnSpc>
              <a:defRPr/>
            </a:pPr>
            <a:r>
              <a:rPr lang="en-US" sz="1400" i="1" dirty="0" smtClean="0">
                <a:latin typeface="+mn-lt"/>
              </a:rPr>
              <a:t>Because </a:t>
            </a:r>
            <a:r>
              <a:rPr lang="en-US" sz="1400" i="1" dirty="0">
                <a:latin typeface="+mn-lt"/>
              </a:rPr>
              <a:t>you don't want to get cavities, and you want your teeth to be </a:t>
            </a:r>
            <a:r>
              <a:rPr lang="en-US" sz="1400" b="1" i="1" dirty="0">
                <a:latin typeface="+mn-lt"/>
              </a:rPr>
              <a:t>healthy</a:t>
            </a:r>
            <a:r>
              <a:rPr lang="en-US" sz="1400" i="1" dirty="0">
                <a:latin typeface="+mn-lt"/>
              </a:rPr>
              <a:t>. And you don't want to get gum disease, and you don't. </a:t>
            </a:r>
            <a:endParaRPr lang="en-US" sz="1400" i="1" dirty="0" smtClean="0">
              <a:latin typeface="+mn-lt"/>
            </a:endParaRPr>
          </a:p>
          <a:p>
            <a:pPr eaLnBrk="1" hangingPunct="1">
              <a:lnSpc>
                <a:spcPts val="1680"/>
              </a:lnSpc>
              <a:defRPr/>
            </a:pPr>
            <a:r>
              <a:rPr lang="en-US" sz="1400" dirty="0" smtClean="0">
                <a:latin typeface="+mn-lt"/>
              </a:rPr>
              <a:t>[Anything </a:t>
            </a:r>
            <a:r>
              <a:rPr lang="en-US" sz="1400" dirty="0">
                <a:latin typeface="+mn-lt"/>
              </a:rPr>
              <a:t>else?] </a:t>
            </a:r>
            <a:endParaRPr lang="en-US" sz="1400" dirty="0" smtClean="0">
              <a:latin typeface="+mn-lt"/>
            </a:endParaRPr>
          </a:p>
          <a:p>
            <a:pPr eaLnBrk="1" hangingPunct="1">
              <a:lnSpc>
                <a:spcPts val="1680"/>
              </a:lnSpc>
              <a:defRPr/>
            </a:pPr>
            <a:r>
              <a:rPr lang="en-US" sz="1400" i="1" dirty="0" smtClean="0">
                <a:latin typeface="+mn-lt"/>
              </a:rPr>
              <a:t>And </a:t>
            </a:r>
            <a:r>
              <a:rPr lang="en-US" sz="1400" i="1" dirty="0">
                <a:latin typeface="+mn-lt"/>
              </a:rPr>
              <a:t>you want to keep your teeth </a:t>
            </a:r>
            <a:r>
              <a:rPr lang="en-US" sz="1400" b="1" i="1" dirty="0">
                <a:latin typeface="+mn-lt"/>
              </a:rPr>
              <a:t>healthy</a:t>
            </a:r>
            <a:r>
              <a:rPr lang="en-US" sz="1400" i="1" dirty="0">
                <a:latin typeface="+mn-lt"/>
              </a:rPr>
              <a:t>, because I've heard that if your teeth aren't </a:t>
            </a:r>
            <a:r>
              <a:rPr lang="en-US" sz="1400" b="1" i="1" dirty="0">
                <a:latin typeface="+mn-lt"/>
              </a:rPr>
              <a:t>healthy</a:t>
            </a:r>
            <a:r>
              <a:rPr lang="en-US" sz="1400" i="1" dirty="0">
                <a:latin typeface="+mn-lt"/>
              </a:rPr>
              <a:t>, you can get kind of sick. So you don't want to do </a:t>
            </a:r>
            <a:r>
              <a:rPr lang="en-US" sz="1400" i="1" dirty="0" smtClean="0">
                <a:latin typeface="+mn-lt"/>
              </a:rPr>
              <a:t>that. </a:t>
            </a:r>
          </a:p>
          <a:p>
            <a:pPr eaLnBrk="1" hangingPunct="1">
              <a:lnSpc>
                <a:spcPts val="1680"/>
              </a:lnSpc>
              <a:defRPr/>
            </a:pPr>
            <a:endParaRPr lang="en-US" altLang="en-US" sz="600" i="1" dirty="0" smtClean="0">
              <a:solidFill>
                <a:srgbClr val="FFFFFF"/>
              </a:solidFill>
              <a:latin typeface="+mn-lt"/>
            </a:endParaRPr>
          </a:p>
          <a:p>
            <a:pPr eaLnBrk="1" hangingPunct="1">
              <a:lnSpc>
                <a:spcPts val="1680"/>
              </a:lnSpc>
              <a:buFont typeface="Arial" pitchFamily="34" charset="0"/>
              <a:buChar char="•"/>
              <a:defRPr/>
            </a:pPr>
            <a:r>
              <a:rPr lang="en-US" altLang="en-US" sz="1400" dirty="0" smtClean="0">
                <a:solidFill>
                  <a:prstClr val="black"/>
                </a:solidFill>
                <a:latin typeface="+mn-lt"/>
              </a:rPr>
              <a:t> Use of four types of expanded word groups (adjectives, prepositional phrases, adverbs, derived words)</a:t>
            </a:r>
          </a:p>
          <a:p>
            <a:pPr eaLnBrk="1" hangingPunct="1">
              <a:lnSpc>
                <a:spcPts val="1680"/>
              </a:lnSpc>
              <a:buFont typeface="Arial" pitchFamily="34" charset="0"/>
              <a:buChar char="•"/>
              <a:defRPr/>
            </a:pPr>
            <a:r>
              <a:rPr lang="en-US" altLang="en-US" sz="1400" dirty="0" smtClean="0">
                <a:solidFill>
                  <a:prstClr val="black"/>
                </a:solidFill>
                <a:latin typeface="+mn-lt"/>
              </a:rPr>
              <a:t> Use of two </a:t>
            </a:r>
            <a:r>
              <a:rPr lang="en-US" altLang="en-US" sz="1400" u="sng" dirty="0" smtClean="0">
                <a:solidFill>
                  <a:prstClr val="black"/>
                </a:solidFill>
                <a:latin typeface="+mn-lt"/>
              </a:rPr>
              <a:t>general academic vocabulary terms</a:t>
            </a:r>
            <a:r>
              <a:rPr lang="en-US" altLang="en-US" sz="1400" dirty="0" smtClean="0">
                <a:solidFill>
                  <a:prstClr val="black"/>
                </a:solidFill>
                <a:latin typeface="+mn-lt"/>
              </a:rPr>
              <a:t> (thoroughly, movements)</a:t>
            </a:r>
            <a:endParaRPr lang="en-US" altLang="en-US" sz="1400" dirty="0">
              <a:solidFill>
                <a:prstClr val="black"/>
              </a:solidFill>
              <a:latin typeface="+mn-lt"/>
            </a:endParaRPr>
          </a:p>
        </p:txBody>
      </p:sp>
      <p:sp>
        <p:nvSpPr>
          <p:cNvPr id="15" name="Rectangle 3"/>
          <p:cNvSpPr>
            <a:spLocks noChangeArrowheads="1"/>
          </p:cNvSpPr>
          <p:nvPr/>
        </p:nvSpPr>
        <p:spPr bwMode="auto">
          <a:xfrm>
            <a:off x="868676" y="2569464"/>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9570535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168"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3" name="Rounded Rectangular Callout 12"/>
          <p:cNvSpPr>
            <a:spLocks noChangeArrowheads="1"/>
          </p:cNvSpPr>
          <p:nvPr/>
        </p:nvSpPr>
        <p:spPr bwMode="auto">
          <a:xfrm>
            <a:off x="2890762" y="1015999"/>
            <a:ext cx="6096000" cy="4148667"/>
          </a:xfrm>
          <a:prstGeom prst="wedgeRoundRectCallout">
            <a:avLst>
              <a:gd name="adj1" fmla="val 18676"/>
              <a:gd name="adj2" fmla="val 5553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smtClean="0">
                <a:solidFill>
                  <a:prstClr val="black"/>
                </a:solidFill>
                <a:latin typeface="Calibri"/>
              </a:rPr>
              <a:t>Controlled Expansion of World Groups (</a:t>
            </a:r>
            <a:r>
              <a:rPr lang="en-US" altLang="en-US" sz="1500" u="sng" dirty="0">
                <a:solidFill>
                  <a:prstClr val="black"/>
                </a:solidFill>
                <a:latin typeface="Calibri"/>
              </a:rPr>
              <a:t>EO/P)</a:t>
            </a:r>
            <a:r>
              <a:rPr lang="en-US" altLang="en-US" sz="1500" u="sng" dirty="0" smtClean="0">
                <a:solidFill>
                  <a:prstClr val="black"/>
                </a:solidFill>
                <a:latin typeface="Calibri"/>
              </a:rPr>
              <a:t>:</a:t>
            </a:r>
          </a:p>
          <a:p>
            <a:pPr eaLnBrk="1" hangingPunct="1">
              <a:defRPr/>
            </a:pPr>
            <a:endParaRPr lang="en-US" altLang="en-US" sz="800" u="sng" dirty="0" smtClean="0">
              <a:solidFill>
                <a:prstClr val="black"/>
              </a:solidFill>
              <a:latin typeface="Calibri"/>
            </a:endParaRPr>
          </a:p>
          <a:p>
            <a:pPr eaLnBrk="1" hangingPunct="1">
              <a:defRPr/>
            </a:pPr>
            <a:r>
              <a:rPr lang="en-US" altLang="en-US" sz="1500" i="1" dirty="0" smtClean="0">
                <a:solidFill>
                  <a:prstClr val="black"/>
                </a:solidFill>
                <a:latin typeface="Calibri"/>
              </a:rPr>
              <a:t>So first of all, why you should brush your teeth. For </a:t>
            </a:r>
            <a:r>
              <a:rPr lang="en-US" altLang="en-US" sz="1500" b="1" i="1" dirty="0" smtClean="0">
                <a:solidFill>
                  <a:prstClr val="black"/>
                </a:solidFill>
                <a:latin typeface="Calibri"/>
              </a:rPr>
              <a:t>one </a:t>
            </a:r>
            <a:r>
              <a:rPr lang="en-US" altLang="en-US" sz="1500" i="1" dirty="0" smtClean="0">
                <a:solidFill>
                  <a:prstClr val="black"/>
                </a:solidFill>
                <a:latin typeface="Calibri"/>
              </a:rPr>
              <a:t>thing, you get cavities and those hurt. I'm not </a:t>
            </a:r>
            <a:r>
              <a:rPr lang="en-US" altLang="en-US" sz="1500" i="1" u="sng" dirty="0" smtClean="0">
                <a:solidFill>
                  <a:prstClr val="black"/>
                </a:solidFill>
                <a:latin typeface="Calibri"/>
              </a:rPr>
              <a:t>experiencing</a:t>
            </a:r>
            <a:r>
              <a:rPr lang="en-US" altLang="en-US" sz="1500" i="1" dirty="0" smtClean="0">
                <a:solidFill>
                  <a:prstClr val="black"/>
                </a:solidFill>
                <a:latin typeface="Calibri"/>
              </a:rPr>
              <a:t> it, but those hurt. Second, why cavities are </a:t>
            </a:r>
            <a:r>
              <a:rPr lang="en-US" altLang="en-US" sz="1500" i="1" u="sng" dirty="0" smtClean="0">
                <a:solidFill>
                  <a:prstClr val="black"/>
                </a:solidFill>
                <a:latin typeface="Calibri"/>
              </a:rPr>
              <a:t>caused</a:t>
            </a:r>
            <a:r>
              <a:rPr lang="en-US" altLang="en-US" sz="1500" i="1" dirty="0" smtClean="0">
                <a:solidFill>
                  <a:prstClr val="black"/>
                </a:solidFill>
                <a:latin typeface="Calibri"/>
              </a:rPr>
              <a:t>, bacteria that go [making sound] </a:t>
            </a:r>
            <a:r>
              <a:rPr lang="en-US" altLang="en-US" sz="1500" b="1" i="1" dirty="0" smtClean="0">
                <a:solidFill>
                  <a:prstClr val="black"/>
                </a:solidFill>
                <a:latin typeface="Calibri"/>
              </a:rPr>
              <a:t>about your teeth </a:t>
            </a:r>
            <a:r>
              <a:rPr lang="en-US" altLang="en-US" sz="1500" i="1" dirty="0" smtClean="0">
                <a:solidFill>
                  <a:prstClr val="black"/>
                </a:solidFill>
                <a:latin typeface="Calibri"/>
              </a:rPr>
              <a:t>and those are </a:t>
            </a:r>
            <a:r>
              <a:rPr lang="en-US" altLang="en-US" sz="1500" b="1" i="1" dirty="0" smtClean="0">
                <a:solidFill>
                  <a:prstClr val="black"/>
                </a:solidFill>
                <a:latin typeface="Calibri"/>
              </a:rPr>
              <a:t>bad </a:t>
            </a:r>
            <a:r>
              <a:rPr lang="en-US" altLang="en-US" sz="1500" i="1" dirty="0" smtClean="0">
                <a:solidFill>
                  <a:prstClr val="black"/>
                </a:solidFill>
                <a:latin typeface="Calibri"/>
              </a:rPr>
              <a:t>bacteria. Well, that's enough. How do you brush your teeth? I would </a:t>
            </a:r>
            <a:r>
              <a:rPr lang="en-US" altLang="en-US" sz="1500" b="1" i="1" u="sng" dirty="0" smtClean="0">
                <a:solidFill>
                  <a:prstClr val="black"/>
                </a:solidFill>
                <a:latin typeface="Calibri"/>
              </a:rPr>
              <a:t>basically</a:t>
            </a:r>
            <a:r>
              <a:rPr lang="en-US" altLang="en-US" sz="1500" b="1" i="1" dirty="0" smtClean="0">
                <a:solidFill>
                  <a:prstClr val="black"/>
                </a:solidFill>
                <a:latin typeface="Calibri"/>
              </a:rPr>
              <a:t> </a:t>
            </a:r>
            <a:r>
              <a:rPr lang="en-US" altLang="en-US" sz="1500" b="1" i="1" u="sng" dirty="0" smtClean="0">
                <a:solidFill>
                  <a:prstClr val="black"/>
                </a:solidFill>
                <a:latin typeface="Calibri"/>
              </a:rPr>
              <a:t>demonstrate</a:t>
            </a:r>
            <a:r>
              <a:rPr lang="en-US" altLang="en-US" sz="1500" i="1" dirty="0" smtClean="0">
                <a:solidFill>
                  <a:prstClr val="black"/>
                </a:solidFill>
                <a:latin typeface="Calibri"/>
              </a:rPr>
              <a:t> it, so </a:t>
            </a:r>
            <a:r>
              <a:rPr lang="en-US" altLang="en-US" sz="1500" i="1" u="sng" dirty="0" smtClean="0">
                <a:solidFill>
                  <a:prstClr val="black"/>
                </a:solidFill>
                <a:latin typeface="Calibri"/>
              </a:rPr>
              <a:t>pretend</a:t>
            </a:r>
            <a:r>
              <a:rPr lang="en-US" altLang="en-US" sz="1500" i="1" dirty="0" smtClean="0">
                <a:solidFill>
                  <a:prstClr val="black"/>
                </a:solidFill>
                <a:latin typeface="Calibri"/>
              </a:rPr>
              <a:t> this pencil is my toothbrush. So I do it </a:t>
            </a:r>
            <a:r>
              <a:rPr lang="en-US" altLang="en-US" sz="1500" b="1" i="1" dirty="0" smtClean="0">
                <a:solidFill>
                  <a:prstClr val="black"/>
                </a:solidFill>
                <a:latin typeface="Calibri"/>
              </a:rPr>
              <a:t>on the tongue</a:t>
            </a:r>
            <a:r>
              <a:rPr lang="en-US" altLang="en-US" sz="1500" i="1" dirty="0" smtClean="0">
                <a:solidFill>
                  <a:prstClr val="black"/>
                </a:solidFill>
                <a:latin typeface="Calibri"/>
              </a:rPr>
              <a:t> and then the back </a:t>
            </a:r>
            <a:r>
              <a:rPr lang="en-US" altLang="en-US" sz="1500" b="1" i="1" dirty="0" smtClean="0">
                <a:solidFill>
                  <a:prstClr val="black"/>
                </a:solidFill>
                <a:latin typeface="Calibri"/>
              </a:rPr>
              <a:t>of my teeth</a:t>
            </a:r>
            <a:r>
              <a:rPr lang="en-US" altLang="en-US" sz="1500" i="1" dirty="0" smtClean="0">
                <a:solidFill>
                  <a:prstClr val="black"/>
                </a:solidFill>
                <a:latin typeface="Calibri"/>
              </a:rPr>
              <a:t>, the middle, and the front. That's </a:t>
            </a:r>
            <a:r>
              <a:rPr lang="en-US" altLang="en-US" sz="1500" b="1" i="1" u="sng" dirty="0" smtClean="0">
                <a:solidFill>
                  <a:prstClr val="black"/>
                </a:solidFill>
                <a:latin typeface="Calibri"/>
              </a:rPr>
              <a:t>basically</a:t>
            </a:r>
            <a:r>
              <a:rPr lang="en-US" altLang="en-US" sz="1500" i="1" dirty="0" smtClean="0">
                <a:solidFill>
                  <a:prstClr val="black"/>
                </a:solidFill>
                <a:latin typeface="Calibri"/>
              </a:rPr>
              <a:t> how I do it. But even though I </a:t>
            </a:r>
            <a:r>
              <a:rPr lang="en-US" altLang="en-US" sz="1500" b="1" i="1" u="sng" dirty="0" smtClean="0">
                <a:solidFill>
                  <a:prstClr val="black"/>
                </a:solidFill>
                <a:latin typeface="Calibri"/>
              </a:rPr>
              <a:t>usually</a:t>
            </a:r>
            <a:r>
              <a:rPr lang="en-US" altLang="en-US" sz="1500" i="1" dirty="0" smtClean="0">
                <a:solidFill>
                  <a:prstClr val="black"/>
                </a:solidFill>
                <a:latin typeface="Calibri"/>
              </a:rPr>
              <a:t> do it a much </a:t>
            </a:r>
            <a:r>
              <a:rPr lang="en-US" altLang="en-US" sz="1500" b="1" i="1" dirty="0" smtClean="0">
                <a:solidFill>
                  <a:prstClr val="black"/>
                </a:solidFill>
                <a:latin typeface="Calibri"/>
              </a:rPr>
              <a:t>shorter </a:t>
            </a:r>
            <a:r>
              <a:rPr lang="en-US" altLang="en-US" sz="1500" i="1" u="sng" dirty="0" smtClean="0">
                <a:solidFill>
                  <a:prstClr val="black"/>
                </a:solidFill>
                <a:latin typeface="Calibri"/>
              </a:rPr>
              <a:t>amount</a:t>
            </a:r>
            <a:r>
              <a:rPr lang="en-US" altLang="en-US" sz="1500" b="1" i="1" dirty="0" smtClean="0">
                <a:solidFill>
                  <a:prstClr val="black"/>
                </a:solidFill>
                <a:latin typeface="Calibri"/>
              </a:rPr>
              <a:t> </a:t>
            </a:r>
            <a:r>
              <a:rPr lang="en-US" altLang="en-US" sz="1500" i="1" dirty="0" smtClean="0">
                <a:solidFill>
                  <a:prstClr val="black"/>
                </a:solidFill>
                <a:latin typeface="Calibri"/>
              </a:rPr>
              <a:t>of time, you have to brush </a:t>
            </a:r>
            <a:r>
              <a:rPr lang="en-US" altLang="en-US" sz="1500" b="1" i="1" dirty="0" smtClean="0">
                <a:solidFill>
                  <a:prstClr val="black"/>
                </a:solidFill>
                <a:latin typeface="Calibri"/>
              </a:rPr>
              <a:t>for at least a minute</a:t>
            </a:r>
            <a:r>
              <a:rPr lang="en-US" altLang="en-US" sz="1500" i="1" dirty="0" smtClean="0">
                <a:solidFill>
                  <a:prstClr val="black"/>
                </a:solidFill>
                <a:latin typeface="Calibri"/>
              </a:rPr>
              <a:t>, though I </a:t>
            </a:r>
            <a:r>
              <a:rPr lang="en-US" altLang="en-US" sz="1500" b="1" i="1" u="sng" dirty="0" smtClean="0">
                <a:solidFill>
                  <a:prstClr val="black"/>
                </a:solidFill>
                <a:latin typeface="Calibri"/>
              </a:rPr>
              <a:t>usually</a:t>
            </a:r>
            <a:r>
              <a:rPr lang="en-US" altLang="en-US" sz="1500" i="1" dirty="0" smtClean="0">
                <a:solidFill>
                  <a:prstClr val="black"/>
                </a:solidFill>
                <a:latin typeface="Calibri"/>
              </a:rPr>
              <a:t> do it for </a:t>
            </a:r>
            <a:r>
              <a:rPr lang="en-US" altLang="en-US" sz="1500" b="1" i="1" u="sng" dirty="0" smtClean="0">
                <a:solidFill>
                  <a:prstClr val="black"/>
                </a:solidFill>
                <a:latin typeface="Calibri"/>
              </a:rPr>
              <a:t>definitely</a:t>
            </a:r>
            <a:r>
              <a:rPr lang="en-US" altLang="en-US" sz="1500" b="1" i="1" dirty="0" smtClean="0">
                <a:solidFill>
                  <a:prstClr val="black"/>
                </a:solidFill>
                <a:latin typeface="Calibri"/>
              </a:rPr>
              <a:t> </a:t>
            </a:r>
            <a:r>
              <a:rPr lang="en-US" altLang="en-US" sz="1500" i="1" dirty="0" smtClean="0">
                <a:solidFill>
                  <a:prstClr val="black"/>
                </a:solidFill>
                <a:latin typeface="Calibri"/>
              </a:rPr>
              <a:t>less than a minute. However, it seems, I still haven't gotten </a:t>
            </a:r>
            <a:r>
              <a:rPr lang="en-US" altLang="en-US" sz="1500" b="1" i="1" dirty="0" smtClean="0">
                <a:solidFill>
                  <a:prstClr val="black"/>
                </a:solidFill>
                <a:latin typeface="Calibri"/>
              </a:rPr>
              <a:t>any </a:t>
            </a:r>
            <a:r>
              <a:rPr lang="en-US" altLang="en-US" sz="1500" i="1" dirty="0" smtClean="0">
                <a:solidFill>
                  <a:prstClr val="black"/>
                </a:solidFill>
                <a:latin typeface="Calibri"/>
              </a:rPr>
              <a:t>cavities</a:t>
            </a:r>
            <a:r>
              <a:rPr lang="en-US" altLang="en-US" sz="1500" b="1" i="1" dirty="0" smtClean="0">
                <a:solidFill>
                  <a:prstClr val="black"/>
                </a:solidFill>
                <a:latin typeface="Calibri"/>
              </a:rPr>
              <a:t> </a:t>
            </a:r>
            <a:r>
              <a:rPr lang="en-US" altLang="en-US" sz="1500" i="1" dirty="0" smtClean="0">
                <a:solidFill>
                  <a:prstClr val="black"/>
                </a:solidFill>
                <a:latin typeface="Calibri"/>
              </a:rPr>
              <a:t>yet even though I don't brush my teeth that well.</a:t>
            </a:r>
          </a:p>
          <a:p>
            <a:pPr eaLnBrk="1" hangingPunct="1">
              <a:defRPr/>
            </a:pPr>
            <a:endParaRPr lang="en-US" altLang="en-US" sz="800" dirty="0" smtClean="0">
              <a:solidFill>
                <a:prstClr val="black"/>
              </a:solidFill>
              <a:latin typeface="Calibri"/>
            </a:endParaRPr>
          </a:p>
          <a:p>
            <a:pPr eaLnBrk="1" hangingPunct="1">
              <a:buFont typeface="Arial"/>
              <a:buChar char="•"/>
              <a:defRPr/>
            </a:pPr>
            <a:r>
              <a:rPr lang="en-US" altLang="en-US" sz="1500" dirty="0" smtClean="0">
                <a:solidFill>
                  <a:prstClr val="black"/>
                </a:solidFill>
                <a:latin typeface="Calibri"/>
              </a:rPr>
              <a:t> Use of four types of expanded word groups (adjectives, prepositional phrases, adverbs, derived words)</a:t>
            </a:r>
          </a:p>
          <a:p>
            <a:pPr eaLnBrk="1" hangingPunct="1">
              <a:buFont typeface="Arial"/>
              <a:buChar char="•"/>
              <a:defRPr/>
            </a:pPr>
            <a:r>
              <a:rPr lang="en-US" altLang="en-US" sz="1500" dirty="0" smtClean="0">
                <a:solidFill>
                  <a:prstClr val="black"/>
                </a:solidFill>
                <a:latin typeface="Calibri"/>
              </a:rPr>
              <a:t> Use of eight </a:t>
            </a:r>
            <a:r>
              <a:rPr lang="en-US" altLang="en-US" sz="1500" u="sng" dirty="0" smtClean="0">
                <a:solidFill>
                  <a:prstClr val="black"/>
                </a:solidFill>
                <a:latin typeface="Calibri"/>
              </a:rPr>
              <a:t>general academic vocabulary terms</a:t>
            </a:r>
            <a:r>
              <a:rPr lang="en-US" altLang="en-US" sz="1500" dirty="0" smtClean="0">
                <a:solidFill>
                  <a:prstClr val="black"/>
                </a:solidFill>
                <a:latin typeface="Calibri"/>
              </a:rPr>
              <a:t> (experiencing, caused, demonstrate, pretend, basically, definitely, amount, usually)</a:t>
            </a:r>
            <a:endParaRPr lang="en-US" altLang="en-US" sz="1500" dirty="0">
              <a:solidFill>
                <a:prstClr val="black"/>
              </a:solidFill>
              <a:latin typeface="Calibri"/>
            </a:endParaRPr>
          </a:p>
        </p:txBody>
      </p:sp>
      <p:pic>
        <p:nvPicPr>
          <p:cNvPr id="3" name="ExpWordGr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21388" y="5892905"/>
            <a:ext cx="374904" cy="374904"/>
          </a:xfrm>
          <a:prstGeom prst="rect">
            <a:avLst/>
          </a:prstGeom>
        </p:spPr>
      </p:pic>
    </p:spTree>
    <p:extLst>
      <p:ext uri="{BB962C8B-B14F-4D97-AF65-F5344CB8AC3E}">
        <p14:creationId xmlns:p14="http://schemas.microsoft.com/office/powerpoint/2010/main" val="838558000"/>
      </p:ext>
    </p:extLst>
  </p:cSld>
  <p:clrMapOvr>
    <a:masterClrMapping/>
  </p:clrMapOvr>
  <p:transition>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0" name="Rectangle 3"/>
          <p:cNvSpPr>
            <a:spLocks noChangeArrowheads="1"/>
          </p:cNvSpPr>
          <p:nvPr/>
        </p:nvSpPr>
        <p:spPr bwMode="auto">
          <a:xfrm>
            <a:off x="872290"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237045" y="3454400"/>
            <a:ext cx="1152144" cy="1305161"/>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Expansion of Word Groups (EL)</a:t>
            </a:r>
            <a:r>
              <a:rPr lang="en-US" altLang="en-US" sz="400" dirty="0">
                <a:solidFill>
                  <a:prstClr val="black"/>
                </a:solidFill>
                <a:latin typeface="+mn-lt"/>
              </a:rPr>
              <a:t>:</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You should do them </a:t>
            </a:r>
            <a:r>
              <a:rPr lang="en-US" sz="400" b="1" i="1" u="sng" dirty="0">
                <a:latin typeface="+mn-lt"/>
              </a:rPr>
              <a:t>by ten</a:t>
            </a:r>
            <a:r>
              <a:rPr lang="en-US" sz="400" b="1" i="1" dirty="0">
                <a:latin typeface="+mn-lt"/>
              </a:rPr>
              <a:t> </a:t>
            </a:r>
            <a:r>
              <a:rPr lang="en-US" sz="400" i="1" dirty="0">
                <a:latin typeface="+mn-lt"/>
              </a:rPr>
              <a:t>because it's a lot more </a:t>
            </a:r>
            <a:r>
              <a:rPr lang="en-US" sz="400" b="1" i="1" u="sng" dirty="0">
                <a:latin typeface="+mn-lt"/>
              </a:rPr>
              <a:t>faster</a:t>
            </a:r>
            <a:r>
              <a:rPr lang="en-US" sz="400" i="1" dirty="0">
                <a:latin typeface="+mn-lt"/>
              </a:rPr>
              <a:t> positive and even </a:t>
            </a:r>
            <a:r>
              <a:rPr lang="en-US" sz="400" b="1" i="1" u="sng" dirty="0">
                <a:latin typeface="+mn-lt"/>
              </a:rPr>
              <a:t>quicker</a:t>
            </a:r>
            <a:r>
              <a:rPr lang="en-US" sz="400" i="1" dirty="0">
                <a:latin typeface="+mn-lt"/>
              </a:rPr>
              <a:t> because it helps you because the more you do stuff by tens, the more easy </a:t>
            </a:r>
            <a:r>
              <a:rPr lang="en-US" sz="400" b="1" i="1" u="sng" dirty="0">
                <a:latin typeface="+mn-lt"/>
              </a:rPr>
              <a:t>counting</a:t>
            </a:r>
            <a:r>
              <a:rPr lang="en-US" sz="400" i="1" dirty="0">
                <a:latin typeface="+mn-lt"/>
              </a:rPr>
              <a:t> stuff will be </a:t>
            </a:r>
            <a:r>
              <a:rPr lang="en-US" sz="400" b="1" i="1" u="sng" dirty="0">
                <a:latin typeface="+mn-lt"/>
              </a:rPr>
              <a:t>for you</a:t>
            </a:r>
            <a:r>
              <a:rPr lang="en-US" sz="400" i="1" dirty="0">
                <a:latin typeface="+mn-lt"/>
              </a:rPr>
              <a:t>. </a:t>
            </a:r>
          </a:p>
          <a:p>
            <a:pPr eaLnBrk="1" hangingPunct="1">
              <a:defRPr/>
            </a:pPr>
            <a:r>
              <a:rPr lang="en-US" sz="400" dirty="0">
                <a:latin typeface="+mn-lt"/>
              </a:rPr>
              <a:t>[Researcher: And can you tell him how to do it?]</a:t>
            </a:r>
          </a:p>
          <a:p>
            <a:pPr eaLnBrk="1" hangingPunct="1">
              <a:defRPr/>
            </a:pPr>
            <a:r>
              <a:rPr lang="en-US" sz="400" i="1" dirty="0">
                <a:latin typeface="+mn-lt"/>
              </a:rPr>
              <a:t>You grab ten cubes then get another ten cubes. And then when there're no more cubes, and they're all grouped by ten, you count them out. And then you see that there is a hundred. </a:t>
            </a:r>
            <a:endParaRPr lang="en-US" altLang="en-US" sz="400" i="1"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Use of prepositional phrases, derived words, and nominalization, but lacks general academic vocabulary</a:t>
            </a:r>
            <a:endParaRPr lang="en-US" sz="400" i="1" dirty="0">
              <a:solidFill>
                <a:prstClr val="black"/>
              </a:solidFill>
              <a:latin typeface="+mn-lt"/>
            </a:endParaRPr>
          </a:p>
        </p:txBody>
      </p:sp>
      <p:sp>
        <p:nvSpPr>
          <p:cNvPr id="12" name="Rounded Rectangular Callout 11"/>
          <p:cNvSpPr>
            <a:spLocks noChangeArrowheads="1"/>
          </p:cNvSpPr>
          <p:nvPr/>
        </p:nvSpPr>
        <p:spPr bwMode="auto">
          <a:xfrm>
            <a:off x="4819291" y="2984500"/>
            <a:ext cx="1152144" cy="1360489"/>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Expansion of Word Groups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OK OK I think you should just count them </a:t>
            </a:r>
            <a:r>
              <a:rPr lang="en-US" sz="400" b="1" i="1" u="sng" dirty="0">
                <a:latin typeface="+mn-lt"/>
              </a:rPr>
              <a:t>randomly</a:t>
            </a:r>
            <a:r>
              <a:rPr lang="en-US" sz="400" i="1" dirty="0">
                <a:latin typeface="+mn-lt"/>
              </a:rPr>
              <a:t> because if you like put them </a:t>
            </a:r>
            <a:r>
              <a:rPr lang="en-US" sz="400" b="1" i="1" u="sng" dirty="0">
                <a:latin typeface="+mn-lt"/>
              </a:rPr>
              <a:t>in stacks </a:t>
            </a:r>
            <a:r>
              <a:rPr lang="en-US" sz="400" i="1" dirty="0">
                <a:latin typeface="+mn-lt"/>
              </a:rPr>
              <a:t>or you put them in groups </a:t>
            </a:r>
            <a:r>
              <a:rPr lang="en-US" sz="400" b="1" i="1" u="sng" dirty="0">
                <a:latin typeface="+mn-lt"/>
              </a:rPr>
              <a:t>of color</a:t>
            </a:r>
            <a:r>
              <a:rPr lang="en-US" sz="400" i="1" dirty="0">
                <a:latin typeface="+mn-lt"/>
              </a:rPr>
              <a:t>, it's just </a:t>
            </a:r>
            <a:r>
              <a:rPr lang="en-US" sz="400" i="1" dirty="0" err="1">
                <a:latin typeface="+mn-lt"/>
              </a:rPr>
              <a:t>gonna</a:t>
            </a:r>
            <a:r>
              <a:rPr lang="en-US" sz="400" i="1" dirty="0">
                <a:latin typeface="+mn-lt"/>
              </a:rPr>
              <a:t> take much </a:t>
            </a:r>
            <a:r>
              <a:rPr lang="en-US" sz="400" b="1" i="1" u="sng" dirty="0">
                <a:latin typeface="+mn-lt"/>
              </a:rPr>
              <a:t>longer</a:t>
            </a:r>
            <a:r>
              <a:rPr lang="en-US" sz="400" i="1" dirty="0">
                <a:latin typeface="+mn-lt"/>
              </a:rPr>
              <a:t>. And when you count them solo, it's </a:t>
            </a:r>
            <a:r>
              <a:rPr lang="en-US" sz="400" i="1" dirty="0" err="1">
                <a:latin typeface="+mn-lt"/>
              </a:rPr>
              <a:t>gonna</a:t>
            </a:r>
            <a:r>
              <a:rPr lang="en-US" sz="400" i="1" dirty="0">
                <a:latin typeface="+mn-lt"/>
              </a:rPr>
              <a:t> take um </a:t>
            </a:r>
            <a:r>
              <a:rPr lang="en-US" sz="400" b="1" i="1" u="sng" dirty="0">
                <a:latin typeface="+mn-lt"/>
              </a:rPr>
              <a:t>shorter</a:t>
            </a:r>
            <a:r>
              <a:rPr lang="en-US" sz="400" i="1" dirty="0">
                <a:latin typeface="+mn-lt"/>
              </a:rPr>
              <a:t>. </a:t>
            </a:r>
          </a:p>
          <a:p>
            <a:pPr eaLnBrk="1" hangingPunct="1">
              <a:defRPr/>
            </a:pPr>
            <a:r>
              <a:rPr lang="en-US" sz="400" dirty="0">
                <a:latin typeface="+mn-lt"/>
              </a:rPr>
              <a:t>[Researcher: Can you tell her how to do it?]  </a:t>
            </a:r>
          </a:p>
          <a:p>
            <a:pPr eaLnBrk="1" hangingPunct="1">
              <a:defRPr/>
            </a:pPr>
            <a:r>
              <a:rPr lang="en-US" sz="400" i="1" dirty="0">
                <a:latin typeface="+mn-lt"/>
              </a:rPr>
              <a:t>Well, you just have to count the cubes. Like it doesn't matter how you count them. Like you just put them in like whichever one you can. You just put them in a pile, and the pile starts growing until you get your f</a:t>
            </a:r>
            <a:r>
              <a:rPr lang="en-US" sz="400" b="1" i="1" u="sng" dirty="0">
                <a:latin typeface="+mn-lt"/>
              </a:rPr>
              <a:t>inal answer</a:t>
            </a:r>
            <a:r>
              <a:rPr lang="en-US" sz="400" i="1" dirty="0">
                <a:latin typeface="+mn-lt"/>
              </a:rPr>
              <a:t>. </a:t>
            </a:r>
            <a:endParaRPr lang="en-US" altLang="en-US" sz="400" i="1" dirty="0">
              <a:solidFill>
                <a:prstClr val="black"/>
              </a:solidFill>
              <a:latin typeface="+mn-lt"/>
            </a:endParaRPr>
          </a:p>
          <a:p>
            <a:pPr eaLnBrk="1" hangingPunct="1">
              <a:defRPr/>
            </a:pPr>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Displays a grasp of adverbs, derived words, prepositional phrases, noun phrases, and some academic vocabulary</a:t>
            </a:r>
          </a:p>
        </p:txBody>
      </p:sp>
      <p:sp>
        <p:nvSpPr>
          <p:cNvPr id="15" name="Rounded Rectangular Callout 14"/>
          <p:cNvSpPr>
            <a:spLocks noChangeArrowheads="1"/>
          </p:cNvSpPr>
          <p:nvPr/>
        </p:nvSpPr>
        <p:spPr bwMode="auto">
          <a:xfrm>
            <a:off x="4936878" y="3454400"/>
            <a:ext cx="1152144" cy="1305161"/>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Expansion of Word Groups (EO/P)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It helped me because I go </a:t>
            </a:r>
            <a:r>
              <a:rPr lang="en-US" sz="400" b="1" i="1" u="sng" dirty="0">
                <a:latin typeface="+mn-lt"/>
              </a:rPr>
              <a:t>faster</a:t>
            </a:r>
            <a:r>
              <a:rPr lang="en-US" sz="400" i="1" dirty="0">
                <a:latin typeface="+mn-lt"/>
              </a:rPr>
              <a:t> and was counting. And it might help you because you might also go fast. So I </a:t>
            </a:r>
            <a:r>
              <a:rPr lang="en-US" sz="400" b="1" i="1" u="sng" dirty="0">
                <a:latin typeface="+mn-lt"/>
              </a:rPr>
              <a:t>suggest</a:t>
            </a:r>
            <a:r>
              <a:rPr lang="en-US" sz="400" i="1" dirty="0">
                <a:latin typeface="+mn-lt"/>
              </a:rPr>
              <a:t> you use that way </a:t>
            </a:r>
            <a:r>
              <a:rPr lang="en-US" sz="400" b="1" i="1" u="sng" dirty="0">
                <a:latin typeface="+mn-lt"/>
              </a:rPr>
              <a:t>that I did</a:t>
            </a:r>
            <a:r>
              <a:rPr lang="en-US" sz="400" i="1" dirty="0">
                <a:latin typeface="+mn-lt"/>
              </a:rPr>
              <a:t>. </a:t>
            </a:r>
          </a:p>
          <a:p>
            <a:pPr eaLnBrk="1" hangingPunct="1">
              <a:defRPr/>
            </a:pPr>
            <a:r>
              <a:rPr lang="en-US" sz="400" dirty="0">
                <a:latin typeface="+mn-lt"/>
              </a:rPr>
              <a:t>[Researcher: And can you tell him how to do it?] </a:t>
            </a:r>
          </a:p>
          <a:p>
            <a:pPr eaLnBrk="1" hangingPunct="1">
              <a:defRPr/>
            </a:pPr>
            <a:r>
              <a:rPr lang="en-US" sz="400" i="1" dirty="0">
                <a:latin typeface="+mn-lt"/>
              </a:rPr>
              <a:t>The first way I did was connecting them </a:t>
            </a:r>
            <a:r>
              <a:rPr lang="en-US" sz="400" b="1" i="1" u="sng" dirty="0">
                <a:latin typeface="+mn-lt"/>
              </a:rPr>
              <a:t>in one big line</a:t>
            </a:r>
            <a:r>
              <a:rPr lang="en-US" sz="400" i="1" dirty="0">
                <a:latin typeface="+mn-lt"/>
              </a:rPr>
              <a:t>, and then I </a:t>
            </a:r>
            <a:r>
              <a:rPr lang="en-US" sz="400" b="1" i="1" u="sng" dirty="0">
                <a:latin typeface="+mn-lt"/>
              </a:rPr>
              <a:t>separated</a:t>
            </a:r>
            <a:r>
              <a:rPr lang="en-US" sz="400" i="1" dirty="0">
                <a:latin typeface="+mn-lt"/>
              </a:rPr>
              <a:t> them into a bunch of lines. And then I figured that wouldn't be very fast. So I </a:t>
            </a:r>
            <a:r>
              <a:rPr lang="en-US" sz="400" b="1" i="1" u="sng" dirty="0">
                <a:latin typeface="+mn-lt"/>
              </a:rPr>
              <a:t>decided</a:t>
            </a:r>
            <a:r>
              <a:rPr lang="en-US" sz="400" i="1" dirty="0">
                <a:latin typeface="+mn-lt"/>
              </a:rPr>
              <a:t> to count the rest. </a:t>
            </a:r>
            <a:endParaRPr lang="en-US" altLang="en-US" sz="400" i="1" dirty="0">
              <a:solidFill>
                <a:prstClr val="black"/>
              </a:solidFill>
              <a:latin typeface="+mn-lt"/>
            </a:endParaRPr>
          </a:p>
          <a:p>
            <a:pPr eaLnBrk="1" hangingPunct="1">
              <a:defRPr/>
            </a:pPr>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Use of a variety of academic vocabulary, but not quite enough to be coded as Controlled. Uses derived words, a relative clause, prepositional phrases, and noun phrases.</a:t>
            </a:r>
          </a:p>
        </p:txBody>
      </p:sp>
      <p:sp>
        <p:nvSpPr>
          <p:cNvPr id="18" name="Rounded Rectangular Callout 17"/>
          <p:cNvSpPr>
            <a:spLocks noChangeArrowheads="1"/>
          </p:cNvSpPr>
          <p:nvPr/>
        </p:nvSpPr>
        <p:spPr bwMode="auto">
          <a:xfrm>
            <a:off x="3343441" y="3924300"/>
            <a:ext cx="1152144" cy="129839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Expansion of Word Groups (EO/P):</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Why you should use it this way because it's </a:t>
            </a:r>
            <a:r>
              <a:rPr lang="en-US" sz="400" b="1" i="1" u="sng" dirty="0">
                <a:latin typeface="+mn-lt"/>
              </a:rPr>
              <a:t>easier</a:t>
            </a:r>
            <a:r>
              <a:rPr lang="en-US" sz="400" i="1" dirty="0">
                <a:latin typeface="+mn-lt"/>
              </a:rPr>
              <a:t> than just </a:t>
            </a:r>
            <a:r>
              <a:rPr lang="en-US" sz="400" b="1" i="1" u="sng" dirty="0">
                <a:latin typeface="+mn-lt"/>
              </a:rPr>
              <a:t>counting</a:t>
            </a:r>
            <a:r>
              <a:rPr lang="en-US" sz="400" i="1" dirty="0">
                <a:latin typeface="+mn-lt"/>
              </a:rPr>
              <a:t> them all up. And why you should use it is because it's easier. </a:t>
            </a:r>
          </a:p>
          <a:p>
            <a:pPr eaLnBrk="1" hangingPunct="1">
              <a:defRPr/>
            </a:pPr>
            <a:r>
              <a:rPr lang="en-US" sz="400" dirty="0">
                <a:latin typeface="+mn-lt"/>
              </a:rPr>
              <a:t>[Researcher: And can you tell him how to do it?] </a:t>
            </a:r>
          </a:p>
          <a:p>
            <a:pPr eaLnBrk="1" hangingPunct="1">
              <a:defRPr/>
            </a:pPr>
            <a:r>
              <a:rPr lang="en-US" sz="400" i="1" dirty="0">
                <a:latin typeface="+mn-lt"/>
              </a:rPr>
              <a:t>First you could either stack them or just put them </a:t>
            </a:r>
            <a:r>
              <a:rPr lang="en-US" sz="400" b="1" i="1" u="sng" dirty="0">
                <a:latin typeface="+mn-lt"/>
              </a:rPr>
              <a:t>in piles</a:t>
            </a:r>
            <a:r>
              <a:rPr lang="en-US" sz="400" i="1" dirty="0">
                <a:latin typeface="+mn-lt"/>
              </a:rPr>
              <a:t>. Grab ten of them and put them in a pile and keep putting ten of them until there is none. Or if there's leftovers, you can use the leftovers to use that. </a:t>
            </a:r>
            <a:endParaRPr lang="en-US" altLang="en-US" sz="400" i="1" u="sng"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Use of derived words, nominalizations, and prepositional phrases</a:t>
            </a:r>
            <a:endParaRPr lang="en-US" sz="400" i="1" dirty="0">
              <a:solidFill>
                <a:prstClr val="black"/>
              </a:solidFill>
              <a:latin typeface="+mn-lt"/>
            </a:endParaRPr>
          </a:p>
        </p:txBody>
      </p:sp>
      <p:sp>
        <p:nvSpPr>
          <p:cNvPr id="19" name="Rectangle 18"/>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Along the progression, children’s responses became increasingly complex as they used a greater variety of word groups. Explanations developed from simple root forms of nouns and basic verbs to incorporating a variety of lexical characteristics </a:t>
            </a:r>
            <a:endParaRPr lang="en-US" dirty="0">
              <a:solidFill>
                <a:srgbClr val="FF0000"/>
              </a:solidFill>
              <a:ea typeface="ＭＳ Ｐゴシック" charset="-128"/>
            </a:endParaRP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20" name="Rounded Rectangular Callout 19"/>
          <p:cNvSpPr>
            <a:spLocks noChangeArrowheads="1"/>
          </p:cNvSpPr>
          <p:nvPr/>
        </p:nvSpPr>
        <p:spPr bwMode="auto">
          <a:xfrm>
            <a:off x="1657615" y="4348246"/>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No Evidence of Expansion of Word Groups (EL):</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You could use it so you don't get, so they're separated right? So then you have to put them </a:t>
            </a:r>
            <a:r>
              <a:rPr lang="en-US" sz="400" b="1" i="1" u="sng" dirty="0">
                <a:latin typeface="+mn-lt"/>
              </a:rPr>
              <a:t>in groups</a:t>
            </a:r>
            <a:r>
              <a:rPr lang="en-US" sz="400" b="1" i="1" dirty="0">
                <a:latin typeface="+mn-lt"/>
              </a:rPr>
              <a:t> </a:t>
            </a:r>
            <a:r>
              <a:rPr lang="en-US" sz="400" i="1" dirty="0">
                <a:latin typeface="+mn-lt"/>
              </a:rPr>
              <a:t>so that you wouldn't be confused. So that's why you use this. </a:t>
            </a:r>
            <a:endParaRPr lang="en-US" altLang="en-US" sz="400" i="1" u="sng"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defRPr/>
            </a:pPr>
            <a:r>
              <a:rPr lang="en-US" altLang="en-US" sz="400" dirty="0">
                <a:solidFill>
                  <a:prstClr val="black"/>
                </a:solidFill>
                <a:latin typeface="+mn-lt"/>
                <a:cs typeface="Arial" pitchFamily="34" charset="0"/>
              </a:rPr>
              <a:t>No expansion of word groups aside from one prepositional phrase</a:t>
            </a:r>
          </a:p>
        </p:txBody>
      </p:sp>
      <p:sp>
        <p:nvSpPr>
          <p:cNvPr id="17" name="Rounded Rectangular Callout 16"/>
          <p:cNvSpPr>
            <a:spLocks noChangeArrowheads="1"/>
          </p:cNvSpPr>
          <p:nvPr/>
        </p:nvSpPr>
        <p:spPr bwMode="auto">
          <a:xfrm>
            <a:off x="1757528" y="4700336"/>
            <a:ext cx="1152144" cy="6307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No Evidence of Expansion of Word Groups (EO/P):</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You could count them or you could stack them up and then count them. This will work so you can figure out how to get how many cubes are there. </a:t>
            </a:r>
            <a:endParaRPr lang="en-US" altLang="en-US" sz="400" i="1" u="sng"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No expansion of word groups</a:t>
            </a:r>
          </a:p>
        </p:txBody>
      </p:sp>
    </p:spTree>
    <p:extLst>
      <p:ext uri="{BB962C8B-B14F-4D97-AF65-F5344CB8AC3E}">
        <p14:creationId xmlns:p14="http://schemas.microsoft.com/office/powerpoint/2010/main" val="1395355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300"/>
                                        <p:tgtEl>
                                          <p:spTgt spid="1946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3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0">
                                            <p:txEl>
                                              <p:pRg st="3" end="3"/>
                                            </p:txEl>
                                          </p:spTgt>
                                        </p:tgtEl>
                                        <p:attrNameLst>
                                          <p:attrName>style.visibility</p:attrName>
                                        </p:attrNameLst>
                                      </p:cBhvr>
                                      <p:to>
                                        <p:strVal val="visible"/>
                                      </p:to>
                                    </p:set>
                                    <p:animEffect transition="in" filter="fade">
                                      <p:cBhvr>
                                        <p:cTn id="28" dur="300"/>
                                        <p:tgtEl>
                                          <p:spTgt spid="19460">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3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8" grpId="0" animBg="1"/>
      <p:bldP spid="20"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26634" y="1245810"/>
            <a:ext cx="5887598" cy="3050362"/>
          </a:xfrm>
          <a:prstGeom prst="wedgeRoundRectCallout">
            <a:avLst>
              <a:gd name="adj1" fmla="val -54012"/>
              <a:gd name="adj2" fmla="val 8632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Expansion of Word Groups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2000" u="sng" dirty="0" smtClean="0">
              <a:solidFill>
                <a:prstClr val="black"/>
              </a:solidFill>
              <a:latin typeface="Calibri" pitchFamily="34" charset="0"/>
            </a:endParaRPr>
          </a:p>
          <a:p>
            <a:pPr eaLnBrk="1" hangingPunct="1">
              <a:defRPr/>
            </a:pPr>
            <a:r>
              <a:rPr lang="en-US" altLang="en-US" sz="2000" i="1" dirty="0" smtClean="0">
                <a:solidFill>
                  <a:prstClr val="black"/>
                </a:solidFill>
                <a:latin typeface="Calibri" pitchFamily="34" charset="0"/>
              </a:rPr>
              <a:t>You have to clean your teeth for they could be clean. And you have to get the brush and do it like this.</a:t>
            </a:r>
          </a:p>
          <a:p>
            <a:pPr eaLnBrk="1" hangingPunct="1">
              <a:defRPr/>
            </a:pPr>
            <a:endParaRPr lang="en-US" altLang="en-US" sz="2000" u="sng" dirty="0" smtClean="0">
              <a:solidFill>
                <a:prstClr val="black"/>
              </a:solidFill>
              <a:latin typeface="Calibri" pitchFamily="34" charset="0"/>
            </a:endParaRPr>
          </a:p>
          <a:p>
            <a:pPr eaLnBrk="1" hangingPunct="1">
              <a:buFont typeface="Arial"/>
              <a:buChar char="•"/>
              <a:defRPr/>
            </a:pPr>
            <a:r>
              <a:rPr lang="en-US" altLang="en-US" sz="2000" dirty="0" smtClean="0">
                <a:solidFill>
                  <a:prstClr val="black"/>
                </a:solidFill>
                <a:latin typeface="Calibri" pitchFamily="34" charset="0"/>
              </a:rPr>
              <a:t> No evidence of expanded word groups</a:t>
            </a:r>
            <a:endParaRPr lang="en-US" altLang="en-US" sz="2000" dirty="0">
              <a:solidFill>
                <a:prstClr val="black"/>
              </a:solidFill>
              <a:latin typeface="Calibri" pitchFamily="34" charset="0"/>
            </a:endParaRPr>
          </a:p>
        </p:txBody>
      </p:sp>
      <p:sp>
        <p:nvSpPr>
          <p:cNvPr id="10" name="Rounded Rectangular Callout 9"/>
          <p:cNvSpPr>
            <a:spLocks noChangeArrowheads="1"/>
          </p:cNvSpPr>
          <p:nvPr/>
        </p:nvSpPr>
        <p:spPr bwMode="auto">
          <a:xfrm>
            <a:off x="2882369" y="1245810"/>
            <a:ext cx="5831863" cy="3101084"/>
          </a:xfrm>
          <a:prstGeom prst="wedgeRoundRectCallout">
            <a:avLst>
              <a:gd name="adj1" fmla="val -50679"/>
              <a:gd name="adj2" fmla="val 8377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Expansion of Word Groups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2000" u="sng" dirty="0">
              <a:solidFill>
                <a:prstClr val="black"/>
              </a:solidFill>
              <a:latin typeface="Calibri" pitchFamily="34" charset="0"/>
            </a:endParaRPr>
          </a:p>
          <a:p>
            <a:pPr eaLnBrk="1" hangingPunct="1">
              <a:defRPr/>
            </a:pPr>
            <a:r>
              <a:rPr lang="en-US" sz="2000" i="1" dirty="0">
                <a:latin typeface="+mn-lt"/>
              </a:rPr>
              <a:t>You could count them or you could stack them up and then count them. This will work so you can figure out how to get how many cubes are there. </a:t>
            </a:r>
            <a:endParaRPr lang="en-US" altLang="en-US" sz="2000" i="1" u="sng" dirty="0" smtClean="0">
              <a:solidFill>
                <a:prstClr val="black"/>
              </a:solidFill>
              <a:latin typeface="+mn-lt"/>
            </a:endParaRPr>
          </a:p>
          <a:p>
            <a:pPr eaLnBrk="1" hangingPunct="1">
              <a:defRPr/>
            </a:pPr>
            <a:endParaRPr lang="en-US" altLang="en-US" sz="2000" i="1" dirty="0" smtClean="0">
              <a:solidFill>
                <a:prstClr val="black"/>
              </a:solidFill>
              <a:latin typeface="Calibri" pitchFamily="34" charset="0"/>
            </a:endParaRPr>
          </a:p>
          <a:p>
            <a:pPr eaLnBrk="1" hangingPunct="1">
              <a:buFont typeface="Arial" pitchFamily="34" charset="0"/>
              <a:buChar char="•"/>
              <a:defRPr/>
            </a:pPr>
            <a:r>
              <a:rPr lang="en-US" altLang="en-US" sz="2000" dirty="0" smtClean="0">
                <a:solidFill>
                  <a:prstClr val="black"/>
                </a:solidFill>
                <a:latin typeface="Calibri" pitchFamily="34" charset="0"/>
              </a:rPr>
              <a:t> No evidence of expanded word groups</a:t>
            </a:r>
            <a:endParaRPr lang="en-US" altLang="en-US" sz="2000" dirty="0">
              <a:solidFill>
                <a:prstClr val="black"/>
              </a:solidFill>
              <a:latin typeface="Calibri" pitchFamily="34" charset="0"/>
            </a:endParaRPr>
          </a:p>
        </p:txBody>
      </p:sp>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493219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3" y="2569901"/>
            <a:ext cx="731367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642126" y="1155700"/>
            <a:ext cx="6284161" cy="3626829"/>
          </a:xfrm>
          <a:prstGeom prst="wedgeRoundRectCallout">
            <a:avLst>
              <a:gd name="adj1" fmla="val -29106"/>
              <a:gd name="adj2" fmla="val 6716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a:rPr>
              <a:t>Emerging Expansion of Word Groups (</a:t>
            </a:r>
            <a:r>
              <a:rPr lang="en-US" altLang="en-US" sz="1600" u="sng" dirty="0">
                <a:solidFill>
                  <a:prstClr val="black"/>
                </a:solidFill>
                <a:latin typeface="Calibri"/>
              </a:rPr>
              <a:t>EL)</a:t>
            </a:r>
            <a:r>
              <a:rPr lang="en-US" altLang="en-US" sz="1600" dirty="0">
                <a:solidFill>
                  <a:prstClr val="black"/>
                </a:solidFill>
                <a:latin typeface="Calibri"/>
              </a:rPr>
              <a:t>:</a:t>
            </a:r>
            <a:endParaRPr lang="en-US" altLang="en-US" sz="1600" dirty="0" smtClean="0">
              <a:solidFill>
                <a:prstClr val="black"/>
              </a:solidFill>
              <a:latin typeface="Calibri"/>
            </a:endParaRPr>
          </a:p>
          <a:p>
            <a:pPr eaLnBrk="1" hangingPunct="1">
              <a:defRPr/>
            </a:pPr>
            <a:endParaRPr lang="en-US" altLang="en-US" sz="1600" i="1" dirty="0" smtClean="0">
              <a:solidFill>
                <a:prstClr val="black"/>
              </a:solidFill>
              <a:latin typeface="Calibri"/>
            </a:endParaRPr>
          </a:p>
          <a:p>
            <a:pPr eaLnBrk="1" hangingPunct="1">
              <a:defRPr/>
            </a:pPr>
            <a:r>
              <a:rPr lang="en-US" altLang="en-US" sz="1600" i="1" dirty="0" smtClean="0">
                <a:solidFill>
                  <a:prstClr val="black"/>
                </a:solidFill>
                <a:latin typeface="Calibri"/>
              </a:rPr>
              <a:t>I will tell her that using the cubes </a:t>
            </a:r>
            <a:r>
              <a:rPr lang="en-US" altLang="en-US" sz="1600" b="1" i="1" dirty="0" smtClean="0">
                <a:solidFill>
                  <a:prstClr val="black"/>
                </a:solidFill>
                <a:latin typeface="Calibri"/>
              </a:rPr>
              <a:t>by 10 </a:t>
            </a:r>
            <a:r>
              <a:rPr lang="en-US" altLang="en-US" sz="1600" i="1" dirty="0" smtClean="0">
                <a:solidFill>
                  <a:prstClr val="black"/>
                </a:solidFill>
                <a:latin typeface="Calibri"/>
              </a:rPr>
              <a:t>it will help you for you could maybe </a:t>
            </a:r>
            <a:r>
              <a:rPr lang="en-US" altLang="en-US" sz="1600" b="1" i="1" dirty="0" smtClean="0">
                <a:solidFill>
                  <a:prstClr val="black"/>
                </a:solidFill>
                <a:latin typeface="Calibri"/>
              </a:rPr>
              <a:t>already </a:t>
            </a:r>
            <a:r>
              <a:rPr lang="en-US" altLang="en-US" sz="1600" i="1" dirty="0" smtClean="0">
                <a:solidFill>
                  <a:prstClr val="black"/>
                </a:solidFill>
                <a:latin typeface="Calibri"/>
              </a:rPr>
              <a:t>know your numbers of 10 or 11, or 12, or 13, 14, 15, 16, 17, 18, 19, 20. You could use </a:t>
            </a:r>
            <a:r>
              <a:rPr lang="en-US" altLang="en-US" sz="1600" b="1" i="1" dirty="0" smtClean="0">
                <a:solidFill>
                  <a:prstClr val="black"/>
                </a:solidFill>
                <a:latin typeface="Calibri"/>
              </a:rPr>
              <a:t>whatever </a:t>
            </a:r>
            <a:r>
              <a:rPr lang="en-US" altLang="en-US" sz="1600" i="1" dirty="0" smtClean="0">
                <a:solidFill>
                  <a:prstClr val="black"/>
                </a:solidFill>
                <a:latin typeface="Calibri"/>
              </a:rPr>
              <a:t>ways</a:t>
            </a:r>
            <a:r>
              <a:rPr lang="en-US" altLang="en-US" sz="1600" b="1" i="1" dirty="0" smtClean="0">
                <a:solidFill>
                  <a:prstClr val="black"/>
                </a:solidFill>
                <a:latin typeface="Calibri"/>
              </a:rPr>
              <a:t> </a:t>
            </a:r>
            <a:r>
              <a:rPr lang="en-US" altLang="en-US" sz="1600" i="1" dirty="0" smtClean="0">
                <a:solidFill>
                  <a:prstClr val="black"/>
                </a:solidFill>
                <a:latin typeface="Calibri"/>
              </a:rPr>
              <a:t>for you could know how many cubes are there. </a:t>
            </a:r>
          </a:p>
          <a:p>
            <a:pPr eaLnBrk="1" hangingPunct="1">
              <a:defRPr/>
            </a:pPr>
            <a:r>
              <a:rPr lang="en-US" altLang="en-US" sz="1600" dirty="0" smtClean="0">
                <a:solidFill>
                  <a:prstClr val="black"/>
                </a:solidFill>
                <a:latin typeface="Calibri"/>
              </a:rPr>
              <a:t>[Can you tell her how to do it?]</a:t>
            </a:r>
            <a:r>
              <a:rPr lang="en-US" altLang="en-US" sz="1600" i="1" dirty="0" smtClean="0">
                <a:solidFill>
                  <a:prstClr val="black"/>
                </a:solidFill>
                <a:latin typeface="Calibri"/>
              </a:rPr>
              <a:t/>
            </a:r>
            <a:br>
              <a:rPr lang="en-US" altLang="en-US" sz="1600" i="1" dirty="0" smtClean="0">
                <a:solidFill>
                  <a:prstClr val="black"/>
                </a:solidFill>
                <a:latin typeface="Calibri"/>
              </a:rPr>
            </a:br>
            <a:r>
              <a:rPr lang="en-US" altLang="en-US" sz="1600" i="1" dirty="0" smtClean="0">
                <a:solidFill>
                  <a:prstClr val="black"/>
                </a:solidFill>
                <a:latin typeface="Calibri"/>
              </a:rPr>
              <a:t>Just by grabbing ten cubes and then putting them </a:t>
            </a:r>
            <a:r>
              <a:rPr lang="en-US" altLang="en-US" sz="1600" b="1" i="1" dirty="0" smtClean="0">
                <a:solidFill>
                  <a:prstClr val="black"/>
                </a:solidFill>
                <a:latin typeface="Calibri"/>
              </a:rPr>
              <a:t>together</a:t>
            </a:r>
            <a:r>
              <a:rPr lang="en-US" altLang="en-US" sz="1600" i="1" dirty="0" smtClean="0">
                <a:solidFill>
                  <a:prstClr val="black"/>
                </a:solidFill>
                <a:latin typeface="Calibri"/>
              </a:rPr>
              <a:t> and like </a:t>
            </a:r>
            <a:r>
              <a:rPr lang="en-US" altLang="en-US" sz="1600" b="1" i="1" dirty="0" smtClean="0">
                <a:solidFill>
                  <a:prstClr val="black"/>
                </a:solidFill>
                <a:latin typeface="Calibri"/>
              </a:rPr>
              <a:t>in a line</a:t>
            </a:r>
            <a:r>
              <a:rPr lang="en-US" altLang="en-US" sz="1600" i="1" dirty="0" smtClean="0">
                <a:solidFill>
                  <a:prstClr val="black"/>
                </a:solidFill>
                <a:latin typeface="Calibri"/>
              </a:rPr>
              <a:t>. And then put them </a:t>
            </a:r>
            <a:r>
              <a:rPr lang="en-US" altLang="en-US" sz="1600" b="1" i="1" dirty="0" smtClean="0">
                <a:solidFill>
                  <a:prstClr val="black"/>
                </a:solidFill>
                <a:latin typeface="Calibri"/>
              </a:rPr>
              <a:t>by fives </a:t>
            </a:r>
            <a:r>
              <a:rPr lang="en-US" altLang="en-US" sz="1600" i="1" dirty="0" smtClean="0">
                <a:solidFill>
                  <a:prstClr val="black"/>
                </a:solidFill>
                <a:latin typeface="Calibri"/>
              </a:rPr>
              <a:t>and then could just multiply </a:t>
            </a:r>
            <a:r>
              <a:rPr lang="en-US" altLang="en-US" sz="1600" b="1" i="1" dirty="0" smtClean="0">
                <a:solidFill>
                  <a:prstClr val="black"/>
                </a:solidFill>
                <a:latin typeface="Calibri"/>
              </a:rPr>
              <a:t>by two </a:t>
            </a:r>
            <a:r>
              <a:rPr lang="en-US" altLang="en-US" sz="1600" i="1" dirty="0" smtClean="0">
                <a:solidFill>
                  <a:prstClr val="black"/>
                </a:solidFill>
                <a:latin typeface="Calibri"/>
              </a:rPr>
              <a:t>by getting ten, one, then doing the ten.</a:t>
            </a:r>
          </a:p>
          <a:p>
            <a:pPr eaLnBrk="1" hangingPunct="1">
              <a:defRPr/>
            </a:pPr>
            <a:endParaRPr lang="en-US" altLang="en-US" sz="1600" i="1" dirty="0" smtClean="0">
              <a:solidFill>
                <a:prstClr val="black"/>
              </a:solidFill>
              <a:latin typeface="Calibri"/>
            </a:endParaRPr>
          </a:p>
          <a:p>
            <a:pPr eaLnBrk="1" hangingPunct="1">
              <a:buFont typeface="Arial"/>
              <a:buChar char="•"/>
              <a:defRPr/>
            </a:pPr>
            <a:r>
              <a:rPr lang="en-US" sz="1600" dirty="0" smtClean="0">
                <a:solidFill>
                  <a:prstClr val="black"/>
                </a:solidFill>
                <a:latin typeface="Calibri"/>
              </a:rPr>
              <a:t> Use of three types of expanded word groups (prepositional phrases, adverbs, adjectives)</a:t>
            </a:r>
            <a:endParaRPr lang="en-US" sz="1600" dirty="0">
              <a:solidFill>
                <a:prstClr val="black"/>
              </a:solidFill>
              <a:latin typeface="Calibri"/>
            </a:endParaRPr>
          </a:p>
        </p:txBody>
      </p:sp>
      <p:sp>
        <p:nvSpPr>
          <p:cNvPr id="10" name="Rounded Rectangular Callout 9"/>
          <p:cNvSpPr>
            <a:spLocks noChangeArrowheads="1"/>
          </p:cNvSpPr>
          <p:nvPr/>
        </p:nvSpPr>
        <p:spPr bwMode="auto">
          <a:xfrm>
            <a:off x="2642126" y="1155700"/>
            <a:ext cx="6284160" cy="3626829"/>
          </a:xfrm>
          <a:prstGeom prst="wedgeRoundRectCallout">
            <a:avLst>
              <a:gd name="adj1" fmla="val -27241"/>
              <a:gd name="adj2" fmla="val 66651"/>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Calibri"/>
              </a:rPr>
              <a:t>Emerging Expansion of Word Groups (EO/P)</a:t>
            </a:r>
          </a:p>
          <a:p>
            <a:pPr eaLnBrk="1" hangingPunct="1">
              <a:defRPr/>
            </a:pPr>
            <a:r>
              <a:rPr lang="en-US" altLang="en-US" sz="1700" dirty="0" smtClean="0">
                <a:solidFill>
                  <a:prstClr val="black"/>
                </a:solidFill>
                <a:latin typeface="Calibri"/>
              </a:rPr>
              <a:t> </a:t>
            </a:r>
          </a:p>
          <a:p>
            <a:pPr eaLnBrk="1" hangingPunct="1">
              <a:defRPr/>
            </a:pPr>
            <a:r>
              <a:rPr lang="en-US" altLang="en-US" sz="1700" i="1" dirty="0" smtClean="0">
                <a:solidFill>
                  <a:prstClr val="black"/>
                </a:solidFill>
                <a:latin typeface="Calibri"/>
              </a:rPr>
              <a:t>First you have your pile. You count </a:t>
            </a:r>
            <a:r>
              <a:rPr lang="en-US" altLang="en-US" sz="1700" b="1" i="1" dirty="0" smtClean="0">
                <a:solidFill>
                  <a:prstClr val="black"/>
                </a:solidFill>
                <a:latin typeface="Calibri"/>
              </a:rPr>
              <a:t>by ones </a:t>
            </a:r>
            <a:r>
              <a:rPr lang="en-US" altLang="en-US" sz="1700" i="1" dirty="0" smtClean="0">
                <a:solidFill>
                  <a:prstClr val="black"/>
                </a:solidFill>
                <a:latin typeface="Calibri"/>
              </a:rPr>
              <a:t>where </a:t>
            </a:r>
            <a:r>
              <a:rPr lang="en-US" altLang="en-US" sz="1700" b="1" i="1" dirty="0" smtClean="0">
                <a:solidFill>
                  <a:prstClr val="black"/>
                </a:solidFill>
                <a:latin typeface="Calibri"/>
              </a:rPr>
              <a:t>each </a:t>
            </a:r>
            <a:r>
              <a:rPr lang="en-US" altLang="en-US" sz="1700" i="1" dirty="0" smtClean="0">
                <a:solidFill>
                  <a:prstClr val="black"/>
                </a:solidFill>
                <a:latin typeface="Calibri"/>
              </a:rPr>
              <a:t>cube</a:t>
            </a:r>
            <a:r>
              <a:rPr lang="en-US" altLang="en-US" sz="1700" b="1" i="1" dirty="0" smtClean="0">
                <a:solidFill>
                  <a:prstClr val="black"/>
                </a:solidFill>
                <a:latin typeface="Calibri"/>
              </a:rPr>
              <a:t> </a:t>
            </a:r>
            <a:r>
              <a:rPr lang="en-US" altLang="en-US" sz="1700" i="1" dirty="0" smtClean="0">
                <a:solidFill>
                  <a:prstClr val="black"/>
                </a:solidFill>
                <a:latin typeface="Calibri"/>
              </a:rPr>
              <a:t>represents one. So you just count up</a:t>
            </a:r>
            <a:r>
              <a:rPr lang="en-US" altLang="en-US" sz="1700" b="1" i="1" dirty="0" smtClean="0">
                <a:solidFill>
                  <a:prstClr val="black"/>
                </a:solidFill>
                <a:latin typeface="Calibri"/>
              </a:rPr>
              <a:t> to ten</a:t>
            </a:r>
            <a:r>
              <a:rPr lang="en-US" altLang="en-US" sz="1700" i="1" dirty="0" smtClean="0">
                <a:solidFill>
                  <a:prstClr val="black"/>
                </a:solidFill>
                <a:latin typeface="Calibri"/>
              </a:rPr>
              <a:t>. And then you grab and you put it </a:t>
            </a:r>
            <a:r>
              <a:rPr lang="en-US" altLang="en-US" sz="1700" b="1" i="1" dirty="0" smtClean="0">
                <a:solidFill>
                  <a:prstClr val="black"/>
                </a:solidFill>
                <a:latin typeface="Calibri"/>
              </a:rPr>
              <a:t>in a pile</a:t>
            </a:r>
            <a:r>
              <a:rPr lang="en-US" altLang="en-US" sz="1700" i="1" dirty="0" smtClean="0">
                <a:solidFill>
                  <a:prstClr val="black"/>
                </a:solidFill>
                <a:latin typeface="Calibri"/>
              </a:rPr>
              <a:t>. And then you do it for each of them and you just do it until there's no more left. And then you just count it up by how many you put </a:t>
            </a:r>
            <a:r>
              <a:rPr lang="en-US" altLang="en-US" sz="1700" b="1" i="1" dirty="0" smtClean="0">
                <a:solidFill>
                  <a:prstClr val="black"/>
                </a:solidFill>
                <a:latin typeface="Calibri"/>
              </a:rPr>
              <a:t>in the pile</a:t>
            </a:r>
            <a:r>
              <a:rPr lang="en-US" altLang="en-US" sz="1700" i="1" dirty="0" smtClean="0">
                <a:solidFill>
                  <a:prstClr val="black"/>
                </a:solidFill>
                <a:latin typeface="Calibri"/>
              </a:rPr>
              <a:t>, and then you'll get the answer.</a:t>
            </a:r>
          </a:p>
          <a:p>
            <a:pPr eaLnBrk="1" hangingPunct="1">
              <a:defRPr/>
            </a:pPr>
            <a:endParaRPr lang="en-US" altLang="en-US" sz="1700" dirty="0" smtClean="0">
              <a:solidFill>
                <a:prstClr val="black"/>
              </a:solidFill>
              <a:latin typeface="Calibri"/>
            </a:endParaRPr>
          </a:p>
          <a:p>
            <a:pPr eaLnBrk="1" hangingPunct="1">
              <a:buFont typeface="Arial"/>
              <a:buChar char="•"/>
              <a:defRPr/>
            </a:pPr>
            <a:r>
              <a:rPr lang="en-US" altLang="en-US" sz="1700" dirty="0" smtClean="0">
                <a:solidFill>
                  <a:prstClr val="black"/>
                </a:solidFill>
                <a:latin typeface="Calibri"/>
              </a:rPr>
              <a:t> Use of three types of expanded word groups (adverb</a:t>
            </a:r>
            <a:r>
              <a:rPr lang="en-US" altLang="en-US" sz="1700" dirty="0">
                <a:solidFill>
                  <a:prstClr val="black"/>
                </a:solidFill>
                <a:latin typeface="Calibri"/>
              </a:rPr>
              <a:t>, </a:t>
            </a:r>
            <a:r>
              <a:rPr lang="en-US" altLang="en-US" sz="1700" dirty="0" smtClean="0">
                <a:solidFill>
                  <a:prstClr val="black"/>
                </a:solidFill>
                <a:latin typeface="Calibri"/>
              </a:rPr>
              <a:t>adjective, prepositional phrases)</a:t>
            </a:r>
            <a:endParaRPr lang="en-US" altLang="en-US" sz="1700" dirty="0">
              <a:solidFill>
                <a:prstClr val="black"/>
              </a:solidFill>
              <a:latin typeface="Calibri"/>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329267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3104444" y="1284111"/>
            <a:ext cx="5609787" cy="3110089"/>
          </a:xfrm>
          <a:prstGeom prst="wedgeRoundRectCallout">
            <a:avLst>
              <a:gd name="adj1" fmla="val -58789"/>
              <a:gd name="adj2" fmla="val 8219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Expansion of Word Groups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2000" i="1" dirty="0" smtClean="0">
              <a:solidFill>
                <a:prstClr val="black"/>
              </a:solidFill>
              <a:latin typeface="+mn-lt"/>
            </a:endParaRPr>
          </a:p>
          <a:p>
            <a:pPr eaLnBrk="1" hangingPunct="1">
              <a:defRPr/>
            </a:pPr>
            <a:r>
              <a:rPr lang="en-US" sz="2000" i="1" dirty="0" smtClean="0">
                <a:latin typeface="+mn-lt"/>
              </a:rPr>
              <a:t>Get </a:t>
            </a:r>
            <a:r>
              <a:rPr lang="en-US" sz="2000" i="1" dirty="0">
                <a:latin typeface="+mn-lt"/>
              </a:rPr>
              <a:t>a toothbrush. Brush your </a:t>
            </a:r>
            <a:r>
              <a:rPr lang="en-US" sz="2000" i="1" dirty="0" smtClean="0">
                <a:latin typeface="+mn-lt"/>
              </a:rPr>
              <a:t>teeth.</a:t>
            </a:r>
          </a:p>
          <a:p>
            <a:pPr eaLnBrk="1" hangingPunct="1">
              <a:defRPr/>
            </a:pPr>
            <a:r>
              <a:rPr lang="en-US" sz="2000" dirty="0" smtClean="0">
                <a:latin typeface="+mn-lt"/>
              </a:rPr>
              <a:t>[And </a:t>
            </a:r>
            <a:r>
              <a:rPr lang="en-US" sz="2000" dirty="0">
                <a:latin typeface="+mn-lt"/>
              </a:rPr>
              <a:t>tell him why he should do it.] </a:t>
            </a:r>
            <a:endParaRPr lang="en-US" sz="2000" dirty="0" smtClean="0">
              <a:latin typeface="+mn-lt"/>
            </a:endParaRPr>
          </a:p>
          <a:p>
            <a:pPr eaLnBrk="1" hangingPunct="1">
              <a:defRPr/>
            </a:pPr>
            <a:r>
              <a:rPr lang="en-US" sz="2000" i="1" dirty="0" smtClean="0">
                <a:latin typeface="+mn-lt"/>
              </a:rPr>
              <a:t>So </a:t>
            </a:r>
            <a:r>
              <a:rPr lang="en-US" sz="2000" i="1" dirty="0">
                <a:latin typeface="+mn-lt"/>
              </a:rPr>
              <a:t>your teeth can grow up. </a:t>
            </a:r>
            <a:endParaRPr lang="en-US" sz="2000" i="1" dirty="0" smtClean="0">
              <a:latin typeface="+mn-lt"/>
            </a:endParaRPr>
          </a:p>
          <a:p>
            <a:pPr eaLnBrk="1" hangingPunct="1">
              <a:defRPr/>
            </a:pPr>
            <a:endParaRPr lang="en-US" altLang="en-US" sz="2000" i="1" dirty="0">
              <a:solidFill>
                <a:prstClr val="black"/>
              </a:solidFill>
              <a:latin typeface="Calibri"/>
            </a:endParaRPr>
          </a:p>
          <a:p>
            <a:pPr marL="285750" indent="-285750" eaLnBrk="1" hangingPunct="1">
              <a:buFont typeface="Arial"/>
              <a:buChar char="•"/>
              <a:defRPr/>
            </a:pPr>
            <a:r>
              <a:rPr lang="en-US" altLang="en-US" sz="2000" dirty="0" smtClean="0">
                <a:solidFill>
                  <a:prstClr val="black"/>
                </a:solidFill>
                <a:latin typeface="Calibri" pitchFamily="34" charset="0"/>
                <a:cs typeface="Arial" pitchFamily="34" charset="0"/>
              </a:rPr>
              <a:t>No evidence of expanded word groups</a:t>
            </a:r>
            <a:endParaRPr lang="en-US" altLang="en-US" sz="2000" dirty="0">
              <a:solidFill>
                <a:prstClr val="black"/>
              </a:solidFill>
              <a:latin typeface="Calibri" pitchFamily="34" charset="0"/>
              <a:cs typeface="Arial" pitchFamily="34" charset="0"/>
            </a:endParaRPr>
          </a:p>
        </p:txBody>
      </p:sp>
      <p:sp>
        <p:nvSpPr>
          <p:cNvPr id="10" name="Rounded Rectangular Callout 9"/>
          <p:cNvSpPr>
            <a:spLocks noChangeArrowheads="1"/>
          </p:cNvSpPr>
          <p:nvPr/>
        </p:nvSpPr>
        <p:spPr bwMode="auto">
          <a:xfrm>
            <a:off x="2882369" y="1284111"/>
            <a:ext cx="5831863" cy="3110089"/>
          </a:xfrm>
          <a:prstGeom prst="wedgeRoundRectCallout">
            <a:avLst>
              <a:gd name="adj1" fmla="val -60647"/>
              <a:gd name="adj2" fmla="val 8175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Expansion of Word Groups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2000" i="1" u="sng" dirty="0">
              <a:solidFill>
                <a:prstClr val="black"/>
              </a:solidFill>
              <a:latin typeface="+mn-lt"/>
            </a:endParaRPr>
          </a:p>
          <a:p>
            <a:pPr eaLnBrk="1" hangingPunct="1">
              <a:defRPr/>
            </a:pPr>
            <a:r>
              <a:rPr lang="en-US" sz="2000" i="1" dirty="0">
                <a:latin typeface="+mn-lt"/>
              </a:rPr>
              <a:t>Get out your toothbrush, the toothpaste, and start brushing your teeth. That's all. </a:t>
            </a:r>
            <a:endParaRPr lang="en-US" sz="2000" i="1" dirty="0" smtClean="0">
              <a:latin typeface="+mn-lt"/>
            </a:endParaRPr>
          </a:p>
          <a:p>
            <a:pPr eaLnBrk="1" hangingPunct="1">
              <a:defRPr/>
            </a:pPr>
            <a:r>
              <a:rPr lang="en-US" sz="2000" dirty="0" smtClean="0">
                <a:latin typeface="+mn-lt"/>
              </a:rPr>
              <a:t>[And </a:t>
            </a:r>
            <a:r>
              <a:rPr lang="en-US" sz="2000" dirty="0">
                <a:latin typeface="+mn-lt"/>
              </a:rPr>
              <a:t>why...can you tell her why she should do it?] </a:t>
            </a:r>
            <a:endParaRPr lang="en-US" sz="2000" dirty="0" smtClean="0">
              <a:latin typeface="+mn-lt"/>
            </a:endParaRPr>
          </a:p>
          <a:p>
            <a:pPr eaLnBrk="1" hangingPunct="1">
              <a:defRPr/>
            </a:pPr>
            <a:r>
              <a:rPr lang="en-US" sz="2000" i="1" dirty="0" smtClean="0">
                <a:latin typeface="+mn-lt"/>
              </a:rPr>
              <a:t>Because </a:t>
            </a:r>
            <a:r>
              <a:rPr lang="en-US" sz="2000" i="1" dirty="0">
                <a:latin typeface="+mn-lt"/>
              </a:rPr>
              <a:t>it makes your teeth clean. That's all. </a:t>
            </a:r>
            <a:endParaRPr lang="en-US" sz="2000" i="1" dirty="0" smtClean="0">
              <a:latin typeface="+mn-lt"/>
            </a:endParaRPr>
          </a:p>
          <a:p>
            <a:pPr eaLnBrk="1" hangingPunct="1">
              <a:defRPr/>
            </a:pPr>
            <a:endParaRPr lang="en-US" altLang="en-US" sz="2000" i="1" dirty="0" smtClean="0">
              <a:solidFill>
                <a:prstClr val="black"/>
              </a:solidFill>
              <a:latin typeface="Calibri" pitchFamily="34" charset="0"/>
            </a:endParaRPr>
          </a:p>
          <a:p>
            <a:pPr eaLnBrk="1" hangingPunct="1">
              <a:buFont typeface="Arial" pitchFamily="34" charset="0"/>
              <a:buChar char="•"/>
              <a:defRPr/>
            </a:pPr>
            <a:r>
              <a:rPr lang="en-US" altLang="en-US" sz="2000" dirty="0" smtClean="0">
                <a:solidFill>
                  <a:prstClr val="black"/>
                </a:solidFill>
                <a:latin typeface="Calibri" pitchFamily="34" charset="0"/>
              </a:rPr>
              <a:t> No evidence of expanded word groups</a:t>
            </a:r>
            <a:endParaRPr lang="en-US" altLang="en-US" sz="2000" dirty="0">
              <a:solidFill>
                <a:prstClr val="black"/>
              </a:solidFill>
              <a:latin typeface="Calibri" pitchFamily="34" charset="0"/>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11288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673049" y="1002632"/>
            <a:ext cx="6277428" cy="4077367"/>
          </a:xfrm>
          <a:prstGeom prst="wedgeRoundRectCallout">
            <a:avLst>
              <a:gd name="adj1" fmla="val -4493"/>
              <a:gd name="adj2" fmla="val 5740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solidFill>
                  <a:prstClr val="black"/>
                </a:solidFill>
                <a:latin typeface="Calibri" pitchFamily="34" charset="0"/>
              </a:rPr>
              <a:t>Developing </a:t>
            </a:r>
            <a:r>
              <a:rPr lang="en-US" altLang="en-US" sz="1700" u="sng" dirty="0" smtClean="0">
                <a:solidFill>
                  <a:prstClr val="black"/>
                </a:solidFill>
                <a:latin typeface="Calibri" pitchFamily="34" charset="0"/>
              </a:rPr>
              <a:t>Expansion of Word Groups (</a:t>
            </a:r>
            <a:r>
              <a:rPr lang="en-US" altLang="en-US" sz="1700" u="sng" dirty="0">
                <a:solidFill>
                  <a:prstClr val="black"/>
                </a:solidFill>
                <a:latin typeface="Calibri" pitchFamily="34" charset="0"/>
              </a:rPr>
              <a:t>EL)</a:t>
            </a:r>
            <a:r>
              <a:rPr lang="en-US" altLang="en-US" sz="1700" dirty="0" smtClean="0">
                <a:solidFill>
                  <a:prstClr val="black"/>
                </a:solidFill>
                <a:latin typeface="Calibri" pitchFamily="34" charset="0"/>
              </a:rPr>
              <a:t>:</a:t>
            </a:r>
          </a:p>
          <a:p>
            <a:pPr eaLnBrk="1" hangingPunct="1">
              <a:defRPr/>
            </a:pPr>
            <a:endParaRPr lang="en-US" altLang="en-US" sz="1000" dirty="0" smtClean="0">
              <a:solidFill>
                <a:prstClr val="black"/>
              </a:solidFill>
              <a:latin typeface="+mn-lt"/>
            </a:endParaRPr>
          </a:p>
          <a:p>
            <a:pPr eaLnBrk="1" hangingPunct="1">
              <a:defRPr/>
            </a:pPr>
            <a:r>
              <a:rPr lang="en-US" sz="1700" i="1" dirty="0" smtClean="0">
                <a:latin typeface="+mn-lt"/>
              </a:rPr>
              <a:t>I </a:t>
            </a:r>
            <a:r>
              <a:rPr lang="en-US" sz="1700" i="1" dirty="0">
                <a:latin typeface="+mn-lt"/>
              </a:rPr>
              <a:t>think you should just count them </a:t>
            </a:r>
            <a:r>
              <a:rPr lang="en-US" sz="1700" b="1" i="1" u="sng" dirty="0">
                <a:latin typeface="+mn-lt"/>
              </a:rPr>
              <a:t>randomly</a:t>
            </a:r>
            <a:r>
              <a:rPr lang="en-US" sz="1700" i="1" dirty="0">
                <a:latin typeface="+mn-lt"/>
              </a:rPr>
              <a:t> because if </a:t>
            </a:r>
            <a:r>
              <a:rPr lang="en-US" sz="1700" i="1" dirty="0" smtClean="0">
                <a:latin typeface="+mn-lt"/>
              </a:rPr>
              <a:t>you </a:t>
            </a:r>
            <a:r>
              <a:rPr lang="en-US" sz="1700" i="1" dirty="0">
                <a:latin typeface="+mn-lt"/>
              </a:rPr>
              <a:t>put them </a:t>
            </a:r>
            <a:r>
              <a:rPr lang="en-US" sz="1700" b="1" i="1" dirty="0">
                <a:latin typeface="+mn-lt"/>
              </a:rPr>
              <a:t>in stacks </a:t>
            </a:r>
            <a:r>
              <a:rPr lang="en-US" sz="1700" i="1" dirty="0">
                <a:latin typeface="+mn-lt"/>
              </a:rPr>
              <a:t>or you put them </a:t>
            </a:r>
            <a:r>
              <a:rPr lang="en-US" sz="1700" b="1" i="1" dirty="0">
                <a:latin typeface="+mn-lt"/>
              </a:rPr>
              <a:t>in groups of color</a:t>
            </a:r>
            <a:r>
              <a:rPr lang="en-US" sz="1700" i="1" dirty="0">
                <a:latin typeface="+mn-lt"/>
              </a:rPr>
              <a:t>, it's just </a:t>
            </a:r>
            <a:r>
              <a:rPr lang="en-US" sz="1700" i="1" dirty="0" smtClean="0">
                <a:latin typeface="+mn-lt"/>
              </a:rPr>
              <a:t>going to </a:t>
            </a:r>
            <a:r>
              <a:rPr lang="en-US" sz="1700" i="1" dirty="0">
                <a:latin typeface="+mn-lt"/>
              </a:rPr>
              <a:t>take much longer. And when you count them solo, it's </a:t>
            </a:r>
            <a:r>
              <a:rPr lang="en-US" sz="1700" i="1" dirty="0" smtClean="0">
                <a:latin typeface="+mn-lt"/>
              </a:rPr>
              <a:t>going to take </a:t>
            </a:r>
            <a:r>
              <a:rPr lang="en-US" sz="1700" i="1" dirty="0">
                <a:latin typeface="+mn-lt"/>
              </a:rPr>
              <a:t>shorter. </a:t>
            </a:r>
            <a:endParaRPr lang="en-US" sz="1700" i="1" dirty="0" smtClean="0">
              <a:latin typeface="+mn-lt"/>
            </a:endParaRPr>
          </a:p>
          <a:p>
            <a:pPr eaLnBrk="1" hangingPunct="1">
              <a:defRPr/>
            </a:pPr>
            <a:r>
              <a:rPr lang="en-US" sz="1700" dirty="0" smtClean="0">
                <a:latin typeface="+mn-lt"/>
              </a:rPr>
              <a:t>[Can </a:t>
            </a:r>
            <a:r>
              <a:rPr lang="en-US" sz="1700" dirty="0">
                <a:latin typeface="+mn-lt"/>
              </a:rPr>
              <a:t>you tell her how to do it?]  </a:t>
            </a:r>
            <a:endParaRPr lang="en-US" sz="1700" dirty="0" smtClean="0">
              <a:latin typeface="+mn-lt"/>
            </a:endParaRPr>
          </a:p>
          <a:p>
            <a:pPr eaLnBrk="1" hangingPunct="1">
              <a:defRPr/>
            </a:pPr>
            <a:r>
              <a:rPr lang="en-US" sz="1700" i="1" dirty="0" smtClean="0">
                <a:latin typeface="+mn-lt"/>
              </a:rPr>
              <a:t>You </a:t>
            </a:r>
            <a:r>
              <a:rPr lang="en-US" sz="1700" i="1" dirty="0">
                <a:latin typeface="+mn-lt"/>
              </a:rPr>
              <a:t>just have to count the cubes.</a:t>
            </a:r>
            <a:r>
              <a:rPr lang="en-US" sz="1700" i="1" dirty="0" smtClean="0">
                <a:latin typeface="+mn-lt"/>
              </a:rPr>
              <a:t> It doesn't </a:t>
            </a:r>
            <a:r>
              <a:rPr lang="en-US" sz="1700" i="1" dirty="0">
                <a:latin typeface="+mn-lt"/>
              </a:rPr>
              <a:t>matter how you count them.</a:t>
            </a:r>
            <a:r>
              <a:rPr lang="en-US" sz="1700" i="1" dirty="0" smtClean="0">
                <a:latin typeface="+mn-lt"/>
              </a:rPr>
              <a:t> You just </a:t>
            </a:r>
            <a:r>
              <a:rPr lang="en-US" sz="1700" i="1" dirty="0">
                <a:latin typeface="+mn-lt"/>
              </a:rPr>
              <a:t>put them </a:t>
            </a:r>
            <a:r>
              <a:rPr lang="en-US" sz="1700" b="1" i="1" dirty="0">
                <a:latin typeface="+mn-lt"/>
              </a:rPr>
              <a:t>in</a:t>
            </a:r>
            <a:r>
              <a:rPr lang="en-US" sz="1700" b="1" i="1" dirty="0" smtClean="0">
                <a:latin typeface="+mn-lt"/>
              </a:rPr>
              <a:t> whichever </a:t>
            </a:r>
            <a:r>
              <a:rPr lang="en-US" sz="1700" b="1" i="1" dirty="0">
                <a:latin typeface="+mn-lt"/>
              </a:rPr>
              <a:t>one </a:t>
            </a:r>
            <a:r>
              <a:rPr lang="en-US" sz="1700" i="1" dirty="0">
                <a:latin typeface="+mn-lt"/>
              </a:rPr>
              <a:t>you can. You just put them </a:t>
            </a:r>
            <a:r>
              <a:rPr lang="en-US" sz="1700" b="1" i="1" dirty="0">
                <a:latin typeface="+mn-lt"/>
              </a:rPr>
              <a:t>in a pile</a:t>
            </a:r>
            <a:r>
              <a:rPr lang="en-US" sz="1700" i="1" dirty="0">
                <a:latin typeface="+mn-lt"/>
              </a:rPr>
              <a:t>, and the pile starts growing until you get your </a:t>
            </a:r>
            <a:r>
              <a:rPr lang="en-US" sz="1700" b="1" i="1" dirty="0">
                <a:latin typeface="+mn-lt"/>
              </a:rPr>
              <a:t>final </a:t>
            </a:r>
            <a:r>
              <a:rPr lang="en-US" sz="1700" i="1" u="sng" dirty="0">
                <a:latin typeface="+mn-lt"/>
              </a:rPr>
              <a:t>answer</a:t>
            </a:r>
            <a:r>
              <a:rPr lang="en-US" sz="1700" b="1" i="1" dirty="0">
                <a:latin typeface="+mn-lt"/>
              </a:rPr>
              <a:t>. </a:t>
            </a:r>
            <a:endParaRPr lang="en-US" altLang="en-US" sz="1700" b="1" i="1" dirty="0">
              <a:solidFill>
                <a:prstClr val="black"/>
              </a:solidFill>
              <a:latin typeface="+mn-lt"/>
            </a:endParaRPr>
          </a:p>
          <a:p>
            <a:pPr eaLnBrk="1" hangingPunct="1">
              <a:defRPr/>
            </a:pPr>
            <a:endParaRPr lang="en-US" altLang="en-US" sz="1000" i="1" dirty="0" smtClean="0">
              <a:solidFill>
                <a:srgbClr val="FFFFFF"/>
              </a:solidFill>
            </a:endParaRPr>
          </a:p>
          <a:p>
            <a:pPr eaLnBrk="1" hangingPunct="1">
              <a:buFont typeface="Arial" pitchFamily="34" charset="0"/>
              <a:buChar char="•"/>
              <a:defRPr/>
            </a:pPr>
            <a:r>
              <a:rPr lang="en-US" altLang="en-US" sz="1700" dirty="0" smtClean="0">
                <a:solidFill>
                  <a:prstClr val="black"/>
                </a:solidFill>
                <a:latin typeface="Calibri" pitchFamily="34" charset="0"/>
              </a:rPr>
              <a:t> Use of four types of expanded word groups (adverbs, derived words, prepositional phrases, adjectives)</a:t>
            </a:r>
          </a:p>
          <a:p>
            <a:pPr eaLnBrk="1" hangingPunct="1">
              <a:buFont typeface="Arial" pitchFamily="34" charset="0"/>
              <a:buChar char="•"/>
              <a:defRPr/>
            </a:pPr>
            <a:r>
              <a:rPr lang="en-US" altLang="en-US" sz="1700" dirty="0" smtClean="0">
                <a:solidFill>
                  <a:prstClr val="black"/>
                </a:solidFill>
                <a:latin typeface="Calibri" pitchFamily="34" charset="0"/>
              </a:rPr>
              <a:t> Use of two </a:t>
            </a:r>
            <a:r>
              <a:rPr lang="en-US" altLang="en-US" sz="1700" u="sng" dirty="0" smtClean="0">
                <a:solidFill>
                  <a:prstClr val="black"/>
                </a:solidFill>
                <a:latin typeface="Calibri" pitchFamily="34" charset="0"/>
              </a:rPr>
              <a:t>general academic vocabulary terms</a:t>
            </a:r>
            <a:r>
              <a:rPr lang="en-US" altLang="en-US" sz="1700" dirty="0" smtClean="0">
                <a:solidFill>
                  <a:prstClr val="black"/>
                </a:solidFill>
                <a:latin typeface="Calibri" pitchFamily="34" charset="0"/>
              </a:rPr>
              <a:t> (randomly, answer)</a:t>
            </a:r>
            <a:endParaRPr lang="en-US" altLang="en-US" sz="1700" dirty="0">
              <a:solidFill>
                <a:prstClr val="black"/>
              </a:solidFill>
              <a:latin typeface="Calibri" pitchFamily="34" charset="0"/>
            </a:endParaRPr>
          </a:p>
        </p:txBody>
      </p:sp>
      <p:sp>
        <p:nvSpPr>
          <p:cNvPr id="15" name="Rectangle 3"/>
          <p:cNvSpPr>
            <a:spLocks noChangeArrowheads="1"/>
          </p:cNvSpPr>
          <p:nvPr/>
        </p:nvSpPr>
        <p:spPr bwMode="auto">
          <a:xfrm>
            <a:off x="868676" y="2569464"/>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3" name="Rounded Rectangular Callout 12"/>
          <p:cNvSpPr>
            <a:spLocks noChangeArrowheads="1"/>
          </p:cNvSpPr>
          <p:nvPr/>
        </p:nvSpPr>
        <p:spPr bwMode="auto">
          <a:xfrm>
            <a:off x="2742057" y="1002632"/>
            <a:ext cx="6277428" cy="4077367"/>
          </a:xfrm>
          <a:prstGeom prst="wedgeRoundRectCallout">
            <a:avLst>
              <a:gd name="adj1" fmla="val -4891"/>
              <a:gd name="adj2" fmla="val 5786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Expansion of Word Groups (</a:t>
            </a:r>
            <a:r>
              <a:rPr lang="en-US" altLang="en-US" sz="1800" u="sng" dirty="0">
                <a:solidFill>
                  <a:prstClr val="black"/>
                </a:solidFill>
                <a:latin typeface="Calibri" pitchFamily="34" charset="0"/>
              </a:rPr>
              <a:t>EO/P)</a:t>
            </a:r>
            <a:r>
              <a:rPr lang="en-US" altLang="en-US" sz="1800" dirty="0" smtClean="0">
                <a:solidFill>
                  <a:prstClr val="black"/>
                </a:solidFill>
                <a:latin typeface="Calibri" pitchFamily="34" charset="0"/>
              </a:rPr>
              <a:t>:</a:t>
            </a:r>
          </a:p>
          <a:p>
            <a:pPr eaLnBrk="1" hangingPunct="1">
              <a:defRPr/>
            </a:pPr>
            <a:endParaRPr lang="en-US" altLang="en-US" sz="1200" dirty="0">
              <a:solidFill>
                <a:prstClr val="black"/>
              </a:solidFill>
              <a:latin typeface="+mn-lt"/>
            </a:endParaRPr>
          </a:p>
          <a:p>
            <a:pPr eaLnBrk="1" hangingPunct="1">
              <a:defRPr/>
            </a:pPr>
            <a:r>
              <a:rPr lang="en-US" sz="1800" i="1" dirty="0">
                <a:latin typeface="+mn-lt"/>
              </a:rPr>
              <a:t>It helped me because I go </a:t>
            </a:r>
            <a:r>
              <a:rPr lang="en-US" sz="1800" b="1" i="1" dirty="0">
                <a:latin typeface="+mn-lt"/>
              </a:rPr>
              <a:t>faster</a:t>
            </a:r>
            <a:r>
              <a:rPr lang="en-US" sz="1800" i="1" dirty="0">
                <a:latin typeface="+mn-lt"/>
              </a:rPr>
              <a:t> and was counting. And it might help you because you might also go fast. So I </a:t>
            </a:r>
            <a:r>
              <a:rPr lang="en-US" sz="1800" i="1" u="sng" dirty="0">
                <a:latin typeface="+mn-lt"/>
              </a:rPr>
              <a:t>suggest</a:t>
            </a:r>
            <a:r>
              <a:rPr lang="en-US" sz="1800" i="1" dirty="0">
                <a:latin typeface="+mn-lt"/>
              </a:rPr>
              <a:t> you use that way </a:t>
            </a:r>
            <a:r>
              <a:rPr lang="en-US" sz="1800" b="1" i="1" dirty="0">
                <a:latin typeface="+mn-lt"/>
              </a:rPr>
              <a:t>that I did</a:t>
            </a:r>
            <a:r>
              <a:rPr lang="en-US" sz="1800" i="1" dirty="0">
                <a:latin typeface="+mn-lt"/>
              </a:rPr>
              <a:t>. </a:t>
            </a:r>
            <a:endParaRPr lang="en-US" sz="1800" i="1" dirty="0" smtClean="0">
              <a:latin typeface="+mn-lt"/>
            </a:endParaRPr>
          </a:p>
          <a:p>
            <a:pPr eaLnBrk="1" hangingPunct="1">
              <a:defRPr/>
            </a:pPr>
            <a:r>
              <a:rPr lang="en-US" sz="1800" dirty="0" smtClean="0">
                <a:latin typeface="+mn-lt"/>
              </a:rPr>
              <a:t>[And </a:t>
            </a:r>
            <a:r>
              <a:rPr lang="en-US" sz="1800" dirty="0">
                <a:latin typeface="+mn-lt"/>
              </a:rPr>
              <a:t>can you tell him how to do it?] </a:t>
            </a:r>
            <a:endParaRPr lang="en-US" sz="1800" dirty="0" smtClean="0">
              <a:latin typeface="+mn-lt"/>
            </a:endParaRPr>
          </a:p>
          <a:p>
            <a:pPr eaLnBrk="1" hangingPunct="1">
              <a:defRPr/>
            </a:pPr>
            <a:r>
              <a:rPr lang="en-US" sz="1800" i="1" dirty="0" smtClean="0">
                <a:latin typeface="+mn-lt"/>
              </a:rPr>
              <a:t>The </a:t>
            </a:r>
            <a:r>
              <a:rPr lang="en-US" sz="1800" i="1" dirty="0">
                <a:latin typeface="+mn-lt"/>
              </a:rPr>
              <a:t>first way I did was connecting them </a:t>
            </a:r>
            <a:r>
              <a:rPr lang="en-US" sz="1800" b="1" i="1" dirty="0">
                <a:latin typeface="+mn-lt"/>
              </a:rPr>
              <a:t>in one big line</a:t>
            </a:r>
            <a:r>
              <a:rPr lang="en-US" sz="1800" i="1" dirty="0">
                <a:latin typeface="+mn-lt"/>
              </a:rPr>
              <a:t>, and then I </a:t>
            </a:r>
            <a:r>
              <a:rPr lang="en-US" sz="1800" i="1" u="sng" dirty="0">
                <a:latin typeface="+mn-lt"/>
              </a:rPr>
              <a:t>separated</a:t>
            </a:r>
            <a:r>
              <a:rPr lang="en-US" sz="1800" i="1" dirty="0">
                <a:latin typeface="+mn-lt"/>
              </a:rPr>
              <a:t> them </a:t>
            </a:r>
            <a:r>
              <a:rPr lang="en-US" sz="1800" b="1" i="1" dirty="0">
                <a:latin typeface="+mn-lt"/>
              </a:rPr>
              <a:t>into a bunch of lines</a:t>
            </a:r>
            <a:r>
              <a:rPr lang="en-US" sz="1800" i="1" dirty="0">
                <a:latin typeface="+mn-lt"/>
              </a:rPr>
              <a:t>. And then I figured that wouldn't be very fast. So I </a:t>
            </a:r>
            <a:r>
              <a:rPr lang="en-US" sz="1800" i="1" u="sng" dirty="0">
                <a:latin typeface="+mn-lt"/>
              </a:rPr>
              <a:t>decided</a:t>
            </a:r>
            <a:r>
              <a:rPr lang="en-US" sz="1800" i="1" dirty="0">
                <a:latin typeface="+mn-lt"/>
              </a:rPr>
              <a:t> to count the rest. </a:t>
            </a:r>
            <a:endParaRPr lang="en-US" altLang="en-US" sz="1800" i="1" dirty="0">
              <a:solidFill>
                <a:prstClr val="black"/>
              </a:solidFill>
              <a:latin typeface="+mn-lt"/>
            </a:endParaRPr>
          </a:p>
          <a:p>
            <a:pPr eaLnBrk="1" hangingPunct="1">
              <a:defRPr/>
            </a:pPr>
            <a:endParaRPr lang="en-US" altLang="en-US" sz="1200" i="1" dirty="0" smtClean="0">
              <a:solidFill>
                <a:srgbClr val="FFFFFF"/>
              </a:solidFill>
            </a:endParaRPr>
          </a:p>
          <a:p>
            <a:pPr eaLnBrk="1" hangingPunct="1">
              <a:buFont typeface="Arial" pitchFamily="34" charset="0"/>
              <a:buChar char="•"/>
              <a:defRPr/>
            </a:pPr>
            <a:r>
              <a:rPr lang="en-US" altLang="en-US" sz="1800" dirty="0" smtClean="0">
                <a:solidFill>
                  <a:prstClr val="black"/>
                </a:solidFill>
                <a:latin typeface="Calibri" pitchFamily="34" charset="0"/>
              </a:rPr>
              <a:t> Use of three types of expanded word groups (adverb, relative clause, prepositional phrases, adjective)</a:t>
            </a:r>
          </a:p>
          <a:p>
            <a:pPr eaLnBrk="1" hangingPunct="1">
              <a:buFont typeface="Arial" pitchFamily="34" charset="0"/>
              <a:buChar char="•"/>
              <a:defRPr/>
            </a:pPr>
            <a:r>
              <a:rPr lang="en-US" altLang="en-US" sz="1800" dirty="0" smtClean="0">
                <a:solidFill>
                  <a:prstClr val="black"/>
                </a:solidFill>
                <a:latin typeface="Calibri" pitchFamily="34" charset="0"/>
              </a:rPr>
              <a:t> Use of three </a:t>
            </a:r>
            <a:r>
              <a:rPr lang="en-US" altLang="en-US" sz="1800" u="sng" dirty="0" smtClean="0">
                <a:solidFill>
                  <a:prstClr val="black"/>
                </a:solidFill>
                <a:latin typeface="Calibri" pitchFamily="34" charset="0"/>
              </a:rPr>
              <a:t>general academic vocabulary terms</a:t>
            </a:r>
            <a:r>
              <a:rPr lang="en-US" altLang="en-US" sz="1800" dirty="0" smtClean="0">
                <a:solidFill>
                  <a:prstClr val="black"/>
                </a:solidFill>
                <a:latin typeface="Calibri" pitchFamily="34" charset="0"/>
              </a:rPr>
              <a:t> (suggest, separated, decided) </a:t>
            </a:r>
            <a:endParaRPr lang="en-US" altLang="en-US" sz="1800" dirty="0">
              <a:solidFill>
                <a:prstClr val="black"/>
              </a:solidFill>
              <a:latin typeface="Calibri" pitchFamily="34" charset="0"/>
            </a:endParaRPr>
          </a:p>
        </p:txBody>
      </p:sp>
      <p:pic>
        <p:nvPicPr>
          <p:cNvPr id="3" name="ExpWordGr_5th_Math - De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12796" y="5906907"/>
            <a:ext cx="374904" cy="374904"/>
          </a:xfrm>
          <a:prstGeom prst="rect">
            <a:avLst/>
          </a:prstGeom>
        </p:spPr>
      </p:pic>
    </p:spTree>
    <p:extLst>
      <p:ext uri="{BB962C8B-B14F-4D97-AF65-F5344CB8AC3E}">
        <p14:creationId xmlns:p14="http://schemas.microsoft.com/office/powerpoint/2010/main" val="3881384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168" y="2566737"/>
            <a:ext cx="764345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endParaRPr lang="en-US" altLang="en-US" b="1" dirty="0" smtClean="0">
              <a:solidFill>
                <a:srgbClr val="FAC294"/>
              </a:solidFill>
              <a:ea typeface="ＭＳ Ｐゴシック" charset="-128"/>
            </a:endParaRPr>
          </a:p>
          <a:p>
            <a:pPr eaLnBrk="1" hangingPunct="1">
              <a:defRPr/>
            </a:pPr>
            <a:endParaRPr lang="en-US" altLang="en-US" b="1" dirty="0">
              <a:solidFill>
                <a:srgbClr val="FAC294"/>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26095"/>
              <a:gd name="adj2" fmla="val 65458"/>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3" name="TextBox 2"/>
          <p:cNvSpPr txBox="1"/>
          <p:nvPr/>
        </p:nvSpPr>
        <p:spPr>
          <a:xfrm>
            <a:off x="4826002" y="2566737"/>
            <a:ext cx="1982607" cy="1200329"/>
          </a:xfrm>
          <a:prstGeom prst="rect">
            <a:avLst/>
          </a:prstGeom>
          <a:noFill/>
        </p:spPr>
        <p:txBody>
          <a:bodyPr wrap="square" rtlCol="0">
            <a:spAutoFit/>
          </a:bodyPr>
          <a:lstStyle/>
          <a:p>
            <a:pPr algn="r"/>
            <a:r>
              <a:rPr lang="en-US" sz="7200" b="1" dirty="0" smtClean="0">
                <a:solidFill>
                  <a:srgbClr val="7F7F7F"/>
                </a:solidFill>
              </a:rPr>
              <a:t>N/A</a:t>
            </a:r>
            <a:endParaRPr lang="en-US" sz="7200" b="1" dirty="0">
              <a:solidFill>
                <a:srgbClr val="7F7F7F"/>
              </a:solidFill>
            </a:endParaRPr>
          </a:p>
        </p:txBody>
      </p:sp>
    </p:spTree>
    <p:extLst>
      <p:ext uri="{BB962C8B-B14F-4D97-AF65-F5344CB8AC3E}">
        <p14:creationId xmlns:p14="http://schemas.microsoft.com/office/powerpoint/2010/main" val="30242984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10933" y="1151467"/>
            <a:ext cx="6163734" cy="3942644"/>
          </a:xfrm>
          <a:prstGeom prst="wedgeRoundRectCallout">
            <a:avLst>
              <a:gd name="adj1" fmla="val -30552"/>
              <a:gd name="adj2" fmla="val 568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Expansion of Word Groups (</a:t>
            </a:r>
            <a:r>
              <a:rPr lang="en-US" altLang="en-US" sz="2000" u="sng" dirty="0">
                <a:solidFill>
                  <a:prstClr val="black"/>
                </a:solidFill>
                <a:latin typeface="Calibri"/>
              </a:rPr>
              <a:t>EL)</a:t>
            </a:r>
            <a:r>
              <a:rPr lang="en-US" altLang="en-US" sz="2000" dirty="0">
                <a:solidFill>
                  <a:prstClr val="black"/>
                </a:solidFill>
                <a:latin typeface="Calibri"/>
              </a:rPr>
              <a:t>:</a:t>
            </a:r>
          </a:p>
          <a:p>
            <a:pPr eaLnBrk="1" hangingPunct="1">
              <a:defRPr/>
            </a:pPr>
            <a:endParaRPr lang="en-US" altLang="en-US" sz="1200" dirty="0" smtClean="0">
              <a:solidFill>
                <a:prstClr val="black"/>
              </a:solidFill>
              <a:latin typeface="Calibri"/>
            </a:endParaRPr>
          </a:p>
          <a:p>
            <a:pPr eaLnBrk="1" hangingPunct="1">
              <a:defRPr/>
            </a:pPr>
            <a:r>
              <a:rPr lang="en-US" sz="2000" i="1" dirty="0" smtClean="0">
                <a:latin typeface="+mn-lt"/>
              </a:rPr>
              <a:t>You know why you need to brush your teeth, friend? You need to brush your teeth, otherwise your teeth will all fall out. First you need to get all the germs out, and then drink </a:t>
            </a:r>
            <a:r>
              <a:rPr lang="en-US" sz="2000" b="1" i="1" dirty="0" smtClean="0">
                <a:latin typeface="+mn-lt"/>
              </a:rPr>
              <a:t>some</a:t>
            </a:r>
            <a:r>
              <a:rPr lang="en-US" sz="2000" i="1" dirty="0" smtClean="0">
                <a:latin typeface="+mn-lt"/>
              </a:rPr>
              <a:t> water and then spit it </a:t>
            </a:r>
            <a:r>
              <a:rPr lang="en-US" sz="2000" b="1" i="1" dirty="0" smtClean="0">
                <a:latin typeface="+mn-lt"/>
              </a:rPr>
              <a:t>in the sink</a:t>
            </a:r>
            <a:r>
              <a:rPr lang="en-US" sz="2000" i="1" dirty="0" smtClean="0">
                <a:latin typeface="+mn-lt"/>
              </a:rPr>
              <a:t>. And then you have a </a:t>
            </a:r>
            <a:r>
              <a:rPr lang="en-US" sz="2000" b="1" i="1" dirty="0" smtClean="0">
                <a:latin typeface="+mn-lt"/>
              </a:rPr>
              <a:t>weird</a:t>
            </a:r>
            <a:r>
              <a:rPr lang="en-US" sz="2000" i="1" dirty="0" smtClean="0">
                <a:latin typeface="+mn-lt"/>
              </a:rPr>
              <a:t> toothbrush. So you think. Because your tooth will fell all out.</a:t>
            </a:r>
          </a:p>
          <a:p>
            <a:pPr eaLnBrk="1" hangingPunct="1">
              <a:defRPr/>
            </a:pPr>
            <a:endParaRPr lang="en-US" altLang="en-US" sz="1200" i="1" dirty="0" smtClean="0">
              <a:solidFill>
                <a:prstClr val="black"/>
              </a:solidFill>
              <a:latin typeface="Calibri" pitchFamily="34" charset="0"/>
            </a:endParaRPr>
          </a:p>
          <a:p>
            <a:pPr eaLnBrk="1" hangingPunct="1">
              <a:buFont typeface="Arial" pitchFamily="34" charset="0"/>
              <a:buChar char="•"/>
              <a:defRPr/>
            </a:pPr>
            <a:r>
              <a:rPr lang="en-US" altLang="en-US" sz="2000" dirty="0" smtClean="0">
                <a:solidFill>
                  <a:prstClr val="black"/>
                </a:solidFill>
                <a:latin typeface="Calibri" pitchFamily="34" charset="0"/>
              </a:rPr>
              <a:t> Use of two different types of expanded word groups (prepositional phrase, adjectives)</a:t>
            </a:r>
          </a:p>
          <a:p>
            <a:pPr eaLnBrk="1" hangingPunct="1">
              <a:buFont typeface="Arial" pitchFamily="34" charset="0"/>
              <a:buChar char="•"/>
              <a:defRPr/>
            </a:pPr>
            <a:r>
              <a:rPr lang="en-US" altLang="en-US" sz="2000" dirty="0" smtClean="0">
                <a:solidFill>
                  <a:prstClr val="black"/>
                </a:solidFill>
                <a:latin typeface="Calibri" pitchFamily="34" charset="0"/>
              </a:rPr>
              <a:t> Lack of general academic vocabulary</a:t>
            </a:r>
            <a:endParaRPr lang="en-US" sz="2000" i="1" dirty="0" smtClean="0">
              <a:solidFill>
                <a:prstClr val="black"/>
              </a:solidFill>
            </a:endParaRPr>
          </a:p>
        </p:txBody>
      </p:sp>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352425" y="219079"/>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810933" y="1151467"/>
            <a:ext cx="6163734" cy="3942644"/>
          </a:xfrm>
          <a:prstGeom prst="wedgeRoundRectCallout">
            <a:avLst>
              <a:gd name="adj1" fmla="val -26710"/>
              <a:gd name="adj2" fmla="val 57392"/>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Calibri" pitchFamily="34" charset="0"/>
              </a:rPr>
              <a:t>Emerging </a:t>
            </a:r>
            <a:r>
              <a:rPr lang="en-US" altLang="en-US" sz="1600" u="sng" dirty="0" smtClean="0">
                <a:solidFill>
                  <a:prstClr val="black"/>
                </a:solidFill>
                <a:latin typeface="Calibri" pitchFamily="34" charset="0"/>
              </a:rPr>
              <a:t>Expansion of Word Groups (EO/P)</a:t>
            </a:r>
            <a:r>
              <a:rPr lang="en-US" altLang="en-US" sz="1600" dirty="0" smtClean="0">
                <a:solidFill>
                  <a:prstClr val="black"/>
                </a:solidFill>
                <a:latin typeface="Calibri" pitchFamily="34" charset="0"/>
              </a:rPr>
              <a:t>:</a:t>
            </a:r>
          </a:p>
          <a:p>
            <a:pPr eaLnBrk="1" hangingPunct="1">
              <a:defRPr/>
            </a:pPr>
            <a:endParaRPr lang="en-US" altLang="en-US" sz="1000" dirty="0">
              <a:solidFill>
                <a:prstClr val="black"/>
              </a:solidFill>
              <a:latin typeface="+mn-lt"/>
            </a:endParaRPr>
          </a:p>
          <a:p>
            <a:pPr eaLnBrk="1" hangingPunct="1">
              <a:defRPr/>
            </a:pPr>
            <a:r>
              <a:rPr lang="en-US" sz="1600" i="1" dirty="0">
                <a:latin typeface="+mn-lt"/>
              </a:rPr>
              <a:t>Because your teeth have to be super clean</a:t>
            </a:r>
            <a:r>
              <a:rPr lang="en-US" sz="1600" b="1" i="1" dirty="0">
                <a:latin typeface="+mn-lt"/>
              </a:rPr>
              <a:t>. </a:t>
            </a:r>
            <a:r>
              <a:rPr lang="en-US" sz="1600" i="1" dirty="0">
                <a:latin typeface="+mn-lt"/>
              </a:rPr>
              <a:t>And</a:t>
            </a:r>
            <a:r>
              <a:rPr lang="en-US" sz="1600" i="1" dirty="0" smtClean="0">
                <a:latin typeface="+mn-lt"/>
              </a:rPr>
              <a:t> when </a:t>
            </a:r>
            <a:r>
              <a:rPr lang="en-US" sz="1600" i="1" dirty="0">
                <a:latin typeface="+mn-lt"/>
              </a:rPr>
              <a:t>you're done, you put on your uniform and you get your backpack. And then you go </a:t>
            </a:r>
            <a:r>
              <a:rPr lang="en-US" sz="1600" b="1" i="1" dirty="0">
                <a:latin typeface="+mn-lt"/>
              </a:rPr>
              <a:t>in the car</a:t>
            </a:r>
            <a:r>
              <a:rPr lang="en-US" sz="1600" i="1" dirty="0">
                <a:latin typeface="+mn-lt"/>
              </a:rPr>
              <a:t>. And then your dad come take you </a:t>
            </a:r>
            <a:r>
              <a:rPr lang="en-US" sz="1600" b="1" i="1" dirty="0">
                <a:latin typeface="+mn-lt"/>
              </a:rPr>
              <a:t>to school. </a:t>
            </a:r>
            <a:endParaRPr lang="en-US" sz="1600" b="1" i="1" dirty="0" smtClean="0">
              <a:latin typeface="+mn-lt"/>
            </a:endParaRPr>
          </a:p>
          <a:p>
            <a:pPr eaLnBrk="1" hangingPunct="1">
              <a:defRPr/>
            </a:pPr>
            <a:r>
              <a:rPr lang="en-US" sz="1600" dirty="0" smtClean="0">
                <a:latin typeface="+mn-lt"/>
              </a:rPr>
              <a:t>[And </a:t>
            </a:r>
            <a:r>
              <a:rPr lang="en-US" sz="1600" dirty="0">
                <a:latin typeface="+mn-lt"/>
              </a:rPr>
              <a:t>can you tell him how to do it? How to clean his teeth?] </a:t>
            </a:r>
            <a:endParaRPr lang="en-US" sz="1600" dirty="0" smtClean="0">
              <a:latin typeface="+mn-lt"/>
            </a:endParaRPr>
          </a:p>
          <a:p>
            <a:pPr eaLnBrk="1" hangingPunct="1">
              <a:defRPr/>
            </a:pPr>
            <a:r>
              <a:rPr lang="en-US" sz="1600" i="1" dirty="0" smtClean="0">
                <a:latin typeface="+mn-lt"/>
              </a:rPr>
              <a:t>First </a:t>
            </a:r>
            <a:r>
              <a:rPr lang="en-US" sz="1600" i="1" dirty="0">
                <a:latin typeface="+mn-lt"/>
              </a:rPr>
              <a:t>you get your toothbrush, and then the thing </a:t>
            </a:r>
            <a:r>
              <a:rPr lang="en-US" sz="1600" b="1" i="1" dirty="0">
                <a:latin typeface="+mn-lt"/>
              </a:rPr>
              <a:t>that you put on top. </a:t>
            </a:r>
            <a:r>
              <a:rPr lang="en-US" sz="1600" i="1" dirty="0">
                <a:latin typeface="+mn-lt"/>
              </a:rPr>
              <a:t>And then you brush your teeth. And then</a:t>
            </a:r>
            <a:r>
              <a:rPr lang="en-US" sz="1600" i="1" dirty="0" smtClean="0">
                <a:latin typeface="+mn-lt"/>
              </a:rPr>
              <a:t> if </a:t>
            </a:r>
            <a:r>
              <a:rPr lang="en-US" sz="1600" i="1" dirty="0">
                <a:latin typeface="+mn-lt"/>
              </a:rPr>
              <a:t>you want to wash your face or your hair, you could do that. And I do that when I brush my teeth too. And then everything could be clean: your hair, your face, and your teeth</a:t>
            </a:r>
            <a:r>
              <a:rPr lang="en-US" sz="1600" i="1" dirty="0" smtClean="0">
                <a:latin typeface="+mn-lt"/>
              </a:rPr>
              <a:t>.</a:t>
            </a:r>
          </a:p>
          <a:p>
            <a:pPr eaLnBrk="1" hangingPunct="1">
              <a:defRPr/>
            </a:pPr>
            <a:endParaRPr lang="en-US" altLang="en-US" sz="1000" i="1" dirty="0" smtClean="0">
              <a:solidFill>
                <a:prstClr val="black"/>
              </a:solidFill>
              <a:latin typeface="Calibri" pitchFamily="34" charset="0"/>
            </a:endParaRPr>
          </a:p>
          <a:p>
            <a:pPr eaLnBrk="1" hangingPunct="1">
              <a:buFont typeface="Arial" pitchFamily="34" charset="0"/>
              <a:buChar char="•"/>
              <a:defRPr/>
            </a:pPr>
            <a:r>
              <a:rPr lang="en-US" altLang="en-US" sz="1600" dirty="0" smtClean="0">
                <a:solidFill>
                  <a:prstClr val="black"/>
                </a:solidFill>
                <a:latin typeface="Calibri" pitchFamily="34" charset="0"/>
              </a:rPr>
              <a:t> Use of two different types of expanded word groups (prepositional phrase, relative clause)</a:t>
            </a:r>
          </a:p>
          <a:p>
            <a:pPr eaLnBrk="1" hangingPunct="1">
              <a:buFont typeface="Arial" pitchFamily="34" charset="0"/>
              <a:buChar char="•"/>
              <a:defRPr/>
            </a:pPr>
            <a:r>
              <a:rPr lang="en-US" altLang="en-US" sz="1600" dirty="0" smtClean="0">
                <a:solidFill>
                  <a:prstClr val="black"/>
                </a:solidFill>
                <a:latin typeface="Calibri" pitchFamily="34" charset="0"/>
              </a:rPr>
              <a:t> Lack of general academic vocabulary</a:t>
            </a:r>
            <a:endParaRPr lang="en-US" sz="1600" i="1" dirty="0">
              <a:solidFill>
                <a:prstClr val="black"/>
              </a:solidFill>
            </a:endParaRPr>
          </a:p>
        </p:txBody>
      </p:sp>
    </p:spTree>
    <p:extLst>
      <p:ext uri="{BB962C8B-B14F-4D97-AF65-F5344CB8AC3E}">
        <p14:creationId xmlns:p14="http://schemas.microsoft.com/office/powerpoint/2010/main" val="1196373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70202"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14" name="Rounded Rectangular Callout 13"/>
          <p:cNvSpPr>
            <a:spLocks noChangeArrowheads="1"/>
          </p:cNvSpPr>
          <p:nvPr/>
        </p:nvSpPr>
        <p:spPr bwMode="auto">
          <a:xfrm>
            <a:off x="2794001" y="927103"/>
            <a:ext cx="6192762" cy="4152896"/>
          </a:xfrm>
          <a:prstGeom prst="wedgeRoundRectCallout">
            <a:avLst>
              <a:gd name="adj1" fmla="val -4494"/>
              <a:gd name="adj2" fmla="val 5734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900" u="sng" dirty="0" smtClean="0">
                <a:solidFill>
                  <a:prstClr val="black"/>
                </a:solidFill>
                <a:latin typeface="Calibri" pitchFamily="34" charset="0"/>
              </a:rPr>
              <a:t>Developing Expansion of Word Groups (EO/P):</a:t>
            </a:r>
          </a:p>
          <a:p>
            <a:pPr eaLnBrk="1" hangingPunct="1">
              <a:defRPr/>
            </a:pPr>
            <a:endParaRPr lang="en-US" altLang="en-US" sz="1900" i="1" dirty="0" smtClean="0">
              <a:solidFill>
                <a:srgbClr val="FFFFFF"/>
              </a:solidFill>
              <a:latin typeface="+mn-lt"/>
            </a:endParaRPr>
          </a:p>
          <a:p>
            <a:pPr eaLnBrk="1" hangingPunct="1">
              <a:defRPr/>
            </a:pPr>
            <a:r>
              <a:rPr lang="en-US" sz="1900" i="1" dirty="0" smtClean="0">
                <a:latin typeface="+mn-lt"/>
              </a:rPr>
              <a:t>You should clean your teeth because it's </a:t>
            </a:r>
            <a:r>
              <a:rPr lang="en-US" sz="1900" b="1" i="1" u="sng" dirty="0" smtClean="0">
                <a:latin typeface="+mn-lt"/>
              </a:rPr>
              <a:t>important</a:t>
            </a:r>
            <a:r>
              <a:rPr lang="en-US" sz="1900" b="1" i="1" dirty="0" smtClean="0">
                <a:latin typeface="+mn-lt"/>
              </a:rPr>
              <a:t> that you don't get cavities</a:t>
            </a:r>
            <a:r>
              <a:rPr lang="en-US" sz="1900" i="1" dirty="0" smtClean="0">
                <a:latin typeface="+mn-lt"/>
              </a:rPr>
              <a:t>. </a:t>
            </a:r>
          </a:p>
          <a:p>
            <a:pPr eaLnBrk="1" hangingPunct="1">
              <a:defRPr/>
            </a:pPr>
            <a:r>
              <a:rPr lang="en-US" sz="1900" dirty="0" smtClean="0">
                <a:latin typeface="+mn-lt"/>
              </a:rPr>
              <a:t>[And can you tell her how to do it, because she doesn’t know how?]</a:t>
            </a:r>
          </a:p>
          <a:p>
            <a:pPr eaLnBrk="1" hangingPunct="1">
              <a:defRPr/>
            </a:pPr>
            <a:r>
              <a:rPr lang="en-US" sz="1900" i="1" dirty="0" smtClean="0">
                <a:latin typeface="+mn-lt"/>
              </a:rPr>
              <a:t>You use toothpaste first, and then you clean your teeth </a:t>
            </a:r>
            <a:r>
              <a:rPr lang="en-US" sz="1900" b="1" i="1" dirty="0" smtClean="0">
                <a:latin typeface="+mn-lt"/>
              </a:rPr>
              <a:t>properly</a:t>
            </a:r>
            <a:r>
              <a:rPr lang="en-US" sz="1900" i="1" dirty="0" smtClean="0">
                <a:latin typeface="+mn-lt"/>
              </a:rPr>
              <a:t>.</a:t>
            </a:r>
          </a:p>
          <a:p>
            <a:pPr eaLnBrk="1" hangingPunct="1">
              <a:defRPr/>
            </a:pPr>
            <a:endParaRPr lang="en-US" sz="1900" i="1" dirty="0" smtClean="0">
              <a:latin typeface="+mn-lt"/>
            </a:endParaRPr>
          </a:p>
          <a:p>
            <a:pPr marL="285750" indent="-285750" eaLnBrk="1" hangingPunct="1">
              <a:buFont typeface="Arial"/>
              <a:buChar char="•"/>
              <a:defRPr/>
            </a:pPr>
            <a:r>
              <a:rPr lang="en-US" sz="1900" dirty="0" smtClean="0">
                <a:latin typeface="+mn-lt"/>
              </a:rPr>
              <a:t>Use of three different types of expanded word groups (adjective, relative clause, adverb)</a:t>
            </a:r>
          </a:p>
          <a:p>
            <a:pPr marL="285750" indent="-285750" eaLnBrk="1" hangingPunct="1">
              <a:buFont typeface="Arial"/>
              <a:buChar char="•"/>
              <a:defRPr/>
            </a:pPr>
            <a:r>
              <a:rPr lang="en-US" sz="1900" dirty="0" smtClean="0">
                <a:latin typeface="+mn-lt"/>
              </a:rPr>
              <a:t>Use of one </a:t>
            </a:r>
            <a:r>
              <a:rPr lang="en-US" sz="1900" u="sng" dirty="0" smtClean="0">
                <a:latin typeface="+mn-lt"/>
              </a:rPr>
              <a:t>general academic vocabulary term </a:t>
            </a:r>
            <a:r>
              <a:rPr lang="en-US" sz="1900" dirty="0" smtClean="0">
                <a:latin typeface="+mn-lt"/>
              </a:rPr>
              <a:t>(important) </a:t>
            </a:r>
            <a:endParaRPr lang="en-US" altLang="en-US" sz="1900" i="1" dirty="0" smtClean="0">
              <a:solidFill>
                <a:srgbClr val="FFFFFF"/>
              </a:solidFill>
              <a:latin typeface="+mn-lt"/>
            </a:endParaRPr>
          </a:p>
        </p:txBody>
      </p:sp>
      <p:sp>
        <p:nvSpPr>
          <p:cNvPr id="2" name="Text Placeholder 3"/>
          <p:cNvSpPr txBox="1">
            <a:spLocks/>
          </p:cNvSpPr>
          <p:nvPr/>
        </p:nvSpPr>
        <p:spPr>
          <a:xfrm>
            <a:off x="352425" y="219079"/>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5" name="Rounded Rectangular Callout 14"/>
          <p:cNvSpPr>
            <a:spLocks noChangeArrowheads="1"/>
          </p:cNvSpPr>
          <p:nvPr/>
        </p:nvSpPr>
        <p:spPr bwMode="auto">
          <a:xfrm>
            <a:off x="2909455" y="927102"/>
            <a:ext cx="5917045" cy="4152897"/>
          </a:xfrm>
          <a:prstGeom prst="wedgeRoundRectCallout">
            <a:avLst>
              <a:gd name="adj1" fmla="val -6473"/>
              <a:gd name="adj2" fmla="val 5746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Calibri" pitchFamily="34" charset="0"/>
              </a:rPr>
              <a:t>Developing Expansion of Word Groups (EO/P)</a:t>
            </a:r>
            <a:r>
              <a:rPr lang="en-US" altLang="en-US" sz="1700" dirty="0" smtClean="0">
                <a:solidFill>
                  <a:prstClr val="black"/>
                </a:solidFill>
                <a:latin typeface="Calibri" pitchFamily="34" charset="0"/>
              </a:rPr>
              <a:t>:</a:t>
            </a:r>
          </a:p>
          <a:p>
            <a:pPr eaLnBrk="1" hangingPunct="1">
              <a:defRPr/>
            </a:pPr>
            <a:endParaRPr lang="en-US" altLang="en-US" sz="1000" i="1" dirty="0" smtClean="0">
              <a:solidFill>
                <a:srgbClr val="FFFFFF"/>
              </a:solidFill>
              <a:latin typeface="Calibri" pitchFamily="34" charset="0"/>
            </a:endParaRPr>
          </a:p>
          <a:p>
            <a:pPr eaLnBrk="1" hangingPunct="1">
              <a:defRPr/>
            </a:pPr>
            <a:r>
              <a:rPr lang="en-US" sz="1700" i="1" dirty="0">
                <a:latin typeface="+mn-lt"/>
              </a:rPr>
              <a:t>Y</a:t>
            </a:r>
            <a:r>
              <a:rPr lang="en-US" sz="1700" i="1" dirty="0" smtClean="0">
                <a:latin typeface="+mn-lt"/>
              </a:rPr>
              <a:t>ou should clean your teeth because it's very </a:t>
            </a:r>
            <a:r>
              <a:rPr lang="en-US" sz="1700" b="1" i="1" u="sng" dirty="0" smtClean="0">
                <a:latin typeface="+mn-lt"/>
              </a:rPr>
              <a:t>important</a:t>
            </a:r>
            <a:r>
              <a:rPr lang="en-US" sz="1700" i="1" dirty="0" smtClean="0">
                <a:latin typeface="+mn-lt"/>
              </a:rPr>
              <a:t> when you're supposed to. Because when </a:t>
            </a:r>
            <a:r>
              <a:rPr lang="en-US" sz="1700" b="1" i="1" dirty="0" smtClean="0">
                <a:latin typeface="+mn-lt"/>
              </a:rPr>
              <a:t>other</a:t>
            </a:r>
            <a:r>
              <a:rPr lang="en-US" sz="1700" i="1" dirty="0" smtClean="0">
                <a:latin typeface="+mn-lt"/>
              </a:rPr>
              <a:t> people smile think your teeth are </a:t>
            </a:r>
            <a:r>
              <a:rPr lang="en-US" sz="1700" b="1" i="1" dirty="0" smtClean="0">
                <a:latin typeface="+mn-lt"/>
              </a:rPr>
              <a:t>shiny</a:t>
            </a:r>
            <a:r>
              <a:rPr lang="en-US" sz="1700" i="1" dirty="0" smtClean="0">
                <a:latin typeface="+mn-lt"/>
              </a:rPr>
              <a:t> but they're </a:t>
            </a:r>
            <a:r>
              <a:rPr lang="en-US" sz="1700" b="1" i="1" u="sng" dirty="0" smtClean="0">
                <a:latin typeface="+mn-lt"/>
              </a:rPr>
              <a:t>actually</a:t>
            </a:r>
            <a:r>
              <a:rPr lang="en-US" sz="1700" i="1" dirty="0" smtClean="0">
                <a:latin typeface="+mn-lt"/>
              </a:rPr>
              <a:t> not. And they smell really bad. So you should </a:t>
            </a:r>
            <a:r>
              <a:rPr lang="en-US" sz="1700" b="1" i="1" dirty="0" smtClean="0">
                <a:latin typeface="+mn-lt"/>
              </a:rPr>
              <a:t>really</a:t>
            </a:r>
            <a:r>
              <a:rPr lang="en-US" sz="1700" i="1" dirty="0" smtClean="0">
                <a:latin typeface="+mn-lt"/>
              </a:rPr>
              <a:t> brush your teeth. </a:t>
            </a:r>
          </a:p>
          <a:p>
            <a:pPr eaLnBrk="1" hangingPunct="1">
              <a:defRPr/>
            </a:pPr>
            <a:r>
              <a:rPr lang="en-US" sz="1700" dirty="0" smtClean="0">
                <a:latin typeface="+mn-lt"/>
              </a:rPr>
              <a:t>[Can you tell her how to do it?] </a:t>
            </a:r>
          </a:p>
          <a:p>
            <a:pPr eaLnBrk="1" hangingPunct="1">
              <a:defRPr/>
            </a:pPr>
            <a:r>
              <a:rPr lang="en-US" sz="1700" i="1" dirty="0" smtClean="0">
                <a:latin typeface="+mn-lt"/>
              </a:rPr>
              <a:t>You should brush it up and down and maybe </a:t>
            </a:r>
            <a:r>
              <a:rPr lang="en-US" sz="1700" b="1" i="1" dirty="0" smtClean="0">
                <a:latin typeface="+mn-lt"/>
              </a:rPr>
              <a:t>over</a:t>
            </a:r>
            <a:r>
              <a:rPr lang="en-US" sz="1700" i="1" dirty="0" smtClean="0">
                <a:latin typeface="+mn-lt"/>
              </a:rPr>
              <a:t> </a:t>
            </a:r>
            <a:r>
              <a:rPr lang="en-US" sz="1700" b="1" i="1" dirty="0" smtClean="0">
                <a:latin typeface="+mn-lt"/>
              </a:rPr>
              <a:t>here</a:t>
            </a:r>
            <a:r>
              <a:rPr lang="en-US" sz="1700" i="1" dirty="0" smtClean="0">
                <a:latin typeface="+mn-lt"/>
              </a:rPr>
              <a:t> and </a:t>
            </a:r>
            <a:r>
              <a:rPr lang="en-US" sz="1700" b="1" i="1" dirty="0" smtClean="0">
                <a:latin typeface="+mn-lt"/>
              </a:rPr>
              <a:t>over there </a:t>
            </a:r>
            <a:r>
              <a:rPr lang="en-US" sz="1700" i="1" dirty="0" smtClean="0">
                <a:latin typeface="+mn-lt"/>
              </a:rPr>
              <a:t>and then when you're done, rinse and then spit. And then you dry your mouth. </a:t>
            </a:r>
          </a:p>
          <a:p>
            <a:pPr eaLnBrk="1" hangingPunct="1">
              <a:defRPr/>
            </a:pPr>
            <a:endParaRPr lang="en-US" sz="1000" i="1" dirty="0" smtClean="0"/>
          </a:p>
          <a:p>
            <a:pPr marL="285750" indent="-285750" eaLnBrk="1" hangingPunct="1">
              <a:buFont typeface="Arial"/>
              <a:buChar char="•"/>
              <a:defRPr/>
            </a:pPr>
            <a:r>
              <a:rPr lang="en-US" sz="1700" dirty="0" smtClean="0">
                <a:latin typeface="+mn-lt"/>
              </a:rPr>
              <a:t>Use of four types of expanded word groups </a:t>
            </a:r>
            <a:r>
              <a:rPr lang="en-US" sz="1700" dirty="0" smtClean="0">
                <a:latin typeface="+mn-lt"/>
                <a:cs typeface="Arial"/>
              </a:rPr>
              <a:t>(adjectives, derived words, adverbs, prepositional phrases)</a:t>
            </a:r>
          </a:p>
          <a:p>
            <a:pPr marL="285750" indent="-285750" eaLnBrk="1" hangingPunct="1">
              <a:buFont typeface="Arial"/>
              <a:buChar char="•"/>
              <a:defRPr/>
            </a:pPr>
            <a:r>
              <a:rPr lang="en-US" altLang="en-US" sz="1700" dirty="0" smtClean="0">
                <a:latin typeface="+mn-lt"/>
                <a:cs typeface="Arial"/>
              </a:rPr>
              <a:t>Use of two </a:t>
            </a:r>
            <a:r>
              <a:rPr lang="en-US" altLang="en-US" sz="1700" u="sng" dirty="0" smtClean="0">
                <a:latin typeface="+mn-lt"/>
                <a:cs typeface="Arial"/>
              </a:rPr>
              <a:t>general academic vocabulary terms </a:t>
            </a:r>
            <a:r>
              <a:rPr lang="en-US" altLang="en-US" sz="1700" dirty="0" smtClean="0">
                <a:latin typeface="+mn-lt"/>
                <a:cs typeface="Arial"/>
              </a:rPr>
              <a:t>(important, actually)  </a:t>
            </a:r>
          </a:p>
        </p:txBody>
      </p:sp>
      <p:pic>
        <p:nvPicPr>
          <p:cNvPr id="3" name="ExpWordGr_K_Teeth - De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75809" y="5897001"/>
            <a:ext cx="374904" cy="374904"/>
          </a:xfrm>
          <a:prstGeom prst="rect">
            <a:avLst/>
          </a:prstGeom>
        </p:spPr>
      </p:pic>
    </p:spTree>
    <p:extLst>
      <p:ext uri="{BB962C8B-B14F-4D97-AF65-F5344CB8AC3E}">
        <p14:creationId xmlns:p14="http://schemas.microsoft.com/office/powerpoint/2010/main" val="3027697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6983" y="2566446"/>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endParaRPr lang="en-US" altLang="en-US" dirty="0" smtClean="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946400" y="1487550"/>
            <a:ext cx="5463821" cy="3358087"/>
          </a:xfrm>
          <a:prstGeom prst="wedgeRoundRectCallout">
            <a:avLst>
              <a:gd name="adj1" fmla="val 26095"/>
              <a:gd name="adj2" fmla="val 65458"/>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3" name="TextBox 2"/>
          <p:cNvSpPr txBox="1"/>
          <p:nvPr/>
        </p:nvSpPr>
        <p:spPr>
          <a:xfrm>
            <a:off x="4692245" y="2005998"/>
            <a:ext cx="1972129" cy="1754327"/>
          </a:xfrm>
          <a:prstGeom prst="rect">
            <a:avLst/>
          </a:prstGeom>
          <a:noFill/>
        </p:spPr>
        <p:txBody>
          <a:bodyPr wrap="square" rtlCol="0">
            <a:spAutoFit/>
          </a:bodyPr>
          <a:lstStyle/>
          <a:p>
            <a:endParaRPr lang="en-US" dirty="0" smtClean="0"/>
          </a:p>
          <a:p>
            <a:endParaRPr lang="en-US" dirty="0" smtClean="0"/>
          </a:p>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25813278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0" name="Rectangle 3"/>
          <p:cNvSpPr>
            <a:spLocks noChangeArrowheads="1"/>
          </p:cNvSpPr>
          <p:nvPr/>
        </p:nvSpPr>
        <p:spPr bwMode="auto">
          <a:xfrm>
            <a:off x="872290" y="2566737"/>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194315" y="3877706"/>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Expansion of Word Groups (EL)</a:t>
            </a:r>
            <a:r>
              <a:rPr lang="en-US" altLang="en-US" sz="400" dirty="0">
                <a:solidFill>
                  <a:prstClr val="black"/>
                </a:solidFill>
                <a:latin typeface="Calibri"/>
              </a:rPr>
              <a:t>:</a:t>
            </a:r>
          </a:p>
          <a:p>
            <a:pPr eaLnBrk="1" hangingPunct="1">
              <a:defRPr/>
            </a:pPr>
            <a:endParaRPr lang="en-US" altLang="en-US" sz="400" i="1" dirty="0">
              <a:solidFill>
                <a:prstClr val="black"/>
              </a:solidFill>
              <a:latin typeface="Calibri"/>
            </a:endParaRPr>
          </a:p>
          <a:p>
            <a:pPr eaLnBrk="1" hangingPunct="1">
              <a:defRPr/>
            </a:pPr>
            <a:r>
              <a:rPr lang="en-US" sz="400" i="1" dirty="0"/>
              <a:t>Because if you want to make them </a:t>
            </a:r>
            <a:r>
              <a:rPr lang="en-US" sz="400" b="1" i="1" dirty="0"/>
              <a:t>in two lines, </a:t>
            </a:r>
            <a:r>
              <a:rPr lang="en-US" sz="400" i="1" dirty="0"/>
              <a:t>you could count them like this, one, two, three, four, five, six. And then you can write the numbers </a:t>
            </a:r>
            <a:r>
              <a:rPr lang="en-US" sz="400" b="1" i="1" dirty="0"/>
              <a:t>on your paper </a:t>
            </a:r>
            <a:r>
              <a:rPr lang="en-US" sz="400" i="1" dirty="0"/>
              <a:t>or your mom's paper. </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Use of varied prepositional phrases</a:t>
            </a:r>
            <a:endParaRPr lang="en-US" sz="400" i="1" dirty="0">
              <a:solidFill>
                <a:prstClr val="black"/>
              </a:solidFill>
              <a:latin typeface="Calibri"/>
            </a:endParaRPr>
          </a:p>
        </p:txBody>
      </p:sp>
      <p:sp>
        <p:nvSpPr>
          <p:cNvPr id="15" name="Rounded Rectangular Callout 14"/>
          <p:cNvSpPr>
            <a:spLocks noChangeArrowheads="1"/>
          </p:cNvSpPr>
          <p:nvPr/>
        </p:nvSpPr>
        <p:spPr bwMode="auto">
          <a:xfrm>
            <a:off x="4982214" y="2875801"/>
            <a:ext cx="1152144" cy="2093447"/>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Expansion of Word Groups (EO/P</a:t>
            </a:r>
            <a:r>
              <a:rPr lang="en-US" altLang="en-US" sz="400" u="sng" dirty="0" smtClean="0">
                <a:latin typeface="Calibri" pitchFamily="34" charset="0"/>
              </a:rPr>
              <a:t>)</a:t>
            </a:r>
            <a:r>
              <a:rPr lang="en-US" altLang="en-US" sz="400" dirty="0" smtClean="0">
                <a:latin typeface="Calibri" pitchFamily="34" charset="0"/>
              </a:rPr>
              <a:t>:</a:t>
            </a:r>
          </a:p>
          <a:p>
            <a:pPr eaLnBrk="1" hangingPunct="1">
              <a:defRPr/>
            </a:pPr>
            <a:endParaRPr lang="en-US" altLang="en-US" sz="400" i="1" dirty="0">
              <a:latin typeface="Calibri" pitchFamily="34" charset="0"/>
            </a:endParaRPr>
          </a:p>
          <a:p>
            <a:pPr eaLnBrk="1" hangingPunct="1">
              <a:defRPr/>
            </a:pPr>
            <a:r>
              <a:rPr lang="en-US" sz="400" i="1" dirty="0"/>
              <a:t>How you find out how many cubes there are? You'll have to put them </a:t>
            </a:r>
            <a:r>
              <a:rPr lang="en-US" sz="400" b="1" i="1" u="sng" dirty="0"/>
              <a:t>in a line </a:t>
            </a:r>
            <a:r>
              <a:rPr lang="en-US" sz="400" i="1" dirty="0"/>
              <a:t>like this, and then count them in your mind. </a:t>
            </a:r>
          </a:p>
          <a:p>
            <a:pPr eaLnBrk="1" hangingPunct="1">
              <a:defRPr/>
            </a:pPr>
            <a:r>
              <a:rPr lang="en-US" sz="400" dirty="0"/>
              <a:t>[Researcher: Okay. Perfect! And can you tell her why this way helps?] </a:t>
            </a:r>
          </a:p>
          <a:p>
            <a:pPr eaLnBrk="1" hangingPunct="1">
              <a:defRPr/>
            </a:pPr>
            <a:r>
              <a:rPr lang="en-US" sz="400" i="1" dirty="0"/>
              <a:t>All </a:t>
            </a:r>
            <a:r>
              <a:rPr lang="en-US" sz="400" b="1" i="1" u="sng" dirty="0"/>
              <a:t>bunchy</a:t>
            </a:r>
            <a:r>
              <a:rPr lang="en-US" sz="400" i="1" dirty="0"/>
              <a:t> like this. I will go like this. One, one, two, two, three, four, five, five, five, six, seven, eight, nine, ten. And I wouldn't know that. I would be like oh it's ten. But then it would be one, two, three, four, five, six, seven. It would </a:t>
            </a:r>
            <a:r>
              <a:rPr lang="en-US" sz="400" b="1" i="1" u="sng" dirty="0"/>
              <a:t>normally</a:t>
            </a:r>
            <a:r>
              <a:rPr lang="en-US" sz="400" i="1" dirty="0"/>
              <a:t> be six. Another way to do it is to stack it up like this. And you just have to stack it up like this. And then count. And then put it down so it stays together. It's an </a:t>
            </a:r>
            <a:r>
              <a:rPr lang="en-US" sz="400" b="1" i="1" u="sng" dirty="0"/>
              <a:t>easier</a:t>
            </a:r>
            <a:r>
              <a:rPr lang="en-US" sz="400" i="1" dirty="0"/>
              <a:t> way. So you stick it together, stack it up and then you put it down like this. And count them one, two, three, four, five, six. </a:t>
            </a:r>
          </a:p>
          <a:p>
            <a:pPr eaLnBrk="1" hangingPunct="1">
              <a:defRPr/>
            </a:pPr>
            <a:r>
              <a:rPr lang="en-US" sz="400" dirty="0"/>
              <a:t>[Researcher: Anything else?] </a:t>
            </a:r>
          </a:p>
          <a:p>
            <a:pPr eaLnBrk="1" hangingPunct="1">
              <a:defRPr/>
            </a:pPr>
            <a:r>
              <a:rPr lang="en-US" sz="400" i="1" dirty="0"/>
              <a:t>You could count them </a:t>
            </a:r>
            <a:r>
              <a:rPr lang="en-US" sz="400" b="1" i="1" u="sng" dirty="0"/>
              <a:t>with your fingers</a:t>
            </a:r>
            <a:r>
              <a:rPr lang="en-US" sz="400" b="1" i="1" dirty="0"/>
              <a:t> </a:t>
            </a:r>
            <a:r>
              <a:rPr lang="en-US" sz="400" i="1" dirty="0"/>
              <a:t>also like this one, two, three, four, five, six. So it has six then</a:t>
            </a:r>
            <a:r>
              <a:rPr lang="en-US" sz="400" i="1" dirty="0" smtClean="0"/>
              <a:t>.</a:t>
            </a:r>
          </a:p>
          <a:p>
            <a:pPr eaLnBrk="1" hangingPunct="1">
              <a:defRPr/>
            </a:pPr>
            <a:endParaRPr lang="en-US" altLang="en-US" sz="400" i="1" dirty="0"/>
          </a:p>
          <a:p>
            <a:pPr eaLnBrk="1" hangingPunct="1">
              <a:buFont typeface="Arial" pitchFamily="34" charset="0"/>
              <a:buChar char="•"/>
              <a:defRPr/>
            </a:pPr>
            <a:r>
              <a:rPr lang="en-US" altLang="en-US" sz="400" dirty="0">
                <a:latin typeface="Calibri" pitchFamily="34" charset="0"/>
              </a:rPr>
              <a:t>Contains varied prepositional phrases, adverbs, and word derivations, but lacks a variety of academic vocabulary</a:t>
            </a:r>
          </a:p>
        </p:txBody>
      </p:sp>
      <p:sp>
        <p:nvSpPr>
          <p:cNvPr id="18" name="Rounded Rectangular Callout 17"/>
          <p:cNvSpPr>
            <a:spLocks noChangeArrowheads="1"/>
          </p:cNvSpPr>
          <p:nvPr/>
        </p:nvSpPr>
        <p:spPr bwMode="auto">
          <a:xfrm>
            <a:off x="3300711" y="4169312"/>
            <a:ext cx="1152144" cy="76643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Expansion of Word Groups (EO/P):</a:t>
            </a:r>
          </a:p>
          <a:p>
            <a:pPr eaLnBrk="1" hangingPunct="1">
              <a:defRPr/>
            </a:pPr>
            <a:endParaRPr lang="en-US" altLang="en-US" sz="400" i="1" dirty="0">
              <a:solidFill>
                <a:prstClr val="black"/>
              </a:solidFill>
              <a:latin typeface="Calibri"/>
            </a:endParaRPr>
          </a:p>
          <a:p>
            <a:pPr eaLnBrk="1" hangingPunct="1">
              <a:defRPr/>
            </a:pPr>
            <a:r>
              <a:rPr lang="en-US" sz="400" dirty="0"/>
              <a:t>Because you could count them to help you figure it out. You can count them </a:t>
            </a:r>
            <a:r>
              <a:rPr lang="en-US" sz="400" b="1" dirty="0"/>
              <a:t>in your brain</a:t>
            </a:r>
            <a:r>
              <a:rPr lang="en-US" sz="400" dirty="0"/>
              <a:t>. Put them this way. You could count them </a:t>
            </a:r>
            <a:r>
              <a:rPr lang="en-US" sz="400" b="1" dirty="0"/>
              <a:t>from your fingers. </a:t>
            </a:r>
          </a:p>
          <a:p>
            <a:pPr eaLnBrk="1" hangingPunct="1">
              <a:defRPr/>
            </a:pPr>
            <a:endParaRPr lang="en-US" altLang="en-US" sz="400" i="1" dirty="0">
              <a:solidFill>
                <a:prstClr val="black"/>
              </a:solidFill>
              <a:latin typeface="Calibri"/>
            </a:endParaRPr>
          </a:p>
          <a:p>
            <a:pPr eaLnBrk="1" hangingPunct="1">
              <a:defRPr/>
            </a:pPr>
            <a:r>
              <a:rPr lang="en-US" sz="400" dirty="0">
                <a:solidFill>
                  <a:prstClr val="black"/>
                </a:solidFill>
                <a:latin typeface="Calibri"/>
              </a:rPr>
              <a:t>Uses varied prepositional phrases</a:t>
            </a:r>
          </a:p>
        </p:txBody>
      </p:sp>
      <p:sp>
        <p:nvSpPr>
          <p:cNvPr id="19" name="Rectangle 18"/>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Along the progression, children’s responses became increasingly complex as they used a greater variety of word groups. Explanations developed from simple root forms of nouns and basic verbs to incorporating a variety of lexical characteristics </a:t>
            </a:r>
            <a:endParaRPr lang="en-US" dirty="0">
              <a:solidFill>
                <a:srgbClr val="FF0000"/>
              </a:solidFill>
              <a:ea typeface="ＭＳ Ｐゴシック" charset="-128"/>
            </a:endParaRP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20" name="Rounded Rectangular Callout 19"/>
          <p:cNvSpPr>
            <a:spLocks noChangeArrowheads="1"/>
          </p:cNvSpPr>
          <p:nvPr/>
        </p:nvSpPr>
        <p:spPr bwMode="auto">
          <a:xfrm>
            <a:off x="1619515" y="4289021"/>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(EL):</a:t>
            </a:r>
          </a:p>
          <a:p>
            <a:pPr eaLnBrk="1" hangingPunct="1">
              <a:defRPr/>
            </a:pPr>
            <a:endParaRPr lang="en-US" altLang="en-US" sz="400" i="1" dirty="0">
              <a:solidFill>
                <a:prstClr val="black"/>
              </a:solidFill>
              <a:latin typeface="Calibri" pitchFamily="34" charset="0"/>
            </a:endParaRPr>
          </a:p>
          <a:p>
            <a:pPr eaLnBrk="1" hangingPunct="1">
              <a:defRPr/>
            </a:pPr>
            <a:r>
              <a:rPr lang="en-US" sz="400" i="1" dirty="0"/>
              <a:t>You know how to do it. Have some. </a:t>
            </a:r>
          </a:p>
          <a:p>
            <a:pPr eaLnBrk="1" hangingPunct="1">
              <a:defRPr/>
            </a:pPr>
            <a:r>
              <a:rPr lang="en-US" sz="400" dirty="0"/>
              <a:t>[Researcher: Can you tell your friend how to do it?] </a:t>
            </a:r>
          </a:p>
          <a:p>
            <a:pPr eaLnBrk="1" hangingPunct="1">
              <a:defRPr/>
            </a:pPr>
            <a:r>
              <a:rPr lang="en-US" sz="400" i="1" dirty="0"/>
              <a:t>One, two, three, four, five, six. </a:t>
            </a:r>
          </a:p>
          <a:p>
            <a:pPr eaLnBrk="1" hangingPunct="1">
              <a:defRPr/>
            </a:pPr>
            <a:r>
              <a:rPr lang="en-US" sz="400" dirty="0"/>
              <a:t>[Researcher: And can you tell her why this way helps?] </a:t>
            </a:r>
          </a:p>
          <a:p>
            <a:pPr eaLnBrk="1" hangingPunct="1">
              <a:defRPr/>
            </a:pPr>
            <a:r>
              <a:rPr lang="en-US" sz="400" i="1" dirty="0"/>
              <a:t>For you can listen in your brain. </a:t>
            </a:r>
          </a:p>
          <a:p>
            <a:pPr eaLnBrk="1" hangingPunct="1">
              <a:defRPr/>
            </a:pPr>
            <a:endParaRPr lang="en-US" altLang="en-US" sz="400" i="1" dirty="0">
              <a:solidFill>
                <a:prstClr val="black"/>
              </a:solidFill>
              <a:latin typeface="Calibri"/>
            </a:endParaRPr>
          </a:p>
          <a:p>
            <a:pPr eaLnBrk="1" hangingPunct="1">
              <a:defRPr/>
            </a:pPr>
            <a:r>
              <a:rPr lang="en-US" altLang="en-US" sz="400" dirty="0">
                <a:solidFill>
                  <a:prstClr val="black"/>
                </a:solidFill>
                <a:latin typeface="Calibri" pitchFamily="34" charset="0"/>
                <a:cs typeface="Arial" pitchFamily="34" charset="0"/>
              </a:rPr>
              <a:t>No expansion of word groups</a:t>
            </a:r>
          </a:p>
        </p:txBody>
      </p:sp>
      <p:sp>
        <p:nvSpPr>
          <p:cNvPr id="17" name="Rounded Rectangular Callout 16"/>
          <p:cNvSpPr>
            <a:spLocks noChangeArrowheads="1"/>
          </p:cNvSpPr>
          <p:nvPr/>
        </p:nvSpPr>
        <p:spPr bwMode="auto">
          <a:xfrm>
            <a:off x="1740276" y="4665832"/>
            <a:ext cx="1152144" cy="6307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No Evidence of Expansion of Word Groups (EO/P):</a:t>
            </a:r>
          </a:p>
          <a:p>
            <a:pPr eaLnBrk="1" hangingPunct="1">
              <a:defRPr/>
            </a:pPr>
            <a:endParaRPr lang="en-US" altLang="en-US" sz="400" i="1" u="sng" dirty="0">
              <a:solidFill>
                <a:prstClr val="black"/>
              </a:solidFill>
              <a:latin typeface="Calibri"/>
            </a:endParaRPr>
          </a:p>
          <a:p>
            <a:pPr eaLnBrk="1" hangingPunct="1">
              <a:defRPr/>
            </a:pPr>
            <a:r>
              <a:rPr lang="en-US" sz="400" i="1" dirty="0"/>
              <a:t>If you if you stack them up, you have to count them. If you guess, then you don't know how many there are. </a:t>
            </a:r>
          </a:p>
          <a:p>
            <a:pPr eaLnBrk="1" hangingPunct="1">
              <a:defRPr/>
            </a:pPr>
            <a:endParaRPr lang="en-US" altLang="en-US" sz="400" i="1" dirty="0">
              <a:solidFill>
                <a:prstClr val="black"/>
              </a:solidFill>
              <a:latin typeface="Calibri" pitchFamily="34" charset="0"/>
            </a:endParaRPr>
          </a:p>
          <a:p>
            <a:pPr eaLnBrk="1" hangingPunct="1">
              <a:buFont typeface="Arial" pitchFamily="34" charset="0"/>
              <a:buChar char="•"/>
              <a:defRPr/>
            </a:pPr>
            <a:r>
              <a:rPr lang="en-US" altLang="en-US" sz="400" dirty="0">
                <a:solidFill>
                  <a:prstClr val="black"/>
                </a:solidFill>
                <a:latin typeface="Calibri" pitchFamily="34" charset="0"/>
              </a:rPr>
              <a:t>No expansion of word groups</a:t>
            </a:r>
          </a:p>
        </p:txBody>
      </p:sp>
    </p:spTree>
    <p:extLst>
      <p:ext uri="{BB962C8B-B14F-4D97-AF65-F5344CB8AC3E}">
        <p14:creationId xmlns:p14="http://schemas.microsoft.com/office/powerpoint/2010/main" val="2324043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Effect transition="in" filter="fade">
                                      <p:cBhvr>
                                        <p:cTn id="13" dur="300"/>
                                        <p:tgtEl>
                                          <p:spTgt spid="1946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460">
                                            <p:txEl>
                                              <p:pRg st="3" end="3"/>
                                            </p:txEl>
                                          </p:spTgt>
                                        </p:tgtEl>
                                        <p:attrNameLst>
                                          <p:attrName>style.visibility</p:attrName>
                                        </p:attrNameLst>
                                      </p:cBhvr>
                                      <p:to>
                                        <p:strVal val="visible"/>
                                      </p:to>
                                    </p:set>
                                    <p:animEffect transition="in" filter="fade">
                                      <p:cBhvr>
                                        <p:cTn id="23" dur="300"/>
                                        <p:tgtEl>
                                          <p:spTgt spid="1946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3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26634" y="1589846"/>
            <a:ext cx="5640033" cy="3118678"/>
          </a:xfrm>
          <a:prstGeom prst="wedgeRoundRectCallout">
            <a:avLst>
              <a:gd name="adj1" fmla="val -58791"/>
              <a:gd name="adj2" fmla="val 7141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Expansion of Word Groups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2000" i="1" dirty="0" smtClean="0">
              <a:solidFill>
                <a:prstClr val="black"/>
              </a:solidFill>
              <a:latin typeface="Calibri" pitchFamily="34" charset="0"/>
            </a:endParaRPr>
          </a:p>
          <a:p>
            <a:pPr eaLnBrk="1" hangingPunct="1">
              <a:defRPr/>
            </a:pPr>
            <a:r>
              <a:rPr lang="en-US" sz="2000" i="1" dirty="0" smtClean="0">
                <a:latin typeface="+mn-lt"/>
              </a:rPr>
              <a:t>You </a:t>
            </a:r>
            <a:r>
              <a:rPr lang="en-US" sz="2000" i="1" dirty="0">
                <a:latin typeface="+mn-lt"/>
              </a:rPr>
              <a:t>know how to do it. Have some. </a:t>
            </a:r>
            <a:endParaRPr lang="en-US" sz="2000" i="1" dirty="0" smtClean="0">
              <a:latin typeface="+mn-lt"/>
            </a:endParaRPr>
          </a:p>
          <a:p>
            <a:pPr eaLnBrk="1" hangingPunct="1">
              <a:defRPr/>
            </a:pPr>
            <a:r>
              <a:rPr lang="en-US" sz="2000" dirty="0" smtClean="0">
                <a:latin typeface="+mn-lt"/>
              </a:rPr>
              <a:t>[Can </a:t>
            </a:r>
            <a:r>
              <a:rPr lang="en-US" sz="2000" dirty="0">
                <a:latin typeface="+mn-lt"/>
              </a:rPr>
              <a:t>you tell your friend how to do it?] </a:t>
            </a:r>
            <a:endParaRPr lang="en-US" sz="2000" dirty="0" smtClean="0">
              <a:latin typeface="+mn-lt"/>
            </a:endParaRPr>
          </a:p>
          <a:p>
            <a:pPr eaLnBrk="1" hangingPunct="1">
              <a:defRPr/>
            </a:pPr>
            <a:r>
              <a:rPr lang="en-US" sz="2000" i="1" dirty="0" smtClean="0">
                <a:latin typeface="+mn-lt"/>
              </a:rPr>
              <a:t>One</a:t>
            </a:r>
            <a:r>
              <a:rPr lang="en-US" sz="2000" i="1" dirty="0">
                <a:latin typeface="+mn-lt"/>
              </a:rPr>
              <a:t>, two, three, four, five, six. </a:t>
            </a:r>
            <a:endParaRPr lang="en-US" sz="2000" i="1" dirty="0" smtClean="0">
              <a:latin typeface="+mn-lt"/>
            </a:endParaRPr>
          </a:p>
          <a:p>
            <a:pPr eaLnBrk="1" hangingPunct="1">
              <a:defRPr/>
            </a:pPr>
            <a:r>
              <a:rPr lang="en-US" sz="2000" dirty="0" smtClean="0">
                <a:latin typeface="+mn-lt"/>
              </a:rPr>
              <a:t>[And </a:t>
            </a:r>
            <a:r>
              <a:rPr lang="en-US" sz="2000" dirty="0">
                <a:latin typeface="+mn-lt"/>
              </a:rPr>
              <a:t>can you tell her why this way helps?] </a:t>
            </a:r>
            <a:endParaRPr lang="en-US" sz="2000" dirty="0" smtClean="0">
              <a:latin typeface="+mn-lt"/>
            </a:endParaRPr>
          </a:p>
          <a:p>
            <a:pPr eaLnBrk="1" hangingPunct="1">
              <a:defRPr/>
            </a:pPr>
            <a:r>
              <a:rPr lang="en-US" sz="2000" i="1" dirty="0" smtClean="0">
                <a:latin typeface="+mn-lt"/>
              </a:rPr>
              <a:t>For </a:t>
            </a:r>
            <a:r>
              <a:rPr lang="en-US" sz="2000" i="1" dirty="0">
                <a:latin typeface="+mn-lt"/>
              </a:rPr>
              <a:t>you can listen </a:t>
            </a:r>
            <a:r>
              <a:rPr lang="en-US" sz="2000" b="1" i="1" dirty="0">
                <a:latin typeface="+mn-lt"/>
              </a:rPr>
              <a:t>in your brain</a:t>
            </a:r>
            <a:r>
              <a:rPr lang="en-US" sz="2000" i="1" dirty="0">
                <a:latin typeface="+mn-lt"/>
              </a:rPr>
              <a:t>. </a:t>
            </a:r>
            <a:endParaRPr lang="en-US" sz="2000" i="1" dirty="0" smtClean="0">
              <a:latin typeface="+mn-lt"/>
            </a:endParaRPr>
          </a:p>
          <a:p>
            <a:pPr eaLnBrk="1" hangingPunct="1">
              <a:defRPr/>
            </a:pPr>
            <a:endParaRPr lang="en-US" altLang="en-US" sz="2000" i="1" dirty="0" smtClean="0">
              <a:solidFill>
                <a:prstClr val="black"/>
              </a:solidFill>
              <a:latin typeface="Calibri"/>
            </a:endParaRPr>
          </a:p>
          <a:p>
            <a:pPr marL="285750" indent="-285750" eaLnBrk="1" hangingPunct="1">
              <a:buFont typeface="Arial"/>
              <a:buChar char="•"/>
              <a:defRPr/>
            </a:pPr>
            <a:r>
              <a:rPr lang="en-US" altLang="en-US" sz="2000" dirty="0" smtClean="0">
                <a:solidFill>
                  <a:prstClr val="black"/>
                </a:solidFill>
                <a:latin typeface="Calibri" pitchFamily="34" charset="0"/>
                <a:cs typeface="Arial" pitchFamily="34" charset="0"/>
              </a:rPr>
              <a:t>Use of one prepositional phrase </a:t>
            </a:r>
            <a:endParaRPr lang="en-US" altLang="en-US" sz="2000" dirty="0">
              <a:solidFill>
                <a:prstClr val="black"/>
              </a:solidFill>
              <a:latin typeface="Calibri" pitchFamily="34" charset="0"/>
              <a:cs typeface="Arial" pitchFamily="34" charset="0"/>
            </a:endParaRPr>
          </a:p>
        </p:txBody>
      </p:sp>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evident</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82369" y="1589846"/>
            <a:ext cx="5831863" cy="2961516"/>
          </a:xfrm>
          <a:prstGeom prst="wedgeRoundRectCallout">
            <a:avLst>
              <a:gd name="adj1" fmla="val -58712"/>
              <a:gd name="adj2" fmla="val 7798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Expansion of Word Groups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2000" i="1" u="sng" dirty="0">
              <a:solidFill>
                <a:prstClr val="black"/>
              </a:solidFill>
              <a:latin typeface="Calibri"/>
            </a:endParaRPr>
          </a:p>
          <a:p>
            <a:pPr eaLnBrk="1" hangingPunct="1">
              <a:defRPr/>
            </a:pPr>
            <a:r>
              <a:rPr lang="en-US" sz="2000" i="1" dirty="0">
                <a:latin typeface="+mn-lt"/>
              </a:rPr>
              <a:t>If you</a:t>
            </a:r>
            <a:r>
              <a:rPr lang="en-US" sz="2000" i="1" dirty="0" smtClean="0">
                <a:latin typeface="+mn-lt"/>
              </a:rPr>
              <a:t> stack </a:t>
            </a:r>
            <a:r>
              <a:rPr lang="en-US" sz="2000" i="1" dirty="0">
                <a:latin typeface="+mn-lt"/>
              </a:rPr>
              <a:t>them up, you have to count them. If you guess, then you don't know how many there are. </a:t>
            </a:r>
            <a:endParaRPr lang="en-US" sz="2000" i="1" dirty="0" smtClean="0">
              <a:latin typeface="+mn-lt"/>
            </a:endParaRPr>
          </a:p>
          <a:p>
            <a:pPr eaLnBrk="1" hangingPunct="1">
              <a:defRPr/>
            </a:pPr>
            <a:endParaRPr lang="en-US" altLang="en-US" sz="2000" i="1" dirty="0" smtClean="0">
              <a:solidFill>
                <a:prstClr val="black"/>
              </a:solidFill>
              <a:latin typeface="Calibri" pitchFamily="34" charset="0"/>
            </a:endParaRPr>
          </a:p>
          <a:p>
            <a:pPr eaLnBrk="1" hangingPunct="1">
              <a:buFont typeface="Arial" pitchFamily="34" charset="0"/>
              <a:buChar char="•"/>
              <a:defRPr/>
            </a:pPr>
            <a:r>
              <a:rPr lang="en-US" altLang="en-US" sz="2000" dirty="0" smtClean="0">
                <a:solidFill>
                  <a:prstClr val="black"/>
                </a:solidFill>
                <a:latin typeface="Calibri" pitchFamily="34" charset="0"/>
              </a:rPr>
              <a:t> No evidence of expanded word groups</a:t>
            </a:r>
            <a:endParaRPr lang="en-US" altLang="en-US" sz="2000" dirty="0">
              <a:solidFill>
                <a:prstClr val="black"/>
              </a:solidFill>
              <a:latin typeface="Calibri" pitchFamily="34" charset="0"/>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875872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935109" y="1368778"/>
            <a:ext cx="5779123" cy="3182585"/>
          </a:xfrm>
          <a:prstGeom prst="wedgeRoundRectCallout">
            <a:avLst>
              <a:gd name="adj1" fmla="val -31547"/>
              <a:gd name="adj2" fmla="val 7610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Expansion of Word Groups (</a:t>
            </a:r>
            <a:r>
              <a:rPr lang="en-US" altLang="en-US" sz="2000" u="sng" dirty="0">
                <a:solidFill>
                  <a:prstClr val="black"/>
                </a:solidFill>
                <a:latin typeface="Calibri"/>
              </a:rPr>
              <a:t>EL)</a:t>
            </a:r>
            <a:r>
              <a:rPr lang="en-US" altLang="en-US" sz="2000" dirty="0">
                <a:solidFill>
                  <a:prstClr val="black"/>
                </a:solidFill>
                <a:latin typeface="Calibri"/>
              </a:rPr>
              <a:t>:</a:t>
            </a:r>
          </a:p>
          <a:p>
            <a:pPr eaLnBrk="1" hangingPunct="1">
              <a:defRPr/>
            </a:pPr>
            <a:endParaRPr lang="en-US" altLang="en-US" sz="2000" i="1" dirty="0">
              <a:solidFill>
                <a:prstClr val="black"/>
              </a:solidFill>
              <a:latin typeface="+mn-lt"/>
            </a:endParaRPr>
          </a:p>
          <a:p>
            <a:pPr eaLnBrk="1" hangingPunct="1">
              <a:defRPr/>
            </a:pPr>
            <a:r>
              <a:rPr lang="en-US" sz="2000" i="1" dirty="0">
                <a:latin typeface="+mn-lt"/>
              </a:rPr>
              <a:t>Because if you want to make them </a:t>
            </a:r>
            <a:r>
              <a:rPr lang="en-US" sz="2000" b="1" i="1" dirty="0">
                <a:latin typeface="+mn-lt"/>
              </a:rPr>
              <a:t>in two lines, </a:t>
            </a:r>
            <a:r>
              <a:rPr lang="en-US" sz="2000" i="1" dirty="0">
                <a:latin typeface="+mn-lt"/>
              </a:rPr>
              <a:t>you could count them like this, one, two, three, four, five, six. And then you can write the numbers </a:t>
            </a:r>
            <a:r>
              <a:rPr lang="en-US" sz="2000" b="1" i="1" dirty="0">
                <a:latin typeface="+mn-lt"/>
              </a:rPr>
              <a:t>on your paper </a:t>
            </a:r>
            <a:r>
              <a:rPr lang="en-US" sz="2000" i="1" dirty="0">
                <a:latin typeface="+mn-lt"/>
              </a:rPr>
              <a:t>or your mom's paper. </a:t>
            </a:r>
            <a:endParaRPr lang="en-US" sz="2000" i="1" dirty="0" smtClean="0">
              <a:latin typeface="+mn-lt"/>
            </a:endParaRPr>
          </a:p>
          <a:p>
            <a:pPr eaLnBrk="1" hangingPunct="1">
              <a:defRPr/>
            </a:pPr>
            <a:endParaRPr lang="en-US" altLang="en-US" sz="2000" i="1" dirty="0" smtClean="0">
              <a:solidFill>
                <a:prstClr val="black"/>
              </a:solidFill>
              <a:latin typeface="Calibri"/>
            </a:endParaRPr>
          </a:p>
          <a:p>
            <a:pPr eaLnBrk="1" hangingPunct="1">
              <a:buFont typeface="Arial" pitchFamily="34" charset="0"/>
              <a:buChar char="•"/>
              <a:defRPr/>
            </a:pPr>
            <a:r>
              <a:rPr lang="en-US" sz="2000" dirty="0" smtClean="0">
                <a:solidFill>
                  <a:prstClr val="black"/>
                </a:solidFill>
                <a:latin typeface="Calibri"/>
              </a:rPr>
              <a:t> Use of one type of expanded word group (prepositional phrases)</a:t>
            </a:r>
            <a:endParaRPr lang="en-US" sz="2000" i="1" dirty="0">
              <a:solidFill>
                <a:prstClr val="black"/>
              </a:solidFill>
              <a:latin typeface="Calibri"/>
            </a:endParaRPr>
          </a:p>
        </p:txBody>
      </p:sp>
      <p:sp>
        <p:nvSpPr>
          <p:cNvPr id="13" name="Rectangle 3"/>
          <p:cNvSpPr>
            <a:spLocks noChangeArrowheads="1"/>
          </p:cNvSpPr>
          <p:nvPr/>
        </p:nvSpPr>
        <p:spPr bwMode="auto">
          <a:xfrm>
            <a:off x="870203" y="2569901"/>
            <a:ext cx="71323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935110" y="1368778"/>
            <a:ext cx="5779122" cy="3182585"/>
          </a:xfrm>
          <a:prstGeom prst="wedgeRoundRectCallout">
            <a:avLst>
              <a:gd name="adj1" fmla="val -29300"/>
              <a:gd name="adj2" fmla="val 76089"/>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rPr>
              <a:t>Emerging </a:t>
            </a:r>
            <a:r>
              <a:rPr lang="en-US" altLang="en-US" sz="2000" u="sng" dirty="0" smtClean="0">
                <a:solidFill>
                  <a:prstClr val="black"/>
                </a:solidFill>
                <a:latin typeface="Calibri"/>
              </a:rPr>
              <a:t>Expansion of Word Groups (EO/P):</a:t>
            </a:r>
          </a:p>
          <a:p>
            <a:pPr eaLnBrk="1" hangingPunct="1">
              <a:defRPr/>
            </a:pPr>
            <a:endParaRPr lang="en-US" altLang="en-US" sz="2000" i="1" dirty="0" smtClean="0">
              <a:solidFill>
                <a:prstClr val="black"/>
              </a:solidFill>
              <a:latin typeface="Calibri"/>
            </a:endParaRPr>
          </a:p>
          <a:p>
            <a:pPr eaLnBrk="1" hangingPunct="1">
              <a:defRPr/>
            </a:pPr>
            <a:r>
              <a:rPr lang="en-US" sz="2000" i="1" dirty="0">
                <a:latin typeface="+mn-lt"/>
              </a:rPr>
              <a:t>Because you could count them to help you figure it out. You can count them </a:t>
            </a:r>
            <a:r>
              <a:rPr lang="en-US" sz="2000" b="1" i="1" dirty="0">
                <a:latin typeface="+mn-lt"/>
              </a:rPr>
              <a:t>in your brain</a:t>
            </a:r>
            <a:r>
              <a:rPr lang="en-US" sz="2000" i="1" dirty="0">
                <a:latin typeface="+mn-lt"/>
              </a:rPr>
              <a:t>. Put them this way. You could count them </a:t>
            </a:r>
            <a:r>
              <a:rPr lang="en-US" sz="2000" b="1" i="1" dirty="0">
                <a:latin typeface="+mn-lt"/>
              </a:rPr>
              <a:t>from your fingers. </a:t>
            </a:r>
            <a:endParaRPr lang="en-US" sz="2000" b="1" i="1" dirty="0" smtClean="0">
              <a:latin typeface="+mn-lt"/>
            </a:endParaRPr>
          </a:p>
          <a:p>
            <a:pPr eaLnBrk="1" hangingPunct="1">
              <a:defRPr/>
            </a:pPr>
            <a:endParaRPr lang="en-US" altLang="en-US" sz="2000" i="1" dirty="0" smtClean="0">
              <a:solidFill>
                <a:prstClr val="black"/>
              </a:solidFill>
              <a:latin typeface="+mn-lt"/>
            </a:endParaRPr>
          </a:p>
          <a:p>
            <a:pPr marL="285750" indent="-285750" eaLnBrk="1" hangingPunct="1">
              <a:buFont typeface="Arial"/>
              <a:buChar char="•"/>
              <a:defRPr/>
            </a:pPr>
            <a:r>
              <a:rPr lang="en-US" sz="2000" dirty="0" smtClean="0">
                <a:solidFill>
                  <a:prstClr val="black"/>
                </a:solidFill>
                <a:latin typeface="+mn-lt"/>
              </a:rPr>
              <a:t>Use of one type of expanded word group (prepositional phrases)</a:t>
            </a:r>
            <a:endParaRPr lang="en-US" sz="2000" dirty="0">
              <a:solidFill>
                <a:prstClr val="black"/>
              </a:solidFill>
              <a:latin typeface="+mn-lt"/>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Expansion of Word Groups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83505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7978</TotalTime>
  <Words>9686</Words>
  <Application>Microsoft Office PowerPoint</Application>
  <PresentationFormat>On-screen Show (4:3)</PresentationFormat>
  <Paragraphs>1029</Paragraphs>
  <Slides>31</Slides>
  <Notes>31</Notes>
  <HiddenSlides>0</HiddenSlides>
  <MMClips>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ＭＳ Ｐゴシック</vt:lpstr>
      <vt:lpstr>Arial</vt:lpstr>
      <vt:lpstr>Calibri</vt:lpstr>
      <vt:lpstr>Georgia</vt:lpstr>
      <vt:lpstr>Helvetica</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mistrygsr</cp:lastModifiedBy>
  <cp:revision>717</cp:revision>
  <cp:lastPrinted>2013-04-28T09:45:58Z</cp:lastPrinted>
  <dcterms:created xsi:type="dcterms:W3CDTF">2015-02-10T01:58:20Z</dcterms:created>
  <dcterms:modified xsi:type="dcterms:W3CDTF">2015-08-26T22:56:13Z</dcterms:modified>
</cp:coreProperties>
</file>