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35"/>
  </p:notesMasterIdLst>
  <p:handoutMasterIdLst>
    <p:handoutMasterId r:id="rId36"/>
  </p:handoutMasterIdLst>
  <p:sldIdLst>
    <p:sldId id="476" r:id="rId4"/>
    <p:sldId id="452" r:id="rId5"/>
    <p:sldId id="453" r:id="rId6"/>
    <p:sldId id="454" r:id="rId7"/>
    <p:sldId id="455" r:id="rId8"/>
    <p:sldId id="456"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perMac"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5945" autoAdjust="0"/>
  </p:normalViewPr>
  <p:slideViewPr>
    <p:cSldViewPr snapToGrid="0" snapToObjects="1">
      <p:cViewPr varScale="1">
        <p:scale>
          <a:sx n="114" d="100"/>
          <a:sy n="114" d="100"/>
        </p:scale>
        <p:origin x="15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custT="1"/>
      <dgm:spPr/>
      <dgm:t>
        <a:bodyPr/>
        <a:lstStyle/>
        <a:p>
          <a:r>
            <a:rPr lang="en-US" sz="1200" b="1" dirty="0" smtClean="0"/>
            <a:t>Coherence</a:t>
          </a:r>
          <a:r>
            <a:rPr lang="en-US" sz="1200" dirty="0" smtClean="0"/>
            <a:t>:</a:t>
          </a:r>
          <a:endParaRPr lang="en-US" sz="1200"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custT="1"/>
      <dgm:spPr/>
      <dgm:t>
        <a:bodyPr/>
        <a:lstStyle/>
        <a:p>
          <a:r>
            <a:rPr lang="en-US" sz="1100" b="1" dirty="0" smtClean="0"/>
            <a:t>Coherence</a:t>
          </a:r>
          <a:r>
            <a:rPr lang="en-US" sz="1100" dirty="0" smtClean="0"/>
            <a:t>:</a:t>
          </a:r>
          <a:endParaRPr lang="en-US" sz="1100"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custT="1"/>
      <dgm:spPr/>
      <dgm:t>
        <a:bodyPr/>
        <a:lstStyle/>
        <a:p>
          <a:r>
            <a:rPr lang="en-US" sz="1200" b="1" dirty="0" smtClean="0"/>
            <a:t>Coherence</a:t>
          </a:r>
          <a:r>
            <a:rPr lang="en-US" sz="1200" dirty="0" smtClean="0"/>
            <a:t>:</a:t>
          </a:r>
          <a:endParaRPr lang="en-US" sz="1200"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custT="1"/>
      <dgm:spPr/>
      <dgm:t>
        <a:bodyPr/>
        <a:lstStyle/>
        <a:p>
          <a:r>
            <a:rPr lang="en-US" sz="1200" b="1" dirty="0" smtClean="0"/>
            <a:t>Coherence</a:t>
          </a:r>
          <a:r>
            <a:rPr lang="en-US" sz="1200" dirty="0" smtClean="0"/>
            <a:t>:</a:t>
          </a:r>
          <a:endParaRPr lang="en-US" sz="1200"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EF275F11-997E-449C-B384-83666B6DE204}">
      <dgm:prSet custT="1"/>
      <dgm:spPr/>
      <dgm:t>
        <a:bodyPr/>
        <a:lstStyle/>
        <a:p>
          <a:r>
            <a:rPr lang="en-US" sz="1200" dirty="0" smtClean="0"/>
            <a:t>Lack of coherence in sequencing </a:t>
          </a:r>
          <a:r>
            <a:rPr lang="en-US" sz="1200" i="1" dirty="0" smtClean="0"/>
            <a:t>any </a:t>
          </a:r>
          <a:r>
            <a:rPr lang="en-US" sz="1200" dirty="0" smtClean="0"/>
            <a:t>propositions</a:t>
          </a:r>
          <a:endParaRPr lang="en-US" sz="1200" dirty="0"/>
        </a:p>
      </dgm:t>
    </dgm:pt>
    <dgm:pt modelId="{278F773B-AE4E-4421-B11B-1FD7F84D3226}" type="parTrans" cxnId="{CAD1341A-AEE0-457F-BE43-1A8F0A97B35D}">
      <dgm:prSet/>
      <dgm:spPr/>
      <dgm:t>
        <a:bodyPr/>
        <a:lstStyle/>
        <a:p>
          <a:endParaRPr lang="en-US"/>
        </a:p>
      </dgm:t>
    </dgm:pt>
    <dgm:pt modelId="{4DE19A54-D87A-4097-B9A9-C69EBE17B508}" type="sibTrans" cxnId="{CAD1341A-AEE0-457F-BE43-1A8F0A97B35D}">
      <dgm:prSet/>
      <dgm:spPr/>
      <dgm:t>
        <a:bodyPr/>
        <a:lstStyle/>
        <a:p>
          <a:endParaRPr lang="en-US"/>
        </a:p>
      </dgm:t>
    </dgm:pt>
    <dgm:pt modelId="{C0AEA06A-1242-4A01-83C0-124571CB2B97}">
      <dgm:prSet custT="1"/>
      <dgm:spPr/>
      <dgm:t>
        <a:bodyPr/>
        <a:lstStyle/>
        <a:p>
          <a:r>
            <a:rPr lang="en-US" sz="1200" dirty="0" smtClean="0"/>
            <a:t>No mental schema for explaining in a way that makes sense to the naïve listener</a:t>
          </a:r>
          <a:endParaRPr lang="en-US" sz="1200" dirty="0"/>
        </a:p>
      </dgm:t>
    </dgm:pt>
    <dgm:pt modelId="{56662CB7-3F8A-4FC5-96D8-41954010D20B}" type="parTrans" cxnId="{E202C8A3-DB77-482A-AA16-562791EFC050}">
      <dgm:prSet/>
      <dgm:spPr/>
      <dgm:t>
        <a:bodyPr/>
        <a:lstStyle/>
        <a:p>
          <a:endParaRPr lang="en-US"/>
        </a:p>
      </dgm:t>
    </dgm:pt>
    <dgm:pt modelId="{56464B62-7A4E-487E-8540-AA46B98F5447}" type="sibTrans" cxnId="{E202C8A3-DB77-482A-AA16-562791EFC050}">
      <dgm:prSet/>
      <dgm:spPr/>
      <dgm:t>
        <a:bodyPr/>
        <a:lstStyle/>
        <a:p>
          <a:endParaRPr lang="en-US"/>
        </a:p>
      </dgm:t>
    </dgm:pt>
    <dgm:pt modelId="{7FE88679-A6AA-45C2-8753-34862C09491A}">
      <dgm:prSet custT="1"/>
      <dgm:spPr/>
      <dgm:t>
        <a:bodyPr/>
        <a:lstStyle/>
        <a:p>
          <a:r>
            <a:rPr lang="en-US" sz="1200" dirty="0" smtClean="0"/>
            <a:t>Steps or process being explained are largely incomprehensible to the listener</a:t>
          </a:r>
          <a:br>
            <a:rPr lang="en-US" sz="1200" dirty="0" smtClean="0"/>
          </a:br>
          <a:r>
            <a:rPr lang="en-US" sz="1200" b="1" i="1" dirty="0" smtClean="0"/>
            <a:t>OR</a:t>
          </a:r>
          <a:endParaRPr lang="en-US" sz="1200" dirty="0"/>
        </a:p>
      </dgm:t>
    </dgm:pt>
    <dgm:pt modelId="{B80B914E-39D1-48D1-BA16-4B041F0A8717}" type="parTrans" cxnId="{35D5B079-8E1D-43F8-9F3D-CA1987BA3BFC}">
      <dgm:prSet/>
      <dgm:spPr/>
      <dgm:t>
        <a:bodyPr/>
        <a:lstStyle/>
        <a:p>
          <a:endParaRPr lang="en-US"/>
        </a:p>
      </dgm:t>
    </dgm:pt>
    <dgm:pt modelId="{A932C0BD-7DBF-4142-A05C-F949331A6A8A}" type="sibTrans" cxnId="{35D5B079-8E1D-43F8-9F3D-CA1987BA3BFC}">
      <dgm:prSet/>
      <dgm:spPr/>
      <dgm:t>
        <a:bodyPr/>
        <a:lstStyle/>
        <a:p>
          <a:endParaRPr lang="en-US"/>
        </a:p>
      </dgm:t>
    </dgm:pt>
    <dgm:pt modelId="{D8A4B0CB-7BE2-4F5C-BB84-B7A2F9BE8801}">
      <dgm:prSet custT="1"/>
      <dgm:spPr/>
      <dgm:t>
        <a:bodyPr/>
        <a:lstStyle/>
        <a:p>
          <a:r>
            <a:rPr lang="en-US" sz="1200" b="1" dirty="0" smtClean="0"/>
            <a:t>Cohesion</a:t>
          </a:r>
          <a:r>
            <a:rPr lang="en-US" sz="1200" dirty="0" smtClean="0"/>
            <a:t>:</a:t>
          </a:r>
          <a:endParaRPr lang="en-US" sz="1200" dirty="0"/>
        </a:p>
      </dgm:t>
    </dgm:pt>
    <dgm:pt modelId="{8CE66116-0832-4D41-96BC-4CE01E655D91}" type="parTrans" cxnId="{AEB8D104-8D8D-409F-8EA7-1D861617327C}">
      <dgm:prSet/>
      <dgm:spPr/>
      <dgm:t>
        <a:bodyPr/>
        <a:lstStyle/>
        <a:p>
          <a:endParaRPr lang="en-US"/>
        </a:p>
      </dgm:t>
    </dgm:pt>
    <dgm:pt modelId="{5779D43D-263B-438F-90BB-F5CA162E1379}" type="sibTrans" cxnId="{AEB8D104-8D8D-409F-8EA7-1D861617327C}">
      <dgm:prSet/>
      <dgm:spPr/>
      <dgm:t>
        <a:bodyPr/>
        <a:lstStyle/>
        <a:p>
          <a:endParaRPr lang="en-US"/>
        </a:p>
      </dgm:t>
    </dgm:pt>
    <dgm:pt modelId="{18A9A84E-AA18-457D-ACC6-58515C70863A}">
      <dgm:prSet custT="1"/>
      <dgm:spPr/>
      <dgm:t>
        <a:bodyPr/>
        <a:lstStyle/>
        <a:p>
          <a:r>
            <a:rPr lang="en-US" sz="1200" dirty="0" smtClean="0"/>
            <a:t>No cohesion features are present</a:t>
          </a:r>
          <a:endParaRPr lang="en-US" sz="1200" dirty="0"/>
        </a:p>
      </dgm:t>
    </dgm:pt>
    <dgm:pt modelId="{C3EC28D4-658C-43E0-8DEA-2ACC388465D6}" type="parTrans" cxnId="{A945A961-DF63-42DC-AF95-7447A18CF7E8}">
      <dgm:prSet/>
      <dgm:spPr/>
      <dgm:t>
        <a:bodyPr/>
        <a:lstStyle/>
        <a:p>
          <a:endParaRPr lang="en-US"/>
        </a:p>
      </dgm:t>
    </dgm:pt>
    <dgm:pt modelId="{B035C7C0-86CD-4A90-819F-8D7C292F25F4}" type="sibTrans" cxnId="{A945A961-DF63-42DC-AF95-7447A18CF7E8}">
      <dgm:prSet/>
      <dgm:spPr/>
      <dgm:t>
        <a:bodyPr/>
        <a:lstStyle/>
        <a:p>
          <a:endParaRPr lang="en-US"/>
        </a:p>
      </dgm:t>
    </dgm:pt>
    <dgm:pt modelId="{5E4FCB35-E0EB-422B-A17B-41DCA79281E7}">
      <dgm:prSet custT="1"/>
      <dgm:spPr/>
      <dgm:t>
        <a:bodyPr/>
        <a:lstStyle/>
        <a:p>
          <a:r>
            <a:rPr lang="en-US" sz="1100" dirty="0" smtClean="0"/>
            <a:t>Some coherence by logically sequencing of a few propositions using at least 1 conjunction (</a:t>
          </a:r>
          <a:r>
            <a:rPr lang="en-US" sz="1100" i="1" dirty="0" smtClean="0"/>
            <a:t>and, but, in addition</a:t>
          </a:r>
          <a:r>
            <a:rPr lang="en-US" sz="1100" dirty="0" smtClean="0"/>
            <a:t>, etc.) or 1 transitional word (</a:t>
          </a:r>
          <a:r>
            <a:rPr lang="en-US" sz="1100" i="1" dirty="0" smtClean="0"/>
            <a:t>then, next, first, finally,</a:t>
          </a:r>
          <a:r>
            <a:rPr lang="en-US" sz="1100" dirty="0" smtClean="0"/>
            <a:t> etc.) to make the linkage</a:t>
          </a:r>
          <a:endParaRPr lang="en-US" sz="1100" dirty="0"/>
        </a:p>
      </dgm:t>
    </dgm:pt>
    <dgm:pt modelId="{8C86D2F7-BA91-4873-A181-6FAD7AFAB8AB}" type="parTrans" cxnId="{B16BD297-5F3E-4073-8490-D16888E7261E}">
      <dgm:prSet/>
      <dgm:spPr/>
      <dgm:t>
        <a:bodyPr/>
        <a:lstStyle/>
        <a:p>
          <a:endParaRPr lang="en-US"/>
        </a:p>
      </dgm:t>
    </dgm:pt>
    <dgm:pt modelId="{C78746CF-1536-4415-AB58-3F521B23230B}" type="sibTrans" cxnId="{B16BD297-5F3E-4073-8490-D16888E7261E}">
      <dgm:prSet/>
      <dgm:spPr/>
      <dgm:t>
        <a:bodyPr/>
        <a:lstStyle/>
        <a:p>
          <a:endParaRPr lang="en-US"/>
        </a:p>
      </dgm:t>
    </dgm:pt>
    <dgm:pt modelId="{04776A0D-8059-4814-AA53-CF90838145C8}">
      <dgm:prSet custT="1"/>
      <dgm:spPr/>
      <dgm:t>
        <a:bodyPr/>
        <a:lstStyle/>
        <a:p>
          <a:r>
            <a:rPr lang="en-US" sz="1100" dirty="0" smtClean="0"/>
            <a:t>Some evidence of a mental schema but may include several incomplete thoughts/sentences</a:t>
          </a:r>
          <a:endParaRPr lang="en-US" sz="1100" dirty="0"/>
        </a:p>
      </dgm:t>
    </dgm:pt>
    <dgm:pt modelId="{987B41B0-908E-4FD8-843F-437BF30DC16E}" type="parTrans" cxnId="{0CE87726-3C07-4849-9AC1-8AF72C9D85A8}">
      <dgm:prSet/>
      <dgm:spPr/>
      <dgm:t>
        <a:bodyPr/>
        <a:lstStyle/>
        <a:p>
          <a:endParaRPr lang="en-US"/>
        </a:p>
      </dgm:t>
    </dgm:pt>
    <dgm:pt modelId="{4517313A-D373-4371-ABBA-ACB2B3225246}" type="sibTrans" cxnId="{0CE87726-3C07-4849-9AC1-8AF72C9D85A8}">
      <dgm:prSet/>
      <dgm:spPr/>
      <dgm:t>
        <a:bodyPr/>
        <a:lstStyle/>
        <a:p>
          <a:endParaRPr lang="en-US"/>
        </a:p>
      </dgm:t>
    </dgm:pt>
    <dgm:pt modelId="{A80B8ED4-D3C3-464A-990F-30BE9B2B068A}">
      <dgm:prSet custT="1"/>
      <dgm:spPr/>
      <dgm:t>
        <a:bodyPr/>
        <a:lstStyle/>
        <a:p>
          <a:r>
            <a:rPr lang="en-US" sz="1100" dirty="0" smtClean="0"/>
            <a:t>Explanations may require a lot of effort from a listener to understand the steps or process being explained</a:t>
          </a:r>
          <a:br>
            <a:rPr lang="en-US" sz="1100" dirty="0" smtClean="0"/>
          </a:br>
          <a:r>
            <a:rPr lang="en-US" sz="1100" b="1" i="1" dirty="0" smtClean="0"/>
            <a:t>AND</a:t>
          </a:r>
          <a:endParaRPr lang="en-US" sz="1100" dirty="0"/>
        </a:p>
      </dgm:t>
    </dgm:pt>
    <dgm:pt modelId="{9D1CE2CF-AEB3-4794-BF05-2A885618CF13}" type="parTrans" cxnId="{130A8541-3883-48CE-B9CA-D0F316546FC1}">
      <dgm:prSet/>
      <dgm:spPr/>
      <dgm:t>
        <a:bodyPr/>
        <a:lstStyle/>
        <a:p>
          <a:endParaRPr lang="en-US"/>
        </a:p>
      </dgm:t>
    </dgm:pt>
    <dgm:pt modelId="{064C853A-0F99-4C39-AE83-BCE3976026EC}" type="sibTrans" cxnId="{130A8541-3883-48CE-B9CA-D0F316546FC1}">
      <dgm:prSet/>
      <dgm:spPr/>
      <dgm:t>
        <a:bodyPr/>
        <a:lstStyle/>
        <a:p>
          <a:endParaRPr lang="en-US"/>
        </a:p>
      </dgm:t>
    </dgm:pt>
    <dgm:pt modelId="{7E8F3E05-FED1-4AA5-AB9C-7B6BF97B070B}">
      <dgm:prSet custT="1"/>
      <dgm:spPr/>
      <dgm:t>
        <a:bodyPr/>
        <a:lstStyle/>
        <a:p>
          <a:r>
            <a:rPr lang="en-US" sz="1100" b="1" dirty="0" smtClean="0"/>
            <a:t>Cohesion</a:t>
          </a:r>
          <a:r>
            <a:rPr lang="en-US" sz="1100" dirty="0" smtClean="0"/>
            <a:t>:</a:t>
          </a:r>
          <a:endParaRPr lang="en-US" sz="1100" dirty="0"/>
        </a:p>
      </dgm:t>
    </dgm:pt>
    <dgm:pt modelId="{FB3241BC-C05B-4998-A62D-CDEC569FEEF0}" type="parTrans" cxnId="{4228A412-7064-49C1-9EAE-4A9EF28BB03A}">
      <dgm:prSet/>
      <dgm:spPr/>
      <dgm:t>
        <a:bodyPr/>
        <a:lstStyle/>
        <a:p>
          <a:endParaRPr lang="en-US"/>
        </a:p>
      </dgm:t>
    </dgm:pt>
    <dgm:pt modelId="{F3FB573E-60F2-487F-BE01-C200B0B2B137}" type="sibTrans" cxnId="{4228A412-7064-49C1-9EAE-4A9EF28BB03A}">
      <dgm:prSet/>
      <dgm:spPr/>
      <dgm:t>
        <a:bodyPr/>
        <a:lstStyle/>
        <a:p>
          <a:endParaRPr lang="en-US"/>
        </a:p>
      </dgm:t>
    </dgm:pt>
    <dgm:pt modelId="{8B5091FE-0DD4-4E95-B0A8-74C2E7C666BE}">
      <dgm:prSet custT="1"/>
      <dgm:spPr/>
      <dgm:t>
        <a:bodyPr/>
        <a:lstStyle/>
        <a:p>
          <a:r>
            <a:rPr lang="en-US" sz="1100" dirty="0" smtClean="0"/>
            <a:t>At least 1 instance of a cohesive device (e.g., pronominal reference, ellipsis, or substitution) that may or may not accurately tie together 2 (or more) elements of the explanation (i.e., links backward or forward)</a:t>
          </a:r>
          <a:endParaRPr lang="en-US" sz="1100" dirty="0"/>
        </a:p>
      </dgm:t>
    </dgm:pt>
    <dgm:pt modelId="{8F8106C5-CC54-45D5-A7BC-4DA724689109}" type="parTrans" cxnId="{BA79434B-C380-4488-818D-9CCE2187CD6F}">
      <dgm:prSet/>
      <dgm:spPr/>
      <dgm:t>
        <a:bodyPr/>
        <a:lstStyle/>
        <a:p>
          <a:endParaRPr lang="en-US"/>
        </a:p>
      </dgm:t>
    </dgm:pt>
    <dgm:pt modelId="{72ACCB33-477D-4CE2-9B42-0F24E2ED7A62}" type="sibTrans" cxnId="{BA79434B-C380-4488-818D-9CCE2187CD6F}">
      <dgm:prSet/>
      <dgm:spPr/>
      <dgm:t>
        <a:bodyPr/>
        <a:lstStyle/>
        <a:p>
          <a:endParaRPr lang="en-US"/>
        </a:p>
      </dgm:t>
    </dgm:pt>
    <dgm:pt modelId="{ECA05D2B-8F2A-4EF2-87BD-C90961FC691F}">
      <dgm:prSet custT="1"/>
      <dgm:spPr/>
      <dgm:t>
        <a:bodyPr/>
        <a:lstStyle/>
        <a:p>
          <a:r>
            <a:rPr lang="en-US" sz="1200" dirty="0" smtClean="0"/>
            <a:t>Logical sequencing of </a:t>
          </a:r>
          <a:r>
            <a:rPr lang="en-US" sz="1200" b="1" dirty="0" smtClean="0"/>
            <a:t>most</a:t>
          </a:r>
          <a:r>
            <a:rPr lang="en-US" sz="1200" dirty="0" smtClean="0"/>
            <a:t> propositions</a:t>
          </a:r>
          <a:endParaRPr lang="en-US" sz="1200" dirty="0"/>
        </a:p>
      </dgm:t>
    </dgm:pt>
    <dgm:pt modelId="{A067504B-6B9B-4F22-B625-842851670245}" type="parTrans" cxnId="{CE6E26A7-F8E2-4BC6-9638-E26AA0A579A5}">
      <dgm:prSet/>
      <dgm:spPr/>
      <dgm:t>
        <a:bodyPr/>
        <a:lstStyle/>
        <a:p>
          <a:endParaRPr lang="en-US"/>
        </a:p>
      </dgm:t>
    </dgm:pt>
    <dgm:pt modelId="{26DD6AC5-8757-436A-8E9C-AE1F3A506667}" type="sibTrans" cxnId="{CE6E26A7-F8E2-4BC6-9638-E26AA0A579A5}">
      <dgm:prSet/>
      <dgm:spPr/>
      <dgm:t>
        <a:bodyPr/>
        <a:lstStyle/>
        <a:p>
          <a:endParaRPr lang="en-US"/>
        </a:p>
      </dgm:t>
    </dgm:pt>
    <dgm:pt modelId="{BD9451FB-0C3E-4F17-AC6F-A69740B5605C}">
      <dgm:prSet custT="1"/>
      <dgm:spPr/>
      <dgm:t>
        <a:bodyPr/>
        <a:lstStyle/>
        <a:p>
          <a:r>
            <a:rPr lang="en-US" sz="1200" dirty="0" smtClean="0"/>
            <a:t>Repertoire includes some different discourse connectors (should include both conjunctions and transitional words)</a:t>
          </a:r>
          <a:endParaRPr lang="en-US" sz="1200" dirty="0"/>
        </a:p>
      </dgm:t>
    </dgm:pt>
    <dgm:pt modelId="{6BEAEEA9-867A-46E2-AF92-D8C085D1D7E2}" type="parTrans" cxnId="{5199B921-9A74-413A-9BB6-43D0C02D6521}">
      <dgm:prSet/>
      <dgm:spPr/>
      <dgm:t>
        <a:bodyPr/>
        <a:lstStyle/>
        <a:p>
          <a:endParaRPr lang="en-US"/>
        </a:p>
      </dgm:t>
    </dgm:pt>
    <dgm:pt modelId="{B8AABB1D-028B-485C-9AB4-F41D75B17FA9}" type="sibTrans" cxnId="{5199B921-9A74-413A-9BB6-43D0C02D6521}">
      <dgm:prSet/>
      <dgm:spPr/>
      <dgm:t>
        <a:bodyPr/>
        <a:lstStyle/>
        <a:p>
          <a:endParaRPr lang="en-US"/>
        </a:p>
      </dgm:t>
    </dgm:pt>
    <dgm:pt modelId="{867FFD9D-EFCD-4869-AF8D-9271A4BAC5B3}">
      <dgm:prSet custT="1"/>
      <dgm:spPr/>
      <dgm:t>
        <a:bodyPr/>
        <a:lstStyle/>
        <a:p>
          <a:r>
            <a:rPr lang="en-US" sz="1200" dirty="0" smtClean="0"/>
            <a:t>Evidence of a mental schema but may include 1-2 incomplete thoughts/sentences</a:t>
          </a:r>
          <a:endParaRPr lang="en-US" sz="1200" dirty="0"/>
        </a:p>
      </dgm:t>
    </dgm:pt>
    <dgm:pt modelId="{7E691FB6-C358-405B-B166-16BC844FD32B}" type="parTrans" cxnId="{331B3DD0-189A-43E1-8D9F-9D660CB6A809}">
      <dgm:prSet/>
      <dgm:spPr/>
      <dgm:t>
        <a:bodyPr/>
        <a:lstStyle/>
        <a:p>
          <a:endParaRPr lang="en-US"/>
        </a:p>
      </dgm:t>
    </dgm:pt>
    <dgm:pt modelId="{F9D9D8B9-D4EE-47FE-8451-D811C1F4EE41}" type="sibTrans" cxnId="{331B3DD0-189A-43E1-8D9F-9D660CB6A809}">
      <dgm:prSet/>
      <dgm:spPr/>
      <dgm:t>
        <a:bodyPr/>
        <a:lstStyle/>
        <a:p>
          <a:endParaRPr lang="en-US"/>
        </a:p>
      </dgm:t>
    </dgm:pt>
    <dgm:pt modelId="{7BD7C42A-A243-44B3-85B1-6BF04E882291}">
      <dgm:prSet custT="1"/>
      <dgm:spPr/>
      <dgm:t>
        <a:bodyPr/>
        <a:lstStyle/>
        <a:p>
          <a:r>
            <a:rPr lang="en-US" sz="1200" dirty="0" smtClean="0"/>
            <a:t>Explanations may require some effort from a listener to understand the steps or process being explained</a:t>
          </a:r>
          <a:br>
            <a:rPr lang="en-US" sz="1200" dirty="0" smtClean="0"/>
          </a:br>
          <a:r>
            <a:rPr lang="en-US" sz="1200" b="1" i="1" dirty="0" smtClean="0"/>
            <a:t>AND</a:t>
          </a:r>
          <a:endParaRPr lang="en-US" sz="1200" dirty="0"/>
        </a:p>
      </dgm:t>
    </dgm:pt>
    <dgm:pt modelId="{3E400D06-6640-4A28-ABE7-30E230CFEAAC}" type="parTrans" cxnId="{7100ACC9-D16B-4941-A227-1C2A838E0431}">
      <dgm:prSet/>
      <dgm:spPr/>
      <dgm:t>
        <a:bodyPr/>
        <a:lstStyle/>
        <a:p>
          <a:endParaRPr lang="en-US"/>
        </a:p>
      </dgm:t>
    </dgm:pt>
    <dgm:pt modelId="{DC84AF19-E0A0-46D2-8030-08E1475C3E63}" type="sibTrans" cxnId="{7100ACC9-D16B-4941-A227-1C2A838E0431}">
      <dgm:prSet/>
      <dgm:spPr/>
      <dgm:t>
        <a:bodyPr/>
        <a:lstStyle/>
        <a:p>
          <a:endParaRPr lang="en-US"/>
        </a:p>
      </dgm:t>
    </dgm:pt>
    <dgm:pt modelId="{D527DF7B-AD2B-423B-97CE-62F336AA9E59}">
      <dgm:prSet custT="1"/>
      <dgm:spPr/>
      <dgm:t>
        <a:bodyPr/>
        <a:lstStyle/>
        <a:p>
          <a:r>
            <a:rPr lang="en-US" sz="1200" b="1" dirty="0" smtClean="0"/>
            <a:t>Cohesion</a:t>
          </a:r>
          <a:r>
            <a:rPr lang="en-US" sz="1200" dirty="0" smtClean="0"/>
            <a:t>:</a:t>
          </a:r>
          <a:endParaRPr lang="en-US" sz="1200" dirty="0"/>
        </a:p>
      </dgm:t>
    </dgm:pt>
    <dgm:pt modelId="{939C39AB-7DBD-4710-ADA5-CB9B4E6F2F1F}" type="parTrans" cxnId="{F3915C2B-9F45-4842-B1B4-F4A597B9F33D}">
      <dgm:prSet/>
      <dgm:spPr/>
      <dgm:t>
        <a:bodyPr/>
        <a:lstStyle/>
        <a:p>
          <a:endParaRPr lang="en-US"/>
        </a:p>
      </dgm:t>
    </dgm:pt>
    <dgm:pt modelId="{DA4DEDFB-F603-4507-A65B-CEB026D54BAF}" type="sibTrans" cxnId="{F3915C2B-9F45-4842-B1B4-F4A597B9F33D}">
      <dgm:prSet/>
      <dgm:spPr/>
      <dgm:t>
        <a:bodyPr/>
        <a:lstStyle/>
        <a:p>
          <a:endParaRPr lang="en-US"/>
        </a:p>
      </dgm:t>
    </dgm:pt>
    <dgm:pt modelId="{AC5CAFF1-ACDF-4427-B970-9A58BB37003C}">
      <dgm:prSet custT="1"/>
      <dgm:spPr/>
      <dgm:t>
        <a:bodyPr/>
        <a:lstStyle/>
        <a:p>
          <a:r>
            <a:rPr lang="en-US" sz="1200" dirty="0" smtClean="0"/>
            <a:t>Some instances of cohesive devices (may or may not be tied accurately)</a:t>
          </a:r>
          <a:endParaRPr lang="en-US" sz="1200" dirty="0"/>
        </a:p>
      </dgm:t>
    </dgm:pt>
    <dgm:pt modelId="{3521F999-9936-4031-ACEA-C202D62E1B17}" type="parTrans" cxnId="{B3658C35-595B-448A-8940-A49B35897FE5}">
      <dgm:prSet/>
      <dgm:spPr/>
      <dgm:t>
        <a:bodyPr/>
        <a:lstStyle/>
        <a:p>
          <a:endParaRPr lang="en-US"/>
        </a:p>
      </dgm:t>
    </dgm:pt>
    <dgm:pt modelId="{27697246-2B3C-466A-AABF-47FAEB14F5F7}" type="sibTrans" cxnId="{B3658C35-595B-448A-8940-A49B35897FE5}">
      <dgm:prSet/>
      <dgm:spPr/>
      <dgm:t>
        <a:bodyPr/>
        <a:lstStyle/>
        <a:p>
          <a:endParaRPr lang="en-US"/>
        </a:p>
      </dgm:t>
    </dgm:pt>
    <dgm:pt modelId="{EE68F895-BA78-4A0E-9AAE-A171D83C133A}">
      <dgm:prSet custT="1"/>
      <dgm:spPr/>
      <dgm:t>
        <a:bodyPr/>
        <a:lstStyle/>
        <a:p>
          <a:r>
            <a:rPr lang="en-US" sz="1200" dirty="0" smtClean="0"/>
            <a:t>Logical sequencing of </a:t>
          </a:r>
          <a:r>
            <a:rPr lang="en-US" sz="1200" b="1" dirty="0" smtClean="0"/>
            <a:t>all</a:t>
          </a:r>
          <a:r>
            <a:rPr lang="en-US" sz="1200" dirty="0" smtClean="0"/>
            <a:t> propositions</a:t>
          </a:r>
          <a:endParaRPr lang="en-US" sz="1200" dirty="0"/>
        </a:p>
      </dgm:t>
    </dgm:pt>
    <dgm:pt modelId="{E8863111-D4BE-45CF-AF92-DBF479B550AC}" type="parTrans" cxnId="{EFCC9D51-870C-4E45-9BA8-8459A5323ED3}">
      <dgm:prSet/>
      <dgm:spPr/>
      <dgm:t>
        <a:bodyPr/>
        <a:lstStyle/>
        <a:p>
          <a:endParaRPr lang="en-US"/>
        </a:p>
      </dgm:t>
    </dgm:pt>
    <dgm:pt modelId="{28D1A12B-8FA8-46DD-9BD4-6D29109D6879}" type="sibTrans" cxnId="{EFCC9D51-870C-4E45-9BA8-8459A5323ED3}">
      <dgm:prSet/>
      <dgm:spPr/>
      <dgm:t>
        <a:bodyPr/>
        <a:lstStyle/>
        <a:p>
          <a:endParaRPr lang="en-US"/>
        </a:p>
      </dgm:t>
    </dgm:pt>
    <dgm:pt modelId="{DBE21F38-1883-4595-9CB3-B37A627A5F6B}">
      <dgm:prSet custT="1"/>
      <dgm:spPr/>
      <dgm:t>
        <a:bodyPr/>
        <a:lstStyle/>
        <a:p>
          <a:r>
            <a:rPr lang="en-US" sz="1200" dirty="0" smtClean="0"/>
            <a:t>Repertoire includes many different discourse connectors (should include both conjunctions and transitional words)</a:t>
          </a:r>
          <a:endParaRPr lang="en-US" sz="1200" dirty="0"/>
        </a:p>
      </dgm:t>
    </dgm:pt>
    <dgm:pt modelId="{3A29879A-BA50-454E-BFC9-89B7D3C3D9D0}" type="parTrans" cxnId="{FF066531-B3F8-4FFA-85EC-36496D7FEA79}">
      <dgm:prSet/>
      <dgm:spPr/>
      <dgm:t>
        <a:bodyPr/>
        <a:lstStyle/>
        <a:p>
          <a:endParaRPr lang="en-US"/>
        </a:p>
      </dgm:t>
    </dgm:pt>
    <dgm:pt modelId="{497D2D63-CBCC-4873-BC2D-8CA863972DCF}" type="sibTrans" cxnId="{FF066531-B3F8-4FFA-85EC-36496D7FEA79}">
      <dgm:prSet/>
      <dgm:spPr/>
      <dgm:t>
        <a:bodyPr/>
        <a:lstStyle/>
        <a:p>
          <a:endParaRPr lang="en-US"/>
        </a:p>
      </dgm:t>
    </dgm:pt>
    <dgm:pt modelId="{47CC5CA5-4412-47C6-8C3B-AEDADEB09C6C}">
      <dgm:prSet custT="1"/>
      <dgm:spPr/>
      <dgm:t>
        <a:bodyPr/>
        <a:lstStyle/>
        <a:p>
          <a:r>
            <a:rPr lang="en-US" sz="1200" dirty="0" smtClean="0"/>
            <a:t>Evidence of a clear schema from which the explanation is crafted</a:t>
          </a:r>
          <a:endParaRPr lang="en-US" sz="1200" dirty="0"/>
        </a:p>
      </dgm:t>
    </dgm:pt>
    <dgm:pt modelId="{CD424968-2994-4C90-87F5-F579085CD058}" type="parTrans" cxnId="{C9505FC1-6FB8-4813-8ABB-985DF756AD1C}">
      <dgm:prSet/>
      <dgm:spPr/>
      <dgm:t>
        <a:bodyPr/>
        <a:lstStyle/>
        <a:p>
          <a:endParaRPr lang="en-US"/>
        </a:p>
      </dgm:t>
    </dgm:pt>
    <dgm:pt modelId="{4E86EDA7-2823-4A32-8752-8AEBBA12912A}" type="sibTrans" cxnId="{C9505FC1-6FB8-4813-8ABB-985DF756AD1C}">
      <dgm:prSet/>
      <dgm:spPr/>
      <dgm:t>
        <a:bodyPr/>
        <a:lstStyle/>
        <a:p>
          <a:endParaRPr lang="en-US"/>
        </a:p>
      </dgm:t>
    </dgm:pt>
    <dgm:pt modelId="{24558884-3356-4626-AE27-8C25681EDF5A}">
      <dgm:prSet custT="1"/>
      <dgm:spPr/>
      <dgm:t>
        <a:bodyPr/>
        <a:lstStyle/>
        <a:p>
          <a:r>
            <a:rPr lang="en-US" sz="1200" dirty="0" smtClean="0"/>
            <a:t>Explanations require very little or no effort from a listener to understand the steps or process being explained</a:t>
          </a:r>
          <a:br>
            <a:rPr lang="en-US" sz="1200" dirty="0" smtClean="0"/>
          </a:br>
          <a:r>
            <a:rPr lang="en-US" sz="1200" b="1" i="1" dirty="0" smtClean="0"/>
            <a:t>AND</a:t>
          </a:r>
          <a:endParaRPr lang="en-US" sz="1200" dirty="0"/>
        </a:p>
      </dgm:t>
    </dgm:pt>
    <dgm:pt modelId="{0CC14059-45B2-4BAC-8296-96C6638B6ACF}" type="parTrans" cxnId="{C91877AE-1F4A-4B41-AE1B-E92096EBBBB9}">
      <dgm:prSet/>
      <dgm:spPr/>
      <dgm:t>
        <a:bodyPr/>
        <a:lstStyle/>
        <a:p>
          <a:endParaRPr lang="en-US"/>
        </a:p>
      </dgm:t>
    </dgm:pt>
    <dgm:pt modelId="{BDEA4A45-BF8E-4594-A411-630D72EEC33B}" type="sibTrans" cxnId="{C91877AE-1F4A-4B41-AE1B-E92096EBBBB9}">
      <dgm:prSet/>
      <dgm:spPr/>
      <dgm:t>
        <a:bodyPr/>
        <a:lstStyle/>
        <a:p>
          <a:endParaRPr lang="en-US"/>
        </a:p>
      </dgm:t>
    </dgm:pt>
    <dgm:pt modelId="{79A75CFA-D609-433C-825F-F4A7A0EFD8EC}">
      <dgm:prSet custT="1"/>
      <dgm:spPr/>
      <dgm:t>
        <a:bodyPr/>
        <a:lstStyle/>
        <a:p>
          <a:r>
            <a:rPr lang="en-US" sz="1200" b="1" dirty="0" smtClean="0"/>
            <a:t>Cohesion</a:t>
          </a:r>
          <a:r>
            <a:rPr lang="en-US" sz="1200" dirty="0" smtClean="0"/>
            <a:t>:</a:t>
          </a:r>
          <a:endParaRPr lang="en-US" sz="1200" dirty="0"/>
        </a:p>
      </dgm:t>
    </dgm:pt>
    <dgm:pt modelId="{9F3D149F-12E9-4A16-80B3-457D4A161D28}" type="parTrans" cxnId="{F0C28DBA-F72C-48A5-80DE-65B69E756957}">
      <dgm:prSet/>
      <dgm:spPr/>
      <dgm:t>
        <a:bodyPr/>
        <a:lstStyle/>
        <a:p>
          <a:endParaRPr lang="en-US"/>
        </a:p>
      </dgm:t>
    </dgm:pt>
    <dgm:pt modelId="{70F67FD0-A4F7-4532-A204-CD8595A6E9CE}" type="sibTrans" cxnId="{F0C28DBA-F72C-48A5-80DE-65B69E756957}">
      <dgm:prSet/>
      <dgm:spPr/>
      <dgm:t>
        <a:bodyPr/>
        <a:lstStyle/>
        <a:p>
          <a:endParaRPr lang="en-US"/>
        </a:p>
      </dgm:t>
    </dgm:pt>
    <dgm:pt modelId="{ADBFD438-F0D0-469D-A3E8-A2B2134E471C}">
      <dgm:prSet custT="1"/>
      <dgm:spPr/>
      <dgm:t>
        <a:bodyPr/>
        <a:lstStyle/>
        <a:p>
          <a:r>
            <a:rPr lang="en-US" sz="1200" dirty="0" smtClean="0"/>
            <a:t>Several instances of cohesive devices (must be tied accurately)</a:t>
          </a:r>
          <a:endParaRPr lang="en-US" sz="1200" dirty="0"/>
        </a:p>
      </dgm:t>
    </dgm:pt>
    <dgm:pt modelId="{A8953ECE-8D20-463C-B347-522D7041B051}" type="parTrans" cxnId="{8B485DC0-3B13-4C61-8590-5AD6903B8032}">
      <dgm:prSet/>
      <dgm:spPr/>
      <dgm:t>
        <a:bodyPr/>
        <a:lstStyle/>
        <a:p>
          <a:endParaRPr lang="en-US"/>
        </a:p>
      </dgm:t>
    </dgm:pt>
    <dgm:pt modelId="{F92177A4-C02B-4A5F-A7CD-4533C0D59FD6}" type="sibTrans" cxnId="{8B485DC0-3B13-4C61-8590-5AD6903B8032}">
      <dgm:prSet/>
      <dgm:spPr/>
      <dgm:t>
        <a:bodyPr/>
        <a:lstStyle/>
        <a:p>
          <a:endParaRPr lang="en-US"/>
        </a:p>
      </dgm:t>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5FA8331D-AEEB-4723-9E83-38787DFFA7BD}" srcId="{B687D5BC-DE7F-4AF2-98F2-C0B83447C537}" destId="{DEA27419-BD9B-407B-9AF6-2B52D79307B4}" srcOrd="0" destOrd="0" parTransId="{7BB68A71-AB81-413A-890B-7CD2777B8C6E}" sibTransId="{3387AD6C-6B17-4553-ACF2-6BF0D7F2ED60}"/>
    <dgm:cxn modelId="{3892ED02-6255-4336-B90E-D52B36699667}" type="presOf" srcId="{DBE21F38-1883-4595-9CB3-B37A627A5F6B}" destId="{D0037327-1FBF-4921-9BC9-7DE5832048A0}" srcOrd="0" destOrd="2" presId="urn:microsoft.com/office/officeart/2005/8/layout/hList1"/>
    <dgm:cxn modelId="{AEB8D104-8D8D-409F-8EA7-1D861617327C}" srcId="{3582A36E-C6F8-457C-8C10-5AD16D2200B9}" destId="{D8A4B0CB-7BE2-4F5C-BB84-B7A2F9BE8801}" srcOrd="1" destOrd="0" parTransId="{8CE66116-0832-4D41-96BC-4CE01E655D91}" sibTransId="{5779D43D-263B-438F-90BB-F5CA162E1379}"/>
    <dgm:cxn modelId="{F0C28DBA-F72C-48A5-80DE-65B69E756957}" srcId="{B687D5BC-DE7F-4AF2-98F2-C0B83447C537}" destId="{79A75CFA-D609-433C-825F-F4A7A0EFD8EC}" srcOrd="1" destOrd="0" parTransId="{9F3D149F-12E9-4A16-80B3-457D4A161D28}" sibTransId="{70F67FD0-A4F7-4532-A204-CD8595A6E9CE}"/>
    <dgm:cxn modelId="{EC92C40D-DEC3-496C-AACA-A33DC7FE06C0}" type="presOf" srcId="{E31046C1-6265-4092-AB9F-08B4C67C5775}" destId="{13AA5A82-9F36-4272-9D5F-F2FB66ACB3F7}" srcOrd="0" destOrd="0" presId="urn:microsoft.com/office/officeart/2005/8/layout/hList1"/>
    <dgm:cxn modelId="{4228A412-7064-49C1-9EAE-4A9EF28BB03A}" srcId="{E97605BB-7BFD-44EC-AA49-7ED9F5823767}" destId="{7E8F3E05-FED1-4AA5-AB9C-7B6BF97B070B}" srcOrd="1" destOrd="0" parTransId="{FB3241BC-C05B-4998-A62D-CDEC569FEEF0}" sibTransId="{F3FB573E-60F2-487F-BE01-C200B0B2B137}"/>
    <dgm:cxn modelId="{B3658C35-595B-448A-8940-A49B35897FE5}" srcId="{D527DF7B-AD2B-423B-97CE-62F336AA9E59}" destId="{AC5CAFF1-ACDF-4427-B970-9A58BB37003C}" srcOrd="0" destOrd="0" parTransId="{3521F999-9936-4031-ACEA-C202D62E1B17}" sibTransId="{27697246-2B3C-466A-AABF-47FAEB14F5F7}"/>
    <dgm:cxn modelId="{FD609998-5663-448E-8863-A30E7162B148}" type="presOf" srcId="{867FFD9D-EFCD-4869-AF8D-9271A4BAC5B3}" destId="{13AA5A82-9F36-4272-9D5F-F2FB66ACB3F7}" srcOrd="0" destOrd="3" presId="urn:microsoft.com/office/officeart/2005/8/layout/hList1"/>
    <dgm:cxn modelId="{0A1C07B8-CA76-4D48-9741-85880755E4C6}" srcId="{3582A36E-C6F8-457C-8C10-5AD16D2200B9}" destId="{0ED07E10-7D3B-4A31-AC2C-0E100D30A01A}" srcOrd="0" destOrd="0" parTransId="{35A8B04A-9060-4760-8BDF-0F5F1231B332}" sibTransId="{4382C7A2-27A6-422E-B2C5-A12B9D548D78}"/>
    <dgm:cxn modelId="{C25DD395-F8FB-415C-8A4C-109D590B33CF}" type="presOf" srcId="{AC5CAFF1-ACDF-4427-B970-9A58BB37003C}" destId="{13AA5A82-9F36-4272-9D5F-F2FB66ACB3F7}" srcOrd="0" destOrd="6" presId="urn:microsoft.com/office/officeart/2005/8/layout/hList1"/>
    <dgm:cxn modelId="{52ECFBF3-FCCE-43B0-9FA2-1052863BD757}" type="presOf" srcId="{EE68F895-BA78-4A0E-9AAE-A171D83C133A}" destId="{D0037327-1FBF-4921-9BC9-7DE5832048A0}" srcOrd="0" destOrd="1" presId="urn:microsoft.com/office/officeart/2005/8/layout/hList1"/>
    <dgm:cxn modelId="{89EC323C-3C9D-46CE-858E-DCE07287B9D8}" srcId="{15456F44-BDD8-4DBF-BF82-965237448DC0}" destId="{9D4E9CA2-2CE0-4F74-A91B-AE9A5DF41DD4}" srcOrd="2" destOrd="0" parTransId="{38DF1F04-E70A-41ED-AB63-A3D3BCE1F6A9}" sibTransId="{0EEEDFA5-0BD4-4705-8357-7B1B60E7CA8A}"/>
    <dgm:cxn modelId="{92BFB2A1-711F-49C9-8778-B2572CE035E8}" type="presOf" srcId="{7E8F3E05-FED1-4AA5-AB9C-7B6BF97B070B}" destId="{71CDB0B2-593F-49CA-8621-7255EED05573}" srcOrd="0" destOrd="4" presId="urn:microsoft.com/office/officeart/2005/8/layout/hList1"/>
    <dgm:cxn modelId="{F4165343-03CF-40CF-BED5-44A3D6D2F474}" type="presOf" srcId="{D527DF7B-AD2B-423B-97CE-62F336AA9E59}" destId="{13AA5A82-9F36-4272-9D5F-F2FB66ACB3F7}" srcOrd="0" destOrd="5" presId="urn:microsoft.com/office/officeart/2005/8/layout/hList1"/>
    <dgm:cxn modelId="{FEB9A93D-FE3B-4CB1-ABFD-7DF19F4C7DF2}" type="presOf" srcId="{3582A36E-C6F8-457C-8C10-5AD16D2200B9}" destId="{E2451735-DBD8-4154-AB69-F371E92FE9EA}" srcOrd="0" destOrd="0" presId="urn:microsoft.com/office/officeart/2005/8/layout/hList1"/>
    <dgm:cxn modelId="{A945A961-DF63-42DC-AF95-7447A18CF7E8}" srcId="{D8A4B0CB-7BE2-4F5C-BB84-B7A2F9BE8801}" destId="{18A9A84E-AA18-457D-ACC6-58515C70863A}" srcOrd="0" destOrd="0" parTransId="{C3EC28D4-658C-43E0-8DEA-2ACC388465D6}" sibTransId="{B035C7C0-86CD-4A90-819F-8D7C292F25F4}"/>
    <dgm:cxn modelId="{FF13B867-9C80-4262-88FF-CB232A514507}" type="presOf" srcId="{8B5091FE-0DD4-4E95-B0A8-74C2E7C666BE}" destId="{71CDB0B2-593F-49CA-8621-7255EED05573}" srcOrd="0" destOrd="5" presId="urn:microsoft.com/office/officeart/2005/8/layout/hList1"/>
    <dgm:cxn modelId="{7CE57FE6-E03A-4BB7-AF39-0A2227AA8ABA}" srcId="{15456F44-BDD8-4DBF-BF82-965237448DC0}" destId="{B687D5BC-DE7F-4AF2-98F2-C0B83447C537}" srcOrd="3" destOrd="0" parTransId="{7B5EAF26-812D-49BC-8203-5E1733D87CB1}" sibTransId="{A53522F6-694A-44C4-AFDD-3A0A4FFA41C3}"/>
    <dgm:cxn modelId="{BA79434B-C380-4488-818D-9CCE2187CD6F}" srcId="{7E8F3E05-FED1-4AA5-AB9C-7B6BF97B070B}" destId="{8B5091FE-0DD4-4E95-B0A8-74C2E7C666BE}" srcOrd="0" destOrd="0" parTransId="{8F8106C5-CC54-45D5-A7BC-4DA724689109}" sibTransId="{72ACCB33-477D-4CE2-9B42-0F24E2ED7A62}"/>
    <dgm:cxn modelId="{CAD1341A-AEE0-457F-BE43-1A8F0A97B35D}" srcId="{0ED07E10-7D3B-4A31-AC2C-0E100D30A01A}" destId="{EF275F11-997E-449C-B384-83666B6DE204}" srcOrd="0" destOrd="0" parTransId="{278F773B-AE4E-4421-B11B-1FD7F84D3226}" sibTransId="{4DE19A54-D87A-4097-B9A9-C69EBE17B508}"/>
    <dgm:cxn modelId="{F8C18A27-7F67-4CEB-BA9E-6FA829F60422}" type="presOf" srcId="{A80B8ED4-D3C3-464A-990F-30BE9B2B068A}" destId="{71CDB0B2-593F-49CA-8621-7255EED05573}" srcOrd="0" destOrd="3" presId="urn:microsoft.com/office/officeart/2005/8/layout/hList1"/>
    <dgm:cxn modelId="{4DBCEC48-53F3-46C7-9855-238F12DB9ADC}" type="presOf" srcId="{04776A0D-8059-4814-AA53-CF90838145C8}" destId="{71CDB0B2-593F-49CA-8621-7255EED05573}" srcOrd="0" destOrd="2" presId="urn:microsoft.com/office/officeart/2005/8/layout/hList1"/>
    <dgm:cxn modelId="{AD076D6D-C136-435E-8954-2984D8CCB723}" type="presOf" srcId="{DEA27419-BD9B-407B-9AF6-2B52D79307B4}" destId="{D0037327-1FBF-4921-9BC9-7DE5832048A0}" srcOrd="0" destOrd="0" presId="urn:microsoft.com/office/officeart/2005/8/layout/hList1"/>
    <dgm:cxn modelId="{C6003E41-BFC6-4CE2-9015-A2F6F7EC5C17}" type="presOf" srcId="{18A9A84E-AA18-457D-ACC6-58515C70863A}" destId="{3F535299-1E67-445B-9625-19C1866775F6}" srcOrd="0" destOrd="5" presId="urn:microsoft.com/office/officeart/2005/8/layout/hList1"/>
    <dgm:cxn modelId="{D66D872D-B903-42A1-B195-087687149ACA}" type="presOf" srcId="{0ED07E10-7D3B-4A31-AC2C-0E100D30A01A}" destId="{3F535299-1E67-445B-9625-19C1866775F6}" srcOrd="0" destOrd="0" presId="urn:microsoft.com/office/officeart/2005/8/layout/hList1"/>
    <dgm:cxn modelId="{F1A9F5D7-9AD7-4A0E-B5D2-502144FE1E99}" type="presOf" srcId="{B687D5BC-DE7F-4AF2-98F2-C0B83447C537}" destId="{0B2AD7F6-8453-42CC-B7D5-2C9B5475335B}" srcOrd="0" destOrd="0" presId="urn:microsoft.com/office/officeart/2005/8/layout/hList1"/>
    <dgm:cxn modelId="{97C3383E-E5E8-4954-A94C-BD9B4AA1C373}" srcId="{E97605BB-7BFD-44EC-AA49-7ED9F5823767}" destId="{8F34F78D-8CCA-470A-AC78-3A79DBF30A6A}" srcOrd="0" destOrd="0" parTransId="{7D4A7F32-9F3B-43CC-988D-E7C8DD69F64B}" sibTransId="{5B520EA4-2BDC-4E29-AFF5-508B217D0274}"/>
    <dgm:cxn modelId="{938A5D97-6A52-4B4E-A065-96C9867F9761}" srcId="{15456F44-BDD8-4DBF-BF82-965237448DC0}" destId="{3582A36E-C6F8-457C-8C10-5AD16D2200B9}" srcOrd="0" destOrd="0" parTransId="{B87419DD-C512-474A-A66E-91F844C82E1A}" sibTransId="{D8264993-6354-4162-881B-55BC8897B067}"/>
    <dgm:cxn modelId="{26036F54-A345-482E-BB5F-D251BCFB8B90}" type="presOf" srcId="{ECA05D2B-8F2A-4EF2-87BD-C90961FC691F}" destId="{13AA5A82-9F36-4272-9D5F-F2FB66ACB3F7}" srcOrd="0" destOrd="1" presId="urn:microsoft.com/office/officeart/2005/8/layout/hList1"/>
    <dgm:cxn modelId="{8B485DC0-3B13-4C61-8590-5AD6903B8032}" srcId="{79A75CFA-D609-433C-825F-F4A7A0EFD8EC}" destId="{ADBFD438-F0D0-469D-A3E8-A2B2134E471C}" srcOrd="0" destOrd="0" parTransId="{A8953ECE-8D20-463C-B347-522D7041B051}" sibTransId="{F92177A4-C02B-4A5F-A7CD-4533C0D59FD6}"/>
    <dgm:cxn modelId="{130A8541-3883-48CE-B9CA-D0F316546FC1}" srcId="{8F34F78D-8CCA-470A-AC78-3A79DBF30A6A}" destId="{A80B8ED4-D3C3-464A-990F-30BE9B2B068A}" srcOrd="2" destOrd="0" parTransId="{9D1CE2CF-AEB3-4794-BF05-2A885618CF13}" sibTransId="{064C853A-0F99-4C39-AE83-BCE3976026EC}"/>
    <dgm:cxn modelId="{70DE6777-78F5-4149-ACDC-D7F4F552A334}" type="presOf" srcId="{BD9451FB-0C3E-4F17-AC6F-A69740B5605C}" destId="{13AA5A82-9F36-4272-9D5F-F2FB66ACB3F7}" srcOrd="0" destOrd="2" presId="urn:microsoft.com/office/officeart/2005/8/layout/hList1"/>
    <dgm:cxn modelId="{35D5B079-8E1D-43F8-9F3D-CA1987BA3BFC}" srcId="{0ED07E10-7D3B-4A31-AC2C-0E100D30A01A}" destId="{7FE88679-A6AA-45C2-8753-34862C09491A}" srcOrd="2" destOrd="0" parTransId="{B80B914E-39D1-48D1-BA16-4B041F0A8717}" sibTransId="{A932C0BD-7DBF-4142-A05C-F949331A6A8A}"/>
    <dgm:cxn modelId="{64C991C3-28B3-4953-9D0A-DC4A65E4D5BD}" type="presOf" srcId="{24558884-3356-4626-AE27-8C25681EDF5A}" destId="{D0037327-1FBF-4921-9BC9-7DE5832048A0}" srcOrd="0" destOrd="4" presId="urn:microsoft.com/office/officeart/2005/8/layout/hList1"/>
    <dgm:cxn modelId="{5199B921-9A74-413A-9BB6-43D0C02D6521}" srcId="{E31046C1-6265-4092-AB9F-08B4C67C5775}" destId="{BD9451FB-0C3E-4F17-AC6F-A69740B5605C}" srcOrd="1" destOrd="0" parTransId="{6BEAEEA9-867A-46E2-AF92-D8C085D1D7E2}" sibTransId="{B8AABB1D-028B-485C-9AB4-F41D75B17FA9}"/>
    <dgm:cxn modelId="{C8935968-5FD1-4F53-9BE9-7023B41EFD5C}" type="presOf" srcId="{7BD7C42A-A243-44B3-85B1-6BF04E882291}" destId="{13AA5A82-9F36-4272-9D5F-F2FB66ACB3F7}" srcOrd="0" destOrd="4" presId="urn:microsoft.com/office/officeart/2005/8/layout/hList1"/>
    <dgm:cxn modelId="{B16BD297-5F3E-4073-8490-D16888E7261E}" srcId="{8F34F78D-8CCA-470A-AC78-3A79DBF30A6A}" destId="{5E4FCB35-E0EB-422B-A17B-41DCA79281E7}" srcOrd="0" destOrd="0" parTransId="{8C86D2F7-BA91-4873-A181-6FAD7AFAB8AB}" sibTransId="{C78746CF-1536-4415-AB58-3F521B23230B}"/>
    <dgm:cxn modelId="{1AE1A200-E8BA-47D1-B714-82086C88BDC5}" type="presOf" srcId="{8F34F78D-8CCA-470A-AC78-3A79DBF30A6A}" destId="{71CDB0B2-593F-49CA-8621-7255EED05573}" srcOrd="0" destOrd="0" presId="urn:microsoft.com/office/officeart/2005/8/layout/hList1"/>
    <dgm:cxn modelId="{C9505FC1-6FB8-4813-8ABB-985DF756AD1C}" srcId="{DEA27419-BD9B-407B-9AF6-2B52D79307B4}" destId="{47CC5CA5-4412-47C6-8C3B-AEDADEB09C6C}" srcOrd="2" destOrd="0" parTransId="{CD424968-2994-4C90-87F5-F579085CD058}" sibTransId="{4E86EDA7-2823-4A32-8752-8AEBBA12912A}"/>
    <dgm:cxn modelId="{D8137258-7D6A-47DC-B809-D38FD95A5196}" type="presOf" srcId="{9D4E9CA2-2CE0-4F74-A91B-AE9A5DF41DD4}" destId="{C324C624-7C13-4D8E-8008-D2BA8D56E5DB}" srcOrd="0" destOrd="0" presId="urn:microsoft.com/office/officeart/2005/8/layout/hList1"/>
    <dgm:cxn modelId="{CE6E26A7-F8E2-4BC6-9638-E26AA0A579A5}" srcId="{E31046C1-6265-4092-AB9F-08B4C67C5775}" destId="{ECA05D2B-8F2A-4EF2-87BD-C90961FC691F}" srcOrd="0" destOrd="0" parTransId="{A067504B-6B9B-4F22-B625-842851670245}" sibTransId="{26DD6AC5-8757-436A-8E9C-AE1F3A506667}"/>
    <dgm:cxn modelId="{C91877AE-1F4A-4B41-AE1B-E92096EBBBB9}" srcId="{DEA27419-BD9B-407B-9AF6-2B52D79307B4}" destId="{24558884-3356-4626-AE27-8C25681EDF5A}" srcOrd="3" destOrd="0" parTransId="{0CC14059-45B2-4BAC-8296-96C6638B6ACF}" sibTransId="{BDEA4A45-BF8E-4594-A411-630D72EEC33B}"/>
    <dgm:cxn modelId="{058B12D4-1594-4AFB-98BC-4F4D79897D8C}" type="presOf" srcId="{5E4FCB35-E0EB-422B-A17B-41DCA79281E7}" destId="{71CDB0B2-593F-49CA-8621-7255EED05573}" srcOrd="0" destOrd="1" presId="urn:microsoft.com/office/officeart/2005/8/layout/hList1"/>
    <dgm:cxn modelId="{41F72312-C86E-4C6C-AFE5-DFF9A7FD8DA9}" type="presOf" srcId="{ADBFD438-F0D0-469D-A3E8-A2B2134E471C}" destId="{D0037327-1FBF-4921-9BC9-7DE5832048A0}" srcOrd="0" destOrd="6" presId="urn:microsoft.com/office/officeart/2005/8/layout/hList1"/>
    <dgm:cxn modelId="{223019AA-2525-4AE4-8F59-D8E420047E03}" type="presOf" srcId="{7FE88679-A6AA-45C2-8753-34862C09491A}" destId="{3F535299-1E67-445B-9625-19C1866775F6}" srcOrd="0" destOrd="3" presId="urn:microsoft.com/office/officeart/2005/8/layout/hList1"/>
    <dgm:cxn modelId="{6465AD40-92D7-4E90-BA57-9B7432520045}" type="presOf" srcId="{15456F44-BDD8-4DBF-BF82-965237448DC0}" destId="{01B53F69-DF0F-4EFB-A2A2-4AE3AEA05FD6}" srcOrd="0" destOrd="0" presId="urn:microsoft.com/office/officeart/2005/8/layout/hList1"/>
    <dgm:cxn modelId="{39177C2E-8C66-4C19-89BA-3D48EEA3C679}" type="presOf" srcId="{EF275F11-997E-449C-B384-83666B6DE204}" destId="{3F535299-1E67-445B-9625-19C1866775F6}" srcOrd="0" destOrd="1" presId="urn:microsoft.com/office/officeart/2005/8/layout/hList1"/>
    <dgm:cxn modelId="{0CE87726-3C07-4849-9AC1-8AF72C9D85A8}" srcId="{8F34F78D-8CCA-470A-AC78-3A79DBF30A6A}" destId="{04776A0D-8059-4814-AA53-CF90838145C8}" srcOrd="1" destOrd="0" parTransId="{987B41B0-908E-4FD8-843F-437BF30DC16E}" sibTransId="{4517313A-D373-4371-ABBA-ACB2B3225246}"/>
    <dgm:cxn modelId="{EFCC9D51-870C-4E45-9BA8-8459A5323ED3}" srcId="{DEA27419-BD9B-407B-9AF6-2B52D79307B4}" destId="{EE68F895-BA78-4A0E-9AAE-A171D83C133A}" srcOrd="0" destOrd="0" parTransId="{E8863111-D4BE-45CF-AF92-DBF479B550AC}" sibTransId="{28D1A12B-8FA8-46DD-9BD4-6D29109D6879}"/>
    <dgm:cxn modelId="{6BC53019-AD6A-43FB-9E70-7560FE4F5DDD}" type="presOf" srcId="{79A75CFA-D609-433C-825F-F4A7A0EFD8EC}" destId="{D0037327-1FBF-4921-9BC9-7DE5832048A0}" srcOrd="0" destOrd="5" presId="urn:microsoft.com/office/officeart/2005/8/layout/hList1"/>
    <dgm:cxn modelId="{9F3CDA4F-87DB-47B1-962B-B2F446BA733D}" type="presOf" srcId="{C0AEA06A-1242-4A01-83C0-124571CB2B97}" destId="{3F535299-1E67-445B-9625-19C1866775F6}" srcOrd="0" destOrd="2" presId="urn:microsoft.com/office/officeart/2005/8/layout/hList1"/>
    <dgm:cxn modelId="{7100ACC9-D16B-4941-A227-1C2A838E0431}" srcId="{E31046C1-6265-4092-AB9F-08B4C67C5775}" destId="{7BD7C42A-A243-44B3-85B1-6BF04E882291}" srcOrd="3" destOrd="0" parTransId="{3E400D06-6640-4A28-ABE7-30E230CFEAAC}" sibTransId="{DC84AF19-E0A0-46D2-8030-08E1475C3E63}"/>
    <dgm:cxn modelId="{203CFC44-5EB5-4AE9-B1EC-BFF06A7857ED}" srcId="{9D4E9CA2-2CE0-4F74-A91B-AE9A5DF41DD4}" destId="{E31046C1-6265-4092-AB9F-08B4C67C5775}" srcOrd="0" destOrd="0" parTransId="{D44150C8-221E-4FE8-BC53-298F05A5B6A3}" sibTransId="{3594CB07-3912-4C77-A398-7A1C9F0C0BDC}"/>
    <dgm:cxn modelId="{FF066531-B3F8-4FFA-85EC-36496D7FEA79}" srcId="{DEA27419-BD9B-407B-9AF6-2B52D79307B4}" destId="{DBE21F38-1883-4595-9CB3-B37A627A5F6B}" srcOrd="1" destOrd="0" parTransId="{3A29879A-BA50-454E-BFC9-89B7D3C3D9D0}" sibTransId="{497D2D63-CBCC-4873-BC2D-8CA863972DCF}"/>
    <dgm:cxn modelId="{F43155FF-35AE-46A7-8D46-900035739C5F}" srcId="{15456F44-BDD8-4DBF-BF82-965237448DC0}" destId="{E97605BB-7BFD-44EC-AA49-7ED9F5823767}" srcOrd="1" destOrd="0" parTransId="{B73E55C7-4CF3-46E5-9613-FEB42ECFE4E4}" sibTransId="{C742F8D4-F46E-49C2-9AC9-25FD6202DE1C}"/>
    <dgm:cxn modelId="{F3915C2B-9F45-4842-B1B4-F4A597B9F33D}" srcId="{9D4E9CA2-2CE0-4F74-A91B-AE9A5DF41DD4}" destId="{D527DF7B-AD2B-423B-97CE-62F336AA9E59}" srcOrd="1" destOrd="0" parTransId="{939C39AB-7DBD-4710-ADA5-CB9B4E6F2F1F}" sibTransId="{DA4DEDFB-F603-4507-A65B-CEB026D54BAF}"/>
    <dgm:cxn modelId="{89BB6144-A9BC-44AF-93F4-9E7286DB650C}" type="presOf" srcId="{47CC5CA5-4412-47C6-8C3B-AEDADEB09C6C}" destId="{D0037327-1FBF-4921-9BC9-7DE5832048A0}" srcOrd="0" destOrd="3" presId="urn:microsoft.com/office/officeart/2005/8/layout/hList1"/>
    <dgm:cxn modelId="{E202C8A3-DB77-482A-AA16-562791EFC050}" srcId="{0ED07E10-7D3B-4A31-AC2C-0E100D30A01A}" destId="{C0AEA06A-1242-4A01-83C0-124571CB2B97}" srcOrd="1" destOrd="0" parTransId="{56662CB7-3F8A-4FC5-96D8-41954010D20B}" sibTransId="{56464B62-7A4E-487E-8540-AA46B98F5447}"/>
    <dgm:cxn modelId="{22EA25B7-AD0C-4E56-BF30-1FF931F9BE27}" type="presOf" srcId="{D8A4B0CB-7BE2-4F5C-BB84-B7A2F9BE8801}" destId="{3F535299-1E67-445B-9625-19C1866775F6}" srcOrd="0" destOrd="4" presId="urn:microsoft.com/office/officeart/2005/8/layout/hList1"/>
    <dgm:cxn modelId="{DDAFC839-160B-4860-9D80-E71DA0DD9FC1}" type="presOf" srcId="{E97605BB-7BFD-44EC-AA49-7ED9F5823767}" destId="{DD836702-A47A-47A7-B6B2-0A22E49999A3}" srcOrd="0" destOrd="0" presId="urn:microsoft.com/office/officeart/2005/8/layout/hList1"/>
    <dgm:cxn modelId="{331B3DD0-189A-43E1-8D9F-9D660CB6A809}" srcId="{E31046C1-6265-4092-AB9F-08B4C67C5775}" destId="{867FFD9D-EFCD-4869-AF8D-9271A4BAC5B3}" srcOrd="2" destOrd="0" parTransId="{7E691FB6-C358-405B-B166-16BC844FD32B}" sibTransId="{F9D9D8B9-D4EE-47FE-8451-D811C1F4EE41}"/>
    <dgm:cxn modelId="{B067F450-91D1-482E-9C76-4FD2950794B8}" type="presParOf" srcId="{01B53F69-DF0F-4EFB-A2A2-4AE3AEA05FD6}" destId="{080AB051-E020-4830-866A-6DFA9A2E0EFC}" srcOrd="0" destOrd="0" presId="urn:microsoft.com/office/officeart/2005/8/layout/hList1"/>
    <dgm:cxn modelId="{33407F6D-3A69-4437-9CD3-1FB89B50E5E6}" type="presParOf" srcId="{080AB051-E020-4830-866A-6DFA9A2E0EFC}" destId="{E2451735-DBD8-4154-AB69-F371E92FE9EA}" srcOrd="0" destOrd="0" presId="urn:microsoft.com/office/officeart/2005/8/layout/hList1"/>
    <dgm:cxn modelId="{38B4D643-AD5B-4037-AA13-6650F1C9CB7C}" type="presParOf" srcId="{080AB051-E020-4830-866A-6DFA9A2E0EFC}" destId="{3F535299-1E67-445B-9625-19C1866775F6}" srcOrd="1" destOrd="0" presId="urn:microsoft.com/office/officeart/2005/8/layout/hList1"/>
    <dgm:cxn modelId="{74B1FDEC-2FCF-4F27-85AE-B9E45BF395B4}" type="presParOf" srcId="{01B53F69-DF0F-4EFB-A2A2-4AE3AEA05FD6}" destId="{DE308224-C5E4-449C-9D43-BC3D59578E11}" srcOrd="1" destOrd="0" presId="urn:microsoft.com/office/officeart/2005/8/layout/hList1"/>
    <dgm:cxn modelId="{CBC458A5-1E46-4598-8AC2-2112794592E8}" type="presParOf" srcId="{01B53F69-DF0F-4EFB-A2A2-4AE3AEA05FD6}" destId="{85251806-C62A-43D7-BFC4-3ADC308C6040}" srcOrd="2" destOrd="0" presId="urn:microsoft.com/office/officeart/2005/8/layout/hList1"/>
    <dgm:cxn modelId="{F17DFF9D-3DA6-4901-B9FE-DEDE9B892BEA}" type="presParOf" srcId="{85251806-C62A-43D7-BFC4-3ADC308C6040}" destId="{DD836702-A47A-47A7-B6B2-0A22E49999A3}" srcOrd="0" destOrd="0" presId="urn:microsoft.com/office/officeart/2005/8/layout/hList1"/>
    <dgm:cxn modelId="{D7B74E35-CADA-44B0-BC3C-D022791B469A}" type="presParOf" srcId="{85251806-C62A-43D7-BFC4-3ADC308C6040}" destId="{71CDB0B2-593F-49CA-8621-7255EED05573}" srcOrd="1" destOrd="0" presId="urn:microsoft.com/office/officeart/2005/8/layout/hList1"/>
    <dgm:cxn modelId="{964FF080-4080-485F-A2F6-DF84DAEB26CB}" type="presParOf" srcId="{01B53F69-DF0F-4EFB-A2A2-4AE3AEA05FD6}" destId="{9BFB6151-2A71-453F-8B53-FF5F410AC282}" srcOrd="3" destOrd="0" presId="urn:microsoft.com/office/officeart/2005/8/layout/hList1"/>
    <dgm:cxn modelId="{511E6C18-FBE7-42DA-95A2-45CC2CC51BE7}" type="presParOf" srcId="{01B53F69-DF0F-4EFB-A2A2-4AE3AEA05FD6}" destId="{B2E8A301-837C-49AA-B305-991F718F965F}" srcOrd="4" destOrd="0" presId="urn:microsoft.com/office/officeart/2005/8/layout/hList1"/>
    <dgm:cxn modelId="{3545D5A5-DECB-405D-88D0-D2E76D593851}" type="presParOf" srcId="{B2E8A301-837C-49AA-B305-991F718F965F}" destId="{C324C624-7C13-4D8E-8008-D2BA8D56E5DB}" srcOrd="0" destOrd="0" presId="urn:microsoft.com/office/officeart/2005/8/layout/hList1"/>
    <dgm:cxn modelId="{41AFF931-68CF-4A40-9420-FE3DDCCD9E9B}" type="presParOf" srcId="{B2E8A301-837C-49AA-B305-991F718F965F}" destId="{13AA5A82-9F36-4272-9D5F-F2FB66ACB3F7}" srcOrd="1" destOrd="0" presId="urn:microsoft.com/office/officeart/2005/8/layout/hList1"/>
    <dgm:cxn modelId="{6E1B1EF1-B858-4191-84FF-CC028E9DB6A6}" type="presParOf" srcId="{01B53F69-DF0F-4EFB-A2A2-4AE3AEA05FD6}" destId="{79E030B0-2AB0-46BD-8028-88EF3259D54B}" srcOrd="5" destOrd="0" presId="urn:microsoft.com/office/officeart/2005/8/layout/hList1"/>
    <dgm:cxn modelId="{C391DF72-742D-49B8-BFD8-2BBBD9A5B44A}" type="presParOf" srcId="{01B53F69-DF0F-4EFB-A2A2-4AE3AEA05FD6}" destId="{55B7562E-D38C-43FF-9B13-39E4F300BA11}" srcOrd="6" destOrd="0" presId="urn:microsoft.com/office/officeart/2005/8/layout/hList1"/>
    <dgm:cxn modelId="{128BD8C0-AE42-4339-ABA6-CD947E8C274A}" type="presParOf" srcId="{55B7562E-D38C-43FF-9B13-39E4F300BA11}" destId="{0B2AD7F6-8453-42CC-B7D5-2C9B5475335B}" srcOrd="0" destOrd="0" presId="urn:microsoft.com/office/officeart/2005/8/layout/hList1"/>
    <dgm:cxn modelId="{F99986B4-6FA1-4887-B3CF-E44D8C1C2F0E}"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2043"/>
          <a:ext cx="197594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2043"/>
        <a:ext cx="1975942" cy="691200"/>
      </dsp:txXfrm>
    </dsp:sp>
    <dsp:sp modelId="{3F535299-1E67-445B-9625-19C1866775F6}">
      <dsp:nvSpPr>
        <dsp:cNvPr id="0" name=""/>
        <dsp:cNvSpPr/>
      </dsp:nvSpPr>
      <dsp:spPr>
        <a:xfrm>
          <a:off x="3286" y="693243"/>
          <a:ext cx="1975942" cy="445101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Coherence</a:t>
          </a:r>
          <a:r>
            <a:rPr lang="en-US" sz="1200" kern="1200" dirty="0" smtClean="0"/>
            <a:t>:</a:t>
          </a:r>
          <a:endParaRPr lang="en-US" sz="1200" kern="1200" dirty="0"/>
        </a:p>
        <a:p>
          <a:pPr marL="228600" lvl="2" indent="-114300" algn="l" defTabSz="533400">
            <a:lnSpc>
              <a:spcPct val="90000"/>
            </a:lnSpc>
            <a:spcBef>
              <a:spcPct val="0"/>
            </a:spcBef>
            <a:spcAft>
              <a:spcPct val="15000"/>
            </a:spcAft>
            <a:buChar char="••"/>
          </a:pPr>
          <a:r>
            <a:rPr lang="en-US" sz="1200" kern="1200" dirty="0" smtClean="0"/>
            <a:t>Lack of coherence in sequencing </a:t>
          </a:r>
          <a:r>
            <a:rPr lang="en-US" sz="1200" i="1" kern="1200" dirty="0" smtClean="0"/>
            <a:t>any </a:t>
          </a:r>
          <a:r>
            <a:rPr lang="en-US" sz="1200" kern="1200" dirty="0" smtClean="0"/>
            <a:t>propositions</a:t>
          </a:r>
          <a:endParaRPr lang="en-US" sz="1200" kern="1200" dirty="0"/>
        </a:p>
        <a:p>
          <a:pPr marL="228600" lvl="2" indent="-114300" algn="l" defTabSz="533400">
            <a:lnSpc>
              <a:spcPct val="90000"/>
            </a:lnSpc>
            <a:spcBef>
              <a:spcPct val="0"/>
            </a:spcBef>
            <a:spcAft>
              <a:spcPct val="15000"/>
            </a:spcAft>
            <a:buChar char="••"/>
          </a:pPr>
          <a:r>
            <a:rPr lang="en-US" sz="1200" kern="1200" dirty="0" smtClean="0"/>
            <a:t>No mental schema for explaining in a way that makes sense to the naïve listener</a:t>
          </a:r>
          <a:endParaRPr lang="en-US" sz="1200" kern="1200" dirty="0"/>
        </a:p>
        <a:p>
          <a:pPr marL="228600" lvl="2" indent="-114300" algn="l" defTabSz="533400">
            <a:lnSpc>
              <a:spcPct val="90000"/>
            </a:lnSpc>
            <a:spcBef>
              <a:spcPct val="0"/>
            </a:spcBef>
            <a:spcAft>
              <a:spcPct val="15000"/>
            </a:spcAft>
            <a:buChar char="••"/>
          </a:pPr>
          <a:r>
            <a:rPr lang="en-US" sz="1200" kern="1200" dirty="0" smtClean="0"/>
            <a:t>Steps or process being explained are largely incomprehensible to the listener</a:t>
          </a:r>
          <a:br>
            <a:rPr lang="en-US" sz="1200" kern="1200" dirty="0" smtClean="0"/>
          </a:br>
          <a:r>
            <a:rPr lang="en-US" sz="1200" b="1" i="1" kern="1200" dirty="0" smtClean="0"/>
            <a:t>OR</a:t>
          </a:r>
          <a:endParaRPr lang="en-US" sz="1200" kern="1200" dirty="0"/>
        </a:p>
        <a:p>
          <a:pPr marL="114300" lvl="1" indent="-114300" algn="l" defTabSz="533400">
            <a:lnSpc>
              <a:spcPct val="90000"/>
            </a:lnSpc>
            <a:spcBef>
              <a:spcPct val="0"/>
            </a:spcBef>
            <a:spcAft>
              <a:spcPct val="15000"/>
            </a:spcAft>
            <a:buChar char="••"/>
          </a:pPr>
          <a:r>
            <a:rPr lang="en-US" sz="1200" b="1" kern="1200" dirty="0" smtClean="0"/>
            <a:t>Cohesion</a:t>
          </a:r>
          <a:r>
            <a:rPr lang="en-US" sz="1200" kern="1200" dirty="0" smtClean="0"/>
            <a:t>:</a:t>
          </a:r>
          <a:endParaRPr lang="en-US" sz="1200" kern="1200" dirty="0"/>
        </a:p>
        <a:p>
          <a:pPr marL="228600" lvl="2" indent="-114300" algn="l" defTabSz="533400">
            <a:lnSpc>
              <a:spcPct val="90000"/>
            </a:lnSpc>
            <a:spcBef>
              <a:spcPct val="0"/>
            </a:spcBef>
            <a:spcAft>
              <a:spcPct val="15000"/>
            </a:spcAft>
            <a:buChar char="••"/>
          </a:pPr>
          <a:r>
            <a:rPr lang="en-US" sz="1200" kern="1200" dirty="0" smtClean="0"/>
            <a:t>No cohesion features are present</a:t>
          </a:r>
          <a:endParaRPr lang="en-US" sz="1200" kern="1200" dirty="0"/>
        </a:p>
      </dsp:txBody>
      <dsp:txXfrm>
        <a:off x="3286" y="693243"/>
        <a:ext cx="1975942" cy="4451017"/>
      </dsp:txXfrm>
    </dsp:sp>
    <dsp:sp modelId="{DD836702-A47A-47A7-B6B2-0A22E49999A3}">
      <dsp:nvSpPr>
        <dsp:cNvPr id="0" name=""/>
        <dsp:cNvSpPr/>
      </dsp:nvSpPr>
      <dsp:spPr>
        <a:xfrm>
          <a:off x="2255860" y="2043"/>
          <a:ext cx="197594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2043"/>
        <a:ext cx="1975942" cy="691200"/>
      </dsp:txXfrm>
    </dsp:sp>
    <dsp:sp modelId="{71CDB0B2-593F-49CA-8621-7255EED05573}">
      <dsp:nvSpPr>
        <dsp:cNvPr id="0" name=""/>
        <dsp:cNvSpPr/>
      </dsp:nvSpPr>
      <dsp:spPr>
        <a:xfrm>
          <a:off x="2255860" y="693243"/>
          <a:ext cx="1975942" cy="445101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t>Coherence</a:t>
          </a:r>
          <a:r>
            <a:rPr lang="en-US" sz="1100" kern="1200" dirty="0" smtClean="0"/>
            <a:t>:</a:t>
          </a:r>
          <a:endParaRPr lang="en-US" sz="1100" kern="1200" dirty="0"/>
        </a:p>
        <a:p>
          <a:pPr marL="114300" lvl="2" indent="-57150" algn="l" defTabSz="488950">
            <a:lnSpc>
              <a:spcPct val="90000"/>
            </a:lnSpc>
            <a:spcBef>
              <a:spcPct val="0"/>
            </a:spcBef>
            <a:spcAft>
              <a:spcPct val="15000"/>
            </a:spcAft>
            <a:buChar char="••"/>
          </a:pPr>
          <a:r>
            <a:rPr lang="en-US" sz="1100" kern="1200" dirty="0" smtClean="0"/>
            <a:t>Some coherence by logically sequencing of a few propositions using at least 1 conjunction (</a:t>
          </a:r>
          <a:r>
            <a:rPr lang="en-US" sz="1100" i="1" kern="1200" dirty="0" smtClean="0"/>
            <a:t>and, but, in addition</a:t>
          </a:r>
          <a:r>
            <a:rPr lang="en-US" sz="1100" kern="1200" dirty="0" smtClean="0"/>
            <a:t>, etc.) or 1 transitional word (</a:t>
          </a:r>
          <a:r>
            <a:rPr lang="en-US" sz="1100" i="1" kern="1200" dirty="0" smtClean="0"/>
            <a:t>then, next, first, finally,</a:t>
          </a:r>
          <a:r>
            <a:rPr lang="en-US" sz="1100" kern="1200" dirty="0" smtClean="0"/>
            <a:t> etc.) to make the linkage</a:t>
          </a:r>
          <a:endParaRPr lang="en-US" sz="1100" kern="1200" dirty="0"/>
        </a:p>
        <a:p>
          <a:pPr marL="114300" lvl="2" indent="-57150" algn="l" defTabSz="488950">
            <a:lnSpc>
              <a:spcPct val="90000"/>
            </a:lnSpc>
            <a:spcBef>
              <a:spcPct val="0"/>
            </a:spcBef>
            <a:spcAft>
              <a:spcPct val="15000"/>
            </a:spcAft>
            <a:buChar char="••"/>
          </a:pPr>
          <a:r>
            <a:rPr lang="en-US" sz="1100" kern="1200" dirty="0" smtClean="0"/>
            <a:t>Some evidence of a mental schema but may include several incomplete thoughts/sentences</a:t>
          </a:r>
          <a:endParaRPr lang="en-US" sz="1100" kern="1200" dirty="0"/>
        </a:p>
        <a:p>
          <a:pPr marL="114300" lvl="2" indent="-57150" algn="l" defTabSz="488950">
            <a:lnSpc>
              <a:spcPct val="90000"/>
            </a:lnSpc>
            <a:spcBef>
              <a:spcPct val="0"/>
            </a:spcBef>
            <a:spcAft>
              <a:spcPct val="15000"/>
            </a:spcAft>
            <a:buChar char="••"/>
          </a:pPr>
          <a:r>
            <a:rPr lang="en-US" sz="1100" kern="1200" dirty="0" smtClean="0"/>
            <a:t>Explanations may require a lot of effort from a listener to understand the steps or process being explained</a:t>
          </a:r>
          <a:br>
            <a:rPr lang="en-US" sz="1100" kern="1200" dirty="0" smtClean="0"/>
          </a:br>
          <a:r>
            <a:rPr lang="en-US" sz="1100" b="1" i="1" kern="1200" dirty="0" smtClean="0"/>
            <a:t>AND</a:t>
          </a:r>
          <a:endParaRPr lang="en-US" sz="1100" kern="1200" dirty="0"/>
        </a:p>
        <a:p>
          <a:pPr marL="57150" lvl="1" indent="-57150" algn="l" defTabSz="488950">
            <a:lnSpc>
              <a:spcPct val="90000"/>
            </a:lnSpc>
            <a:spcBef>
              <a:spcPct val="0"/>
            </a:spcBef>
            <a:spcAft>
              <a:spcPct val="15000"/>
            </a:spcAft>
            <a:buChar char="••"/>
          </a:pPr>
          <a:r>
            <a:rPr lang="en-US" sz="1100" b="1" kern="1200" dirty="0" smtClean="0"/>
            <a:t>Cohesion</a:t>
          </a:r>
          <a:r>
            <a:rPr lang="en-US" sz="1100" kern="1200" dirty="0" smtClean="0"/>
            <a:t>:</a:t>
          </a:r>
          <a:endParaRPr lang="en-US" sz="1100" kern="1200" dirty="0"/>
        </a:p>
        <a:p>
          <a:pPr marL="114300" lvl="2" indent="-57150" algn="l" defTabSz="488950">
            <a:lnSpc>
              <a:spcPct val="90000"/>
            </a:lnSpc>
            <a:spcBef>
              <a:spcPct val="0"/>
            </a:spcBef>
            <a:spcAft>
              <a:spcPct val="15000"/>
            </a:spcAft>
            <a:buChar char="••"/>
          </a:pPr>
          <a:r>
            <a:rPr lang="en-US" sz="1100" kern="1200" dirty="0" smtClean="0"/>
            <a:t>At least 1 instance of a cohesive device (e.g., pronominal reference, ellipsis, or substitution) that may or may not accurately tie together 2 (or more) elements of the explanation (i.e., links backward or forward)</a:t>
          </a:r>
          <a:endParaRPr lang="en-US" sz="1100" kern="1200" dirty="0"/>
        </a:p>
      </dsp:txBody>
      <dsp:txXfrm>
        <a:off x="2255860" y="693243"/>
        <a:ext cx="1975942" cy="4451017"/>
      </dsp:txXfrm>
    </dsp:sp>
    <dsp:sp modelId="{C324C624-7C13-4D8E-8008-D2BA8D56E5DB}">
      <dsp:nvSpPr>
        <dsp:cNvPr id="0" name=""/>
        <dsp:cNvSpPr/>
      </dsp:nvSpPr>
      <dsp:spPr>
        <a:xfrm>
          <a:off x="4508435" y="2043"/>
          <a:ext cx="197594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2043"/>
        <a:ext cx="1975942" cy="691200"/>
      </dsp:txXfrm>
    </dsp:sp>
    <dsp:sp modelId="{13AA5A82-9F36-4272-9D5F-F2FB66ACB3F7}">
      <dsp:nvSpPr>
        <dsp:cNvPr id="0" name=""/>
        <dsp:cNvSpPr/>
      </dsp:nvSpPr>
      <dsp:spPr>
        <a:xfrm>
          <a:off x="4508435" y="693243"/>
          <a:ext cx="1975942" cy="445101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Coherence</a:t>
          </a:r>
          <a:r>
            <a:rPr lang="en-US" sz="1200" kern="1200" dirty="0" smtClean="0"/>
            <a:t>:</a:t>
          </a:r>
          <a:endParaRPr lang="en-US" sz="1200" kern="1200" dirty="0"/>
        </a:p>
        <a:p>
          <a:pPr marL="228600" lvl="2" indent="-114300" algn="l" defTabSz="533400">
            <a:lnSpc>
              <a:spcPct val="90000"/>
            </a:lnSpc>
            <a:spcBef>
              <a:spcPct val="0"/>
            </a:spcBef>
            <a:spcAft>
              <a:spcPct val="15000"/>
            </a:spcAft>
            <a:buChar char="••"/>
          </a:pPr>
          <a:r>
            <a:rPr lang="en-US" sz="1200" kern="1200" dirty="0" smtClean="0"/>
            <a:t>Logical sequencing of </a:t>
          </a:r>
          <a:r>
            <a:rPr lang="en-US" sz="1200" b="1" kern="1200" dirty="0" smtClean="0"/>
            <a:t>most</a:t>
          </a:r>
          <a:r>
            <a:rPr lang="en-US" sz="1200" kern="1200" dirty="0" smtClean="0"/>
            <a:t> propositions</a:t>
          </a:r>
          <a:endParaRPr lang="en-US" sz="1200" kern="1200" dirty="0"/>
        </a:p>
        <a:p>
          <a:pPr marL="228600" lvl="2" indent="-114300" algn="l" defTabSz="533400">
            <a:lnSpc>
              <a:spcPct val="90000"/>
            </a:lnSpc>
            <a:spcBef>
              <a:spcPct val="0"/>
            </a:spcBef>
            <a:spcAft>
              <a:spcPct val="15000"/>
            </a:spcAft>
            <a:buChar char="••"/>
          </a:pPr>
          <a:r>
            <a:rPr lang="en-US" sz="1200" kern="1200" dirty="0" smtClean="0"/>
            <a:t>Repertoire includes some different discourse connectors (should include both conjunctions and transitional words)</a:t>
          </a:r>
          <a:endParaRPr lang="en-US" sz="1200" kern="1200" dirty="0"/>
        </a:p>
        <a:p>
          <a:pPr marL="228600" lvl="2" indent="-114300" algn="l" defTabSz="533400">
            <a:lnSpc>
              <a:spcPct val="90000"/>
            </a:lnSpc>
            <a:spcBef>
              <a:spcPct val="0"/>
            </a:spcBef>
            <a:spcAft>
              <a:spcPct val="15000"/>
            </a:spcAft>
            <a:buChar char="••"/>
          </a:pPr>
          <a:r>
            <a:rPr lang="en-US" sz="1200" kern="1200" dirty="0" smtClean="0"/>
            <a:t>Evidence of a mental schema but may include 1-2 incomplete thoughts/sentences</a:t>
          </a:r>
          <a:endParaRPr lang="en-US" sz="1200" kern="1200" dirty="0"/>
        </a:p>
        <a:p>
          <a:pPr marL="228600" lvl="2" indent="-114300" algn="l" defTabSz="533400">
            <a:lnSpc>
              <a:spcPct val="90000"/>
            </a:lnSpc>
            <a:spcBef>
              <a:spcPct val="0"/>
            </a:spcBef>
            <a:spcAft>
              <a:spcPct val="15000"/>
            </a:spcAft>
            <a:buChar char="••"/>
          </a:pPr>
          <a:r>
            <a:rPr lang="en-US" sz="1200" kern="1200" dirty="0" smtClean="0"/>
            <a:t>Explanations may require some effort from a listener to understand the steps or process being explained</a:t>
          </a:r>
          <a:br>
            <a:rPr lang="en-US" sz="1200" kern="1200" dirty="0" smtClean="0"/>
          </a:br>
          <a:r>
            <a:rPr lang="en-US" sz="1200" b="1" i="1" kern="1200" dirty="0" smtClean="0"/>
            <a:t>AND</a:t>
          </a:r>
          <a:endParaRPr lang="en-US" sz="1200" kern="1200" dirty="0"/>
        </a:p>
        <a:p>
          <a:pPr marL="114300" lvl="1" indent="-114300" algn="l" defTabSz="533400">
            <a:lnSpc>
              <a:spcPct val="90000"/>
            </a:lnSpc>
            <a:spcBef>
              <a:spcPct val="0"/>
            </a:spcBef>
            <a:spcAft>
              <a:spcPct val="15000"/>
            </a:spcAft>
            <a:buChar char="••"/>
          </a:pPr>
          <a:r>
            <a:rPr lang="en-US" sz="1200" b="1" kern="1200" dirty="0" smtClean="0"/>
            <a:t>Cohesion</a:t>
          </a:r>
          <a:r>
            <a:rPr lang="en-US" sz="1200" kern="1200" dirty="0" smtClean="0"/>
            <a:t>:</a:t>
          </a:r>
          <a:endParaRPr lang="en-US" sz="1200" kern="1200" dirty="0"/>
        </a:p>
        <a:p>
          <a:pPr marL="228600" lvl="2" indent="-114300" algn="l" defTabSz="533400">
            <a:lnSpc>
              <a:spcPct val="90000"/>
            </a:lnSpc>
            <a:spcBef>
              <a:spcPct val="0"/>
            </a:spcBef>
            <a:spcAft>
              <a:spcPct val="15000"/>
            </a:spcAft>
            <a:buChar char="••"/>
          </a:pPr>
          <a:r>
            <a:rPr lang="en-US" sz="1200" kern="1200" dirty="0" smtClean="0"/>
            <a:t>Some instances of cohesive devices (may or may not be tied accurately)</a:t>
          </a:r>
          <a:endParaRPr lang="en-US" sz="1200" kern="1200" dirty="0"/>
        </a:p>
      </dsp:txBody>
      <dsp:txXfrm>
        <a:off x="4508435" y="693243"/>
        <a:ext cx="1975942" cy="4451017"/>
      </dsp:txXfrm>
    </dsp:sp>
    <dsp:sp modelId="{0B2AD7F6-8453-42CC-B7D5-2C9B5475335B}">
      <dsp:nvSpPr>
        <dsp:cNvPr id="0" name=""/>
        <dsp:cNvSpPr/>
      </dsp:nvSpPr>
      <dsp:spPr>
        <a:xfrm>
          <a:off x="6761010" y="2043"/>
          <a:ext cx="197594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2043"/>
        <a:ext cx="1975942" cy="691200"/>
      </dsp:txXfrm>
    </dsp:sp>
    <dsp:sp modelId="{D0037327-1FBF-4921-9BC9-7DE5832048A0}">
      <dsp:nvSpPr>
        <dsp:cNvPr id="0" name=""/>
        <dsp:cNvSpPr/>
      </dsp:nvSpPr>
      <dsp:spPr>
        <a:xfrm>
          <a:off x="6761010" y="693243"/>
          <a:ext cx="1975942" cy="445101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Coherence</a:t>
          </a:r>
          <a:r>
            <a:rPr lang="en-US" sz="1200" kern="1200" dirty="0" smtClean="0"/>
            <a:t>:</a:t>
          </a:r>
          <a:endParaRPr lang="en-US" sz="1200" kern="1200" dirty="0"/>
        </a:p>
        <a:p>
          <a:pPr marL="228600" lvl="2" indent="-114300" algn="l" defTabSz="533400">
            <a:lnSpc>
              <a:spcPct val="90000"/>
            </a:lnSpc>
            <a:spcBef>
              <a:spcPct val="0"/>
            </a:spcBef>
            <a:spcAft>
              <a:spcPct val="15000"/>
            </a:spcAft>
            <a:buChar char="••"/>
          </a:pPr>
          <a:r>
            <a:rPr lang="en-US" sz="1200" kern="1200" dirty="0" smtClean="0"/>
            <a:t>Logical sequencing of </a:t>
          </a:r>
          <a:r>
            <a:rPr lang="en-US" sz="1200" b="1" kern="1200" dirty="0" smtClean="0"/>
            <a:t>all</a:t>
          </a:r>
          <a:r>
            <a:rPr lang="en-US" sz="1200" kern="1200" dirty="0" smtClean="0"/>
            <a:t> propositions</a:t>
          </a:r>
          <a:endParaRPr lang="en-US" sz="1200" kern="1200" dirty="0"/>
        </a:p>
        <a:p>
          <a:pPr marL="228600" lvl="2" indent="-114300" algn="l" defTabSz="533400">
            <a:lnSpc>
              <a:spcPct val="90000"/>
            </a:lnSpc>
            <a:spcBef>
              <a:spcPct val="0"/>
            </a:spcBef>
            <a:spcAft>
              <a:spcPct val="15000"/>
            </a:spcAft>
            <a:buChar char="••"/>
          </a:pPr>
          <a:r>
            <a:rPr lang="en-US" sz="1200" kern="1200" dirty="0" smtClean="0"/>
            <a:t>Repertoire includes many different discourse connectors (should include both conjunctions and transitional words)</a:t>
          </a:r>
          <a:endParaRPr lang="en-US" sz="1200" kern="1200" dirty="0"/>
        </a:p>
        <a:p>
          <a:pPr marL="228600" lvl="2" indent="-114300" algn="l" defTabSz="533400">
            <a:lnSpc>
              <a:spcPct val="90000"/>
            </a:lnSpc>
            <a:spcBef>
              <a:spcPct val="0"/>
            </a:spcBef>
            <a:spcAft>
              <a:spcPct val="15000"/>
            </a:spcAft>
            <a:buChar char="••"/>
          </a:pPr>
          <a:r>
            <a:rPr lang="en-US" sz="1200" kern="1200" dirty="0" smtClean="0"/>
            <a:t>Evidence of a clear schema from which the explanation is crafted</a:t>
          </a:r>
          <a:endParaRPr lang="en-US" sz="1200" kern="1200" dirty="0"/>
        </a:p>
        <a:p>
          <a:pPr marL="228600" lvl="2" indent="-114300" algn="l" defTabSz="533400">
            <a:lnSpc>
              <a:spcPct val="90000"/>
            </a:lnSpc>
            <a:spcBef>
              <a:spcPct val="0"/>
            </a:spcBef>
            <a:spcAft>
              <a:spcPct val="15000"/>
            </a:spcAft>
            <a:buChar char="••"/>
          </a:pPr>
          <a:r>
            <a:rPr lang="en-US" sz="1200" kern="1200" dirty="0" smtClean="0"/>
            <a:t>Explanations require very little or no effort from a listener to understand the steps or process being explained</a:t>
          </a:r>
          <a:br>
            <a:rPr lang="en-US" sz="1200" kern="1200" dirty="0" smtClean="0"/>
          </a:br>
          <a:r>
            <a:rPr lang="en-US" sz="1200" b="1" i="1" kern="1200" dirty="0" smtClean="0"/>
            <a:t>AND</a:t>
          </a:r>
          <a:endParaRPr lang="en-US" sz="1200" kern="1200" dirty="0"/>
        </a:p>
        <a:p>
          <a:pPr marL="114300" lvl="1" indent="-114300" algn="l" defTabSz="533400">
            <a:lnSpc>
              <a:spcPct val="90000"/>
            </a:lnSpc>
            <a:spcBef>
              <a:spcPct val="0"/>
            </a:spcBef>
            <a:spcAft>
              <a:spcPct val="15000"/>
            </a:spcAft>
            <a:buChar char="••"/>
          </a:pPr>
          <a:r>
            <a:rPr lang="en-US" sz="1200" b="1" kern="1200" dirty="0" smtClean="0"/>
            <a:t>Cohesion</a:t>
          </a:r>
          <a:r>
            <a:rPr lang="en-US" sz="1200" kern="1200" dirty="0" smtClean="0"/>
            <a:t>:</a:t>
          </a:r>
          <a:endParaRPr lang="en-US" sz="1200" kern="1200" dirty="0"/>
        </a:p>
        <a:p>
          <a:pPr marL="228600" lvl="2" indent="-114300" algn="l" defTabSz="533400">
            <a:lnSpc>
              <a:spcPct val="90000"/>
            </a:lnSpc>
            <a:spcBef>
              <a:spcPct val="0"/>
            </a:spcBef>
            <a:spcAft>
              <a:spcPct val="15000"/>
            </a:spcAft>
            <a:buChar char="••"/>
          </a:pPr>
          <a:r>
            <a:rPr lang="en-US" sz="1200" kern="1200" dirty="0" smtClean="0"/>
            <a:t>Several instances of cohesive devices (must be tied accurately)</a:t>
          </a:r>
          <a:endParaRPr lang="en-US" sz="1200" kern="1200" dirty="0"/>
        </a:p>
      </dsp:txBody>
      <dsp:txXfrm>
        <a:off x="6761010" y="693243"/>
        <a:ext cx="1975942" cy="44510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356535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Girl</a:t>
            </a:r>
          </a:p>
          <a:p>
            <a:r>
              <a:rPr lang="en-US" altLang="en-US" baseline="0" dirty="0" smtClean="0">
                <a:ea typeface="ＭＳ Ｐゴシック" panose="020B0600070205080204" pitchFamily="34" charset="-128"/>
              </a:rPr>
              <a:t>EO explanation:  </a:t>
            </a:r>
            <a:r>
              <a:rPr lang="en-US" altLang="en-US" i="0" baseline="0" dirty="0" smtClean="0">
                <a:ea typeface="ＭＳ Ｐゴシック" panose="020B0600070205080204" pitchFamily="34" charset="-128"/>
              </a:rPr>
              <a:t>Some </a:t>
            </a:r>
            <a:r>
              <a:rPr lang="en-US" sz="1200" i="0" kern="1200" dirty="0" smtClean="0">
                <a:solidFill>
                  <a:schemeClr val="tx1"/>
                </a:solidFill>
                <a:latin typeface="+mn-lt"/>
                <a:ea typeface="+mn-ea"/>
                <a:cs typeface="+mn-cs"/>
              </a:rPr>
              <a:t>contextualized referents require listener to be in the “here and now” (e.g., demonstrative pronoun “this”).  Some inaccurate use</a:t>
            </a:r>
            <a:r>
              <a:rPr lang="en-US" sz="1200" i="0" kern="1200" baseline="0" dirty="0" smtClean="0">
                <a:solidFill>
                  <a:schemeClr val="tx1"/>
                </a:solidFill>
                <a:latin typeface="+mn-lt"/>
                <a:ea typeface="+mn-ea"/>
                <a:cs typeface="+mn-cs"/>
              </a:rPr>
              <a:t> of “it” referring to “cubes” (e.g., “stick it together, stack it up”)</a:t>
            </a:r>
            <a:r>
              <a:rPr lang="en-US" i="0" dirty="0" smtClean="0"/>
              <a:t> </a:t>
            </a:r>
            <a:r>
              <a:rPr lang="en-US" altLang="en-US" i="0" baseline="0" dirty="0" smtClean="0">
                <a:ea typeface="ＭＳ Ｐゴシック" panose="020B0600070205080204" pitchFamily="34" charset="-128"/>
              </a:rPr>
              <a:t>  </a:t>
            </a: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K: Boy</a:t>
            </a:r>
          </a:p>
          <a:p>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No Kindergarten EO/P responses were coded at the Controlled level.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the coherence</a:t>
            </a:r>
            <a:r>
              <a:rPr lang="en-US" altLang="en-US" sz="2200" baseline="0" dirty="0" smtClean="0">
                <a:ea typeface="ＭＳ Ｐゴシック" panose="020B0600070205080204" pitchFamily="34" charset="-128"/>
              </a:rPr>
              <a:t> and cohesion of</a:t>
            </a:r>
            <a:r>
              <a:rPr lang="en-US" altLang="en-US" sz="2200" dirty="0" smtClean="0">
                <a:ea typeface="ＭＳ Ｐゴシック" panose="020B0600070205080204" pitchFamily="34" charset="-128"/>
              </a:rPr>
              <a:t> the</a:t>
            </a:r>
            <a:r>
              <a:rPr lang="en-US" altLang="en-US" sz="2200" baseline="0" dirty="0" smtClean="0">
                <a:ea typeface="ＭＳ Ｐゴシック" panose="020B0600070205080204" pitchFamily="34" charset="-128"/>
              </a:rPr>
              <a:t> explanations</a:t>
            </a:r>
            <a:r>
              <a:rPr lang="en-US" altLang="en-US" sz="2200" dirty="0" smtClean="0">
                <a:ea typeface="ＭＳ Ｐゴシック" panose="020B0600070205080204" pitchFamily="34" charset="-128"/>
              </a:rPr>
              <a:t>, we can monitor the successive emergence, development and control of language used for personal routines.</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ELs</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EO/Ps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EO/P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 responses were coded at the Not Evident level.</a:t>
            </a:r>
            <a:endParaRPr lang="en-US" altLang="en-US" sz="2400" dirty="0" smtClean="0">
              <a:ea typeface="ＭＳ Ｐゴシック" panose="020B0600070205080204" pitchFamily="34" charset="-128"/>
            </a:endParaRPr>
          </a:p>
          <a:p>
            <a:pPr marL="0" lvl="1"/>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No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responses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 Explanation: The “it” in “how to do it” is not counted because the student is simply repeating the wording of the prompt verbatim</a:t>
            </a:r>
          </a:p>
          <a:p>
            <a:r>
              <a:rPr lang="en-US" altLang="en-US" baseline="0" dirty="0" smtClean="0">
                <a:ea typeface="ＭＳ Ｐゴシック" panose="020B0600070205080204" pitchFamily="34" charset="-128"/>
              </a:rPr>
              <a:t>EL Explanation: None of the pronominal referents are clearly tied </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 Explanation:  Example of ellipses:  “Clean the front of your teeth, [ellipsis] the top of your teeth, and [ellipsis] the back of your teeth.”</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Looking at the coherence</a:t>
            </a:r>
            <a:r>
              <a:rPr lang="en-US" altLang="en-US" sz="2200" baseline="0" dirty="0" smtClean="0">
                <a:ea typeface="ＭＳ Ｐゴシック" panose="020B0600070205080204" pitchFamily="34" charset="-128"/>
              </a:rPr>
              <a:t> and cohesion of</a:t>
            </a:r>
            <a:r>
              <a:rPr lang="en-US" altLang="en-US" sz="2200" dirty="0" smtClean="0">
                <a:ea typeface="ＭＳ Ｐゴシック" panose="020B0600070205080204" pitchFamily="34" charset="-128"/>
              </a:rPr>
              <a:t> the</a:t>
            </a:r>
            <a:r>
              <a:rPr lang="en-US" altLang="en-US" sz="2200" baseline="0" dirty="0" smtClean="0">
                <a:ea typeface="ＭＳ Ｐゴシック" panose="020B0600070205080204" pitchFamily="34" charset="-128"/>
              </a:rPr>
              <a:t> explanations</a:t>
            </a:r>
            <a:r>
              <a:rPr lang="en-US" altLang="en-US" sz="2200" dirty="0" smtClean="0">
                <a:ea typeface="ＭＳ Ｐゴシック" panose="020B0600070205080204" pitchFamily="34" charset="-128"/>
              </a:rPr>
              <a:t>, we can monitor the successive emergence, development and control of language used for academics.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ELs</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EO/Ps</a:t>
            </a:r>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For example, if we look at </a:t>
            </a:r>
            <a:r>
              <a:rPr lang="en-US" altLang="en-US" sz="2200" dirty="0" smtClean="0">
                <a:ea typeface="ＭＳ Ｐゴシック" panose="020B0600070205080204" pitchFamily="34" charset="-128"/>
              </a:rPr>
              <a:t>coherence and cohesion of </a:t>
            </a:r>
            <a:r>
              <a:rPr lang="en-US" altLang="en-US" sz="2200" dirty="0">
                <a:ea typeface="ＭＳ Ｐゴシック" panose="020B0600070205080204" pitchFamily="34" charset="-128"/>
              </a:rPr>
              <a:t>explanations about a personal routine, we can identify and monitor the successive emergence, development and control of language.</a:t>
            </a:r>
          </a:p>
          <a:p>
            <a:pPr marL="0" lvl="1"/>
            <a:r>
              <a:rPr lang="en-US" altLang="en-US" sz="2200" dirty="0">
                <a:ea typeface="ＭＳ Ｐゴシック" panose="020B0600070205080204" pitchFamily="34" charset="-128"/>
              </a:rPr>
              <a:t>EL kindergarteners</a:t>
            </a: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kindergarteners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Kindergarten EL responses were coded at the Developing level.</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Looking at the coherence</a:t>
            </a:r>
            <a:r>
              <a:rPr lang="en-US" altLang="en-US" sz="2200" baseline="0" dirty="0" smtClean="0">
                <a:ea typeface="ＭＳ Ｐゴシック" panose="020B0600070205080204" pitchFamily="34" charset="-128"/>
              </a:rPr>
              <a:t> and cohesion of</a:t>
            </a:r>
            <a:r>
              <a:rPr lang="en-US" altLang="en-US" sz="2200" dirty="0" smtClean="0">
                <a:ea typeface="ＭＳ Ｐゴシック" panose="020B0600070205080204" pitchFamily="34" charset="-128"/>
              </a:rPr>
              <a:t> the</a:t>
            </a:r>
            <a:r>
              <a:rPr lang="en-US" altLang="en-US" sz="2200" baseline="0" dirty="0" smtClean="0">
                <a:ea typeface="ＭＳ Ｐゴシック" panose="020B0600070205080204" pitchFamily="34" charset="-128"/>
              </a:rPr>
              <a:t> explanations</a:t>
            </a:r>
            <a:r>
              <a:rPr lang="en-US" altLang="en-US" sz="2200" dirty="0" smtClean="0">
                <a:ea typeface="ＭＳ Ｐゴシック" panose="020B0600070205080204" pitchFamily="34" charset="-128"/>
              </a:rPr>
              <a:t>, we can monitor the successive emergence, development and control of language used for personal routines.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ELs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a:t>
            </a:r>
            <a:r>
              <a:rPr lang="en-US" altLang="en-US" sz="2200" dirty="0" smtClean="0">
                <a:ea typeface="ＭＳ Ｐゴシック" panose="020B0600070205080204" pitchFamily="34" charset="-128"/>
              </a:rPr>
              <a:t>grade EO/Ps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5</a:t>
            </a:r>
            <a:r>
              <a:rPr lang="en-US" altLang="en-US" sz="2400" baseline="30000" dirty="0" smtClean="0">
                <a:ea typeface="ＭＳ Ｐゴシック" panose="020B0600070205080204" pitchFamily="34" charset="-128"/>
              </a:rPr>
              <a:t>th</a:t>
            </a:r>
            <a:r>
              <a:rPr lang="en-US" altLang="en-US" sz="2400" baseline="0" dirty="0" smtClean="0">
                <a:ea typeface="ＭＳ Ｐゴシック" panose="020B0600070205080204" pitchFamily="34" charset="-128"/>
              </a:rPr>
              <a:t> grade EO/P responses were coded at the Not Evident level.</a:t>
            </a:r>
            <a:endParaRPr lang="en-US" altLang="en-US" sz="24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No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EO/P responses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Looking at the coherence</a:t>
            </a:r>
            <a:r>
              <a:rPr lang="en-US" altLang="en-US" sz="2200" baseline="0" dirty="0" smtClean="0">
                <a:ea typeface="ＭＳ Ｐゴシック" panose="020B0600070205080204" pitchFamily="34" charset="-128"/>
              </a:rPr>
              <a:t> and cohesion of</a:t>
            </a:r>
            <a:r>
              <a:rPr lang="en-US" altLang="en-US" sz="2200" dirty="0" smtClean="0">
                <a:ea typeface="ＭＳ Ｐゴシック" panose="020B0600070205080204" pitchFamily="34" charset="-128"/>
              </a:rPr>
              <a:t> the</a:t>
            </a:r>
            <a:r>
              <a:rPr lang="en-US" altLang="en-US" sz="2200" baseline="0" dirty="0" smtClean="0">
                <a:ea typeface="ＭＳ Ｐゴシック" panose="020B0600070205080204" pitchFamily="34" charset="-128"/>
              </a:rPr>
              <a:t> explanations</a:t>
            </a:r>
            <a:r>
              <a:rPr lang="en-US" altLang="en-US" sz="2200" dirty="0" smtClean="0">
                <a:ea typeface="ＭＳ Ｐゴシック" panose="020B0600070205080204" pitchFamily="34" charset="-128"/>
              </a:rPr>
              <a:t>, we can monitor the successive emergence, development and control of language used for academics.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ELs</a:t>
            </a: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EO/Ps</a:t>
            </a:r>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Girl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Although EL explanation includes the pronoun “it”, this is a repetition of the prompt and thus does not count as a productive cohesive device </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Boy</a:t>
            </a:r>
          </a:p>
          <a:p>
            <a:r>
              <a:rPr lang="en-US" altLang="en-US" baseline="0" dirty="0" smtClean="0">
                <a:ea typeface="ＭＳ Ｐゴシック" panose="020B0600070205080204" pitchFamily="34" charset="-128"/>
              </a:rPr>
              <a:t>EO/P K: Girl</a:t>
            </a:r>
          </a:p>
          <a:p>
            <a:endParaRPr lang="en-US" altLang="en-US" baseline="0" dirty="0" smtClean="0">
              <a:ea typeface="ＭＳ Ｐゴシック" panose="020B0600070205080204" pitchFamily="34" charset="-128"/>
            </a:endParaRPr>
          </a:p>
          <a:p>
            <a:r>
              <a:rPr lang="en-US" altLang="en-US" dirty="0" smtClean="0">
                <a:ea typeface="ＭＳ Ｐゴシック" panose="020B0600070205080204" pitchFamily="34" charset="-128"/>
              </a:rPr>
              <a:t>EO</a:t>
            </a:r>
            <a:r>
              <a:rPr lang="en-US" altLang="en-US" baseline="0" dirty="0" smtClean="0">
                <a:ea typeface="ＭＳ Ｐゴシック" panose="020B0600070205080204" pitchFamily="34" charset="-128"/>
              </a:rPr>
              <a:t> Explanation:  “Any” is a substitution used in place of “cavities”.  </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EO/P K: Boy</a:t>
            </a:r>
          </a:p>
          <a:p>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Kindergarten EL responses were coded at the Developing level.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The first two instances of “it” are not correctly tied to a referent.  They appear to reference the word “teeth” in the prompt, implying inaccurate control of number.  The last three instances of “it” are correctly tied to the word “water”.</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K: Boy</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K: Boy</a:t>
            </a:r>
          </a:p>
          <a:p>
            <a:r>
              <a:rPr lang="en-US" altLang="en-US" baseline="0" dirty="0" smtClean="0">
                <a:ea typeface="ＭＳ Ｐゴシック" panose="020B0600070205080204" pitchFamily="34" charset="-128"/>
              </a:rPr>
              <a:t>In EO Explanation, ellipses include: “if you want to wash your face or [ellipsis] your hair” and the use of a colon: “And then everything could be clean: your hair [ellipsis], your face [ellipsis], and your teeth [ellipsis].”</a:t>
            </a:r>
          </a:p>
          <a:p>
            <a:r>
              <a:rPr lang="en-US" altLang="en-US" baseline="0" dirty="0" smtClean="0">
                <a:ea typeface="ＭＳ Ｐゴシック" panose="020B0600070205080204" pitchFamily="34" charset="-128"/>
              </a:rPr>
              <a:t>In EL Explanation, the ellipsis is: “you need to brush your teeth because if you don’t [ellipsis]”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the coherence</a:t>
            </a:r>
            <a:r>
              <a:rPr lang="en-US" altLang="en-US" sz="2200" baseline="0" dirty="0" smtClean="0">
                <a:ea typeface="ＭＳ Ｐゴシック" panose="020B0600070205080204" pitchFamily="34" charset="-128"/>
              </a:rPr>
              <a:t> and cohesion of</a:t>
            </a:r>
            <a:r>
              <a:rPr lang="en-US" altLang="en-US" sz="2200" dirty="0" smtClean="0">
                <a:ea typeface="ＭＳ Ｐゴシック" panose="020B0600070205080204" pitchFamily="34" charset="-128"/>
              </a:rPr>
              <a:t> </a:t>
            </a:r>
            <a:r>
              <a:rPr lang="en-US" altLang="en-US" sz="2200" baseline="0" dirty="0" smtClean="0">
                <a:ea typeface="ＭＳ Ｐゴシック" panose="020B0600070205080204" pitchFamily="34" charset="-128"/>
              </a:rPr>
              <a:t>explanations</a:t>
            </a:r>
            <a:r>
              <a:rPr lang="en-US" altLang="en-US" sz="2200" dirty="0" smtClean="0">
                <a:ea typeface="ＭＳ Ｐゴシック" panose="020B0600070205080204" pitchFamily="34" charset="-128"/>
              </a:rPr>
              <a:t>, we can monitor the successive emergence, development and control of language used for academics.</a:t>
            </a:r>
          </a:p>
          <a:p>
            <a:pPr marL="0" lvl="1"/>
            <a:r>
              <a:rPr lang="en-US" altLang="en-US" sz="2200" dirty="0" smtClean="0">
                <a:ea typeface="ＭＳ Ｐゴシック" panose="020B0600070205080204" pitchFamily="34" charset="-128"/>
              </a:rPr>
              <a:t>EL </a:t>
            </a:r>
            <a:r>
              <a:rPr lang="en-US" altLang="en-US" sz="2200" dirty="0">
                <a:ea typeface="ＭＳ Ｐゴシック" panose="020B0600070205080204" pitchFamily="34" charset="-128"/>
              </a:rPr>
              <a:t>kindergarteners</a:t>
            </a: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kindergarteners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Kindergarten EO/P responses were coded at the Controlled level.</a:t>
            </a:r>
            <a:endParaRPr lang="en-US" altLang="en-US" sz="24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Boy</a:t>
            </a: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Box 7"/>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Box 7"/>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556407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Box 8"/>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42900" y="206375"/>
            <a:ext cx="8486775" cy="720725"/>
          </a:xfrm>
          <a:prstGeom prst="rect">
            <a:avLst/>
          </a:prstGeom>
        </p:spPr>
        <p:txBody>
          <a:bodyPr/>
          <a:lstStyle/>
          <a:p>
            <a:pPr marL="0" indent="0" algn="ctr" eaLnBrk="1" fontAlgn="auto" hangingPunct="1">
              <a:spcAft>
                <a:spcPts val="0"/>
              </a:spcAft>
              <a:buFont typeface="Arial" charset="0"/>
              <a:buNone/>
              <a:defRPr/>
            </a:pPr>
            <a:r>
              <a:rPr lang="en-US" sz="3600" b="1" dirty="0" smtClean="0">
                <a:solidFill>
                  <a:schemeClr val="tx1">
                    <a:lumMod val="75000"/>
                    <a:lumOff val="25000"/>
                  </a:schemeClr>
                </a:solidFill>
                <a:effectLst>
                  <a:outerShdw blurRad="38100" dist="38100" dir="2700000" algn="tl">
                    <a:srgbClr val="000000">
                      <a:alpha val="43137"/>
                    </a:srgbClr>
                  </a:outerShdw>
                </a:effectLst>
                <a:latin typeface="Helvetica"/>
                <a:cs typeface="Helvetica"/>
              </a:rPr>
              <a:t>Coherence/Cohesion</a:t>
            </a:r>
            <a:endPar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endParaRPr>
          </a:p>
        </p:txBody>
      </p:sp>
      <p:graphicFrame>
        <p:nvGraphicFramePr>
          <p:cNvPr id="2" name="Diagram 1"/>
          <p:cNvGraphicFramePr/>
          <p:nvPr>
            <p:extLst>
              <p:ext uri="{D42A27DB-BD31-4B8C-83A1-F6EECF244321}">
                <p14:modId xmlns:p14="http://schemas.microsoft.com/office/powerpoint/2010/main" val="732438417"/>
              </p:ext>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4893" y="6424394"/>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a:t>
            </a:r>
            <a:r>
              <a:rPr lang="en-US" dirty="0" smtClean="0">
                <a:solidFill>
                  <a:prstClr val="white"/>
                </a:solidFill>
                <a:ea typeface="ＭＳ Ｐゴシック" charset="-128"/>
              </a:rPr>
              <a:t>68-72</a:t>
            </a:r>
            <a:endParaRPr lang="en-US" dirty="0">
              <a:solidFill>
                <a:prstClr val="white"/>
              </a:solidFill>
              <a:ea typeface="ＭＳ Ｐゴシック" charset="-128"/>
            </a:endParaRPr>
          </a:p>
        </p:txBody>
      </p:sp>
    </p:spTree>
    <p:extLst>
      <p:ext uri="{BB962C8B-B14F-4D97-AF65-F5344CB8AC3E}">
        <p14:creationId xmlns:p14="http://schemas.microsoft.com/office/powerpoint/2010/main" val="24792748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animEffect transition="in" filter="fade">
                                      <p:cBhvr>
                                        <p:cTn id="7" dur="250"/>
                                        <p:tgtEl>
                                          <p:spTgt spid="2">
                                            <p:graphicEl>
                                              <a:dgm id="{E2451735-DBD8-4154-AB69-F371E92FE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F535299-1E67-445B-9625-19C1866775F6}"/>
                                            </p:graphicEl>
                                          </p:spTgt>
                                        </p:tgtEl>
                                        <p:attrNameLst>
                                          <p:attrName>style.visibility</p:attrName>
                                        </p:attrNameLst>
                                      </p:cBhvr>
                                      <p:to>
                                        <p:strVal val="visible"/>
                                      </p:to>
                                    </p:set>
                                    <p:animEffect transition="in" filter="fade">
                                      <p:cBhvr>
                                        <p:cTn id="12" dur="250"/>
                                        <p:tgtEl>
                                          <p:spTgt spid="2">
                                            <p:graphicEl>
                                              <a:dgm id="{3F535299-1E67-445B-9625-19C1866775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D836702-A47A-47A7-B6B2-0A22E49999A3}"/>
                                            </p:graphicEl>
                                          </p:spTgt>
                                        </p:tgtEl>
                                        <p:attrNameLst>
                                          <p:attrName>style.visibility</p:attrName>
                                        </p:attrNameLst>
                                      </p:cBhvr>
                                      <p:to>
                                        <p:strVal val="visible"/>
                                      </p:to>
                                    </p:set>
                                    <p:animEffect transition="in" filter="fade">
                                      <p:cBhvr>
                                        <p:cTn id="17" dur="250"/>
                                        <p:tgtEl>
                                          <p:spTgt spid="2">
                                            <p:graphicEl>
                                              <a:dgm id="{DD836702-A47A-47A7-B6B2-0A22E4999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1CDB0B2-593F-49CA-8621-7255EED05573}"/>
                                            </p:graphicEl>
                                          </p:spTgt>
                                        </p:tgtEl>
                                        <p:attrNameLst>
                                          <p:attrName>style.visibility</p:attrName>
                                        </p:attrNameLst>
                                      </p:cBhvr>
                                      <p:to>
                                        <p:strVal val="visible"/>
                                      </p:to>
                                    </p:set>
                                    <p:animEffect transition="in" filter="fade">
                                      <p:cBhvr>
                                        <p:cTn id="22" dur="250"/>
                                        <p:tgtEl>
                                          <p:spTgt spid="2">
                                            <p:graphicEl>
                                              <a:dgm id="{71CDB0B2-593F-49CA-8621-7255EED055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C324C624-7C13-4D8E-8008-D2BA8D56E5DB}"/>
                                            </p:graphicEl>
                                          </p:spTgt>
                                        </p:tgtEl>
                                        <p:attrNameLst>
                                          <p:attrName>style.visibility</p:attrName>
                                        </p:attrNameLst>
                                      </p:cBhvr>
                                      <p:to>
                                        <p:strVal val="visible"/>
                                      </p:to>
                                    </p:set>
                                    <p:animEffect transition="in" filter="fade">
                                      <p:cBhvr>
                                        <p:cTn id="27" dur="250"/>
                                        <p:tgtEl>
                                          <p:spTgt spid="2">
                                            <p:graphicEl>
                                              <a:dgm id="{C324C624-7C13-4D8E-8008-D2BA8D56E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3AA5A82-9F36-4272-9D5F-F2FB66ACB3F7}"/>
                                            </p:graphicEl>
                                          </p:spTgt>
                                        </p:tgtEl>
                                        <p:attrNameLst>
                                          <p:attrName>style.visibility</p:attrName>
                                        </p:attrNameLst>
                                      </p:cBhvr>
                                      <p:to>
                                        <p:strVal val="visible"/>
                                      </p:to>
                                    </p:set>
                                    <p:animEffect transition="in" filter="fade">
                                      <p:cBhvr>
                                        <p:cTn id="32" dur="250"/>
                                        <p:tgtEl>
                                          <p:spTgt spid="2">
                                            <p:graphicEl>
                                              <a:dgm id="{13AA5A82-9F36-4272-9D5F-F2FB66ACB3F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B2AD7F6-8453-42CC-B7D5-2C9B5475335B}"/>
                                            </p:graphicEl>
                                          </p:spTgt>
                                        </p:tgtEl>
                                        <p:attrNameLst>
                                          <p:attrName>style.visibility</p:attrName>
                                        </p:attrNameLst>
                                      </p:cBhvr>
                                      <p:to>
                                        <p:strVal val="visible"/>
                                      </p:to>
                                    </p:set>
                                    <p:animEffect transition="in" filter="fade">
                                      <p:cBhvr>
                                        <p:cTn id="37" dur="250"/>
                                        <p:tgtEl>
                                          <p:spTgt spid="2">
                                            <p:graphicEl>
                                              <a:dgm id="{0B2AD7F6-8453-42CC-B7D5-2C9B54753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D0037327-1FBF-4921-9BC9-7DE5832048A0}"/>
                                            </p:graphicEl>
                                          </p:spTgt>
                                        </p:tgtEl>
                                        <p:attrNameLst>
                                          <p:attrName>style.visibility</p:attrName>
                                        </p:attrNameLst>
                                      </p:cBhvr>
                                      <p:to>
                                        <p:strVal val="visible"/>
                                      </p:to>
                                    </p:set>
                                    <p:animEffect transition="in" filter="fade">
                                      <p:cBhvr>
                                        <p:cTn id="42" dur="250"/>
                                        <p:tgtEl>
                                          <p:spTgt spid="2">
                                            <p:graphicEl>
                                              <a:dgm id="{D0037327-1FBF-4921-9BC9-7DE5832048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59364" y="1054101"/>
            <a:ext cx="6130635" cy="3866594"/>
          </a:xfrm>
          <a:prstGeom prst="wedgeRoundRectCallout">
            <a:avLst>
              <a:gd name="adj1" fmla="val -10435"/>
              <a:gd name="adj2" fmla="val 6202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cs typeface="Calibri"/>
              </a:rPr>
              <a:t>Developing </a:t>
            </a:r>
            <a:r>
              <a:rPr lang="en-US" altLang="en-US" sz="1800" u="sng" dirty="0" smtClean="0">
                <a:solidFill>
                  <a:prstClr val="black"/>
                </a:solidFill>
                <a:latin typeface="Calibri"/>
                <a:cs typeface="Calibri"/>
              </a:rPr>
              <a:t>Coherence and Cohesion (</a:t>
            </a:r>
            <a:r>
              <a:rPr lang="en-US" altLang="en-US" sz="1800" u="sng" dirty="0">
                <a:solidFill>
                  <a:prstClr val="black"/>
                </a:solidFill>
                <a:latin typeface="Calibri"/>
                <a:cs typeface="Calibri"/>
              </a:rPr>
              <a:t>EL)</a:t>
            </a:r>
            <a:r>
              <a:rPr lang="en-US" altLang="en-US" sz="1800" dirty="0" smtClean="0">
                <a:solidFill>
                  <a:prstClr val="black"/>
                </a:solidFill>
                <a:latin typeface="Calibri"/>
                <a:cs typeface="Calibri"/>
              </a:rPr>
              <a:t>:</a:t>
            </a:r>
          </a:p>
          <a:p>
            <a:pPr eaLnBrk="1" hangingPunct="1">
              <a:defRPr/>
            </a:pPr>
            <a:endParaRPr lang="en-US" altLang="en-US" sz="1800" dirty="0">
              <a:solidFill>
                <a:prstClr val="black"/>
              </a:solidFill>
              <a:latin typeface="Calibri"/>
              <a:cs typeface="Calibri"/>
            </a:endParaRPr>
          </a:p>
          <a:p>
            <a:pPr eaLnBrk="1" hangingPunct="1">
              <a:defRPr/>
            </a:pPr>
            <a:r>
              <a:rPr lang="en-US" sz="1800" b="1" i="1" dirty="0">
                <a:latin typeface="Calibri"/>
                <a:cs typeface="Calibri"/>
              </a:rPr>
              <a:t>First</a:t>
            </a:r>
            <a:r>
              <a:rPr lang="en-US" sz="1800" i="1" dirty="0">
                <a:latin typeface="Calibri"/>
                <a:cs typeface="Calibri"/>
              </a:rPr>
              <a:t> they need to count </a:t>
            </a:r>
            <a:r>
              <a:rPr lang="en-US" sz="1800" i="1" u="sng" dirty="0">
                <a:latin typeface="Calibri"/>
                <a:cs typeface="Calibri"/>
              </a:rPr>
              <a:t>it</a:t>
            </a:r>
            <a:r>
              <a:rPr lang="en-US" sz="1800" i="1" dirty="0">
                <a:latin typeface="Calibri"/>
                <a:cs typeface="Calibri"/>
              </a:rPr>
              <a:t> </a:t>
            </a:r>
            <a:r>
              <a:rPr lang="en-US" sz="1800" b="1" i="1" dirty="0">
                <a:latin typeface="Calibri"/>
                <a:cs typeface="Calibri"/>
              </a:rPr>
              <a:t>and then </a:t>
            </a:r>
            <a:r>
              <a:rPr lang="en-US" sz="1800" i="1" dirty="0">
                <a:latin typeface="Calibri"/>
                <a:cs typeface="Calibri"/>
              </a:rPr>
              <a:t>they put </a:t>
            </a:r>
            <a:r>
              <a:rPr lang="en-US" sz="1800" i="1" u="sng" dirty="0">
                <a:latin typeface="Calibri"/>
                <a:cs typeface="Calibri"/>
              </a:rPr>
              <a:t>it</a:t>
            </a:r>
            <a:r>
              <a:rPr lang="en-US" sz="1800" i="1" dirty="0">
                <a:latin typeface="Calibri"/>
                <a:cs typeface="Calibri"/>
              </a:rPr>
              <a:t> like. </a:t>
            </a:r>
            <a:r>
              <a:rPr lang="en-US" sz="1800" b="1" i="1" dirty="0">
                <a:latin typeface="Calibri"/>
                <a:cs typeface="Calibri"/>
              </a:rPr>
              <a:t>And</a:t>
            </a:r>
            <a:r>
              <a:rPr lang="en-US" sz="1800" i="1" dirty="0">
                <a:latin typeface="Calibri"/>
                <a:cs typeface="Calibri"/>
              </a:rPr>
              <a:t> they didn't put </a:t>
            </a:r>
            <a:r>
              <a:rPr lang="en-US" sz="1800" i="1" u="sng" dirty="0">
                <a:latin typeface="Calibri"/>
                <a:cs typeface="Calibri"/>
              </a:rPr>
              <a:t>it</a:t>
            </a:r>
            <a:r>
              <a:rPr lang="en-US" sz="1800" i="1" dirty="0">
                <a:latin typeface="Calibri"/>
                <a:cs typeface="Calibri"/>
              </a:rPr>
              <a:t>. </a:t>
            </a:r>
            <a:r>
              <a:rPr lang="en-US" sz="1800" b="1" i="1" dirty="0">
                <a:latin typeface="Calibri"/>
                <a:cs typeface="Calibri"/>
              </a:rPr>
              <a:t>And then </a:t>
            </a:r>
            <a:r>
              <a:rPr lang="en-US" sz="1800" i="1" dirty="0">
                <a:latin typeface="Calibri"/>
                <a:cs typeface="Calibri"/>
              </a:rPr>
              <a:t>they put </a:t>
            </a:r>
            <a:r>
              <a:rPr lang="en-US" sz="1800" i="1" u="sng" dirty="0">
                <a:latin typeface="Calibri"/>
                <a:cs typeface="Calibri"/>
              </a:rPr>
              <a:t>it</a:t>
            </a:r>
            <a:r>
              <a:rPr lang="en-US" sz="1800" i="1" dirty="0">
                <a:latin typeface="Calibri"/>
                <a:cs typeface="Calibri"/>
              </a:rPr>
              <a:t>. </a:t>
            </a:r>
            <a:r>
              <a:rPr lang="en-US" sz="1800" b="1" i="1" dirty="0">
                <a:latin typeface="Calibri"/>
                <a:cs typeface="Calibri"/>
              </a:rPr>
              <a:t>First</a:t>
            </a:r>
            <a:r>
              <a:rPr lang="en-US" sz="1800" i="1" dirty="0">
                <a:latin typeface="Calibri"/>
                <a:cs typeface="Calibri"/>
              </a:rPr>
              <a:t> they put </a:t>
            </a:r>
            <a:r>
              <a:rPr lang="en-US" sz="1800" i="1" u="sng" dirty="0">
                <a:latin typeface="Calibri"/>
                <a:cs typeface="Calibri"/>
              </a:rPr>
              <a:t>it</a:t>
            </a:r>
            <a:r>
              <a:rPr lang="en-US" sz="1800" i="1" dirty="0">
                <a:latin typeface="Calibri"/>
                <a:cs typeface="Calibri"/>
              </a:rPr>
              <a:t> together. </a:t>
            </a:r>
            <a:r>
              <a:rPr lang="en-US" sz="1800" b="1" i="1" dirty="0">
                <a:latin typeface="Calibri"/>
                <a:cs typeface="Calibri"/>
              </a:rPr>
              <a:t>Then</a:t>
            </a:r>
            <a:r>
              <a:rPr lang="en-US" sz="1800" i="1" dirty="0">
                <a:latin typeface="Calibri"/>
                <a:cs typeface="Calibri"/>
              </a:rPr>
              <a:t> they count.</a:t>
            </a:r>
            <a:r>
              <a:rPr lang="en-US" sz="1800" i="1" dirty="0" smtClean="0">
                <a:latin typeface="Calibri"/>
                <a:cs typeface="Calibri"/>
              </a:rPr>
              <a:t>   </a:t>
            </a:r>
          </a:p>
          <a:p>
            <a:pPr eaLnBrk="1" hangingPunct="1">
              <a:defRPr/>
            </a:pPr>
            <a:r>
              <a:rPr lang="en-US" sz="1800" dirty="0" smtClean="0">
                <a:latin typeface="Calibri"/>
                <a:cs typeface="Calibri"/>
              </a:rPr>
              <a:t>[Tell </a:t>
            </a:r>
            <a:r>
              <a:rPr lang="en-US" sz="1800" dirty="0">
                <a:latin typeface="Calibri"/>
                <a:cs typeface="Calibri"/>
              </a:rPr>
              <a:t>her why using the cubes this way helps her.] </a:t>
            </a:r>
            <a:endParaRPr lang="en-US" sz="1800" dirty="0" smtClean="0">
              <a:latin typeface="Calibri"/>
              <a:cs typeface="Calibri"/>
            </a:endParaRPr>
          </a:p>
          <a:p>
            <a:pPr eaLnBrk="1" hangingPunct="1">
              <a:defRPr/>
            </a:pPr>
            <a:r>
              <a:rPr lang="en-US" sz="1800" i="1" dirty="0" smtClean="0">
                <a:latin typeface="Calibri"/>
                <a:cs typeface="Calibri"/>
              </a:rPr>
              <a:t>Because </a:t>
            </a:r>
            <a:r>
              <a:rPr lang="en-US" sz="1800" i="1" u="sng" dirty="0">
                <a:latin typeface="Calibri"/>
                <a:cs typeface="Calibri"/>
              </a:rPr>
              <a:t>it'</a:t>
            </a:r>
            <a:r>
              <a:rPr lang="en-US" sz="1800" i="1" dirty="0">
                <a:latin typeface="Calibri"/>
                <a:cs typeface="Calibri"/>
              </a:rPr>
              <a:t>s easy</a:t>
            </a:r>
            <a:r>
              <a:rPr lang="en-US" sz="1800" i="1" dirty="0" smtClean="0">
                <a:latin typeface="Calibri"/>
                <a:cs typeface="Calibri"/>
              </a:rPr>
              <a:t>.</a:t>
            </a:r>
          </a:p>
          <a:p>
            <a:pPr eaLnBrk="1" hangingPunct="1">
              <a:defRPr/>
            </a:pPr>
            <a:endParaRPr lang="en-US" sz="1800" i="1" dirty="0" smtClean="0">
              <a:latin typeface="Calibri"/>
              <a:cs typeface="Calibri"/>
            </a:endParaRPr>
          </a:p>
          <a:p>
            <a:pPr eaLnBrk="1" hangingPunct="1">
              <a:buFont typeface="Arial"/>
              <a:buChar char="•"/>
              <a:defRPr/>
            </a:pPr>
            <a:r>
              <a:rPr lang="en-US" altLang="en-US" sz="1800" dirty="0" smtClean="0">
                <a:solidFill>
                  <a:prstClr val="black"/>
                </a:solidFill>
                <a:latin typeface="Calibri"/>
                <a:cs typeface="Calibri"/>
              </a:rPr>
              <a:t> Repertoire includes 1 </a:t>
            </a:r>
            <a:r>
              <a:rPr lang="en-US" altLang="en-US" sz="1800" b="1" dirty="0" smtClean="0">
                <a:solidFill>
                  <a:prstClr val="black"/>
                </a:solidFill>
                <a:latin typeface="Calibri"/>
                <a:cs typeface="Calibri"/>
              </a:rPr>
              <a:t>conjunctions</a:t>
            </a:r>
            <a:r>
              <a:rPr lang="en-US" altLang="en-US" sz="1800" dirty="0" smtClean="0">
                <a:solidFill>
                  <a:prstClr val="black"/>
                </a:solidFill>
                <a:latin typeface="Calibri"/>
                <a:cs typeface="Calibri"/>
              </a:rPr>
              <a:t> (and) and 2 </a:t>
            </a:r>
            <a:r>
              <a:rPr lang="en-US" altLang="en-US" sz="1800" b="1" dirty="0" smtClean="0">
                <a:solidFill>
                  <a:prstClr val="black"/>
                </a:solidFill>
                <a:latin typeface="Calibri"/>
                <a:cs typeface="Calibri"/>
              </a:rPr>
              <a:t>transitional words </a:t>
            </a:r>
            <a:r>
              <a:rPr lang="en-US" altLang="en-US" sz="1800" dirty="0" smtClean="0">
                <a:solidFill>
                  <a:prstClr val="black"/>
                </a:solidFill>
                <a:latin typeface="Calibri"/>
                <a:cs typeface="Calibri"/>
              </a:rPr>
              <a:t>(first, then)</a:t>
            </a:r>
          </a:p>
          <a:p>
            <a:pPr eaLnBrk="1" hangingPunct="1">
              <a:buFont typeface="Arial"/>
              <a:buChar char="•"/>
              <a:defRPr/>
            </a:pPr>
            <a:r>
              <a:rPr lang="en-US" altLang="en-US" sz="1800" dirty="0" smtClean="0">
                <a:solidFill>
                  <a:prstClr val="black"/>
                </a:solidFill>
                <a:latin typeface="Calibri"/>
                <a:cs typeface="Calibri"/>
              </a:rPr>
              <a:t> Numerous instances of </a:t>
            </a:r>
            <a:r>
              <a:rPr lang="en-US" altLang="en-US" sz="1800" u="sng" dirty="0" smtClean="0">
                <a:solidFill>
                  <a:prstClr val="black"/>
                </a:solidFill>
                <a:latin typeface="Calibri"/>
                <a:cs typeface="Calibri"/>
              </a:rPr>
              <a:t>cohesive ties</a:t>
            </a:r>
            <a:r>
              <a:rPr lang="en-US" altLang="en-US" sz="1800" dirty="0" smtClean="0">
                <a:solidFill>
                  <a:prstClr val="black"/>
                </a:solidFill>
                <a:latin typeface="Calibri"/>
                <a:cs typeface="Calibri"/>
              </a:rPr>
              <a:t> (pronominal referents; some ambiguous/inaccurate)</a:t>
            </a:r>
          </a:p>
        </p:txBody>
      </p:sp>
      <p:sp>
        <p:nvSpPr>
          <p:cNvPr id="16" name="Rounded Rectangular Callout 15"/>
          <p:cNvSpPr>
            <a:spLocks noChangeArrowheads="1"/>
          </p:cNvSpPr>
          <p:nvPr/>
        </p:nvSpPr>
        <p:spPr bwMode="auto">
          <a:xfrm>
            <a:off x="2586182" y="1054100"/>
            <a:ext cx="6557818" cy="4014355"/>
          </a:xfrm>
          <a:prstGeom prst="wedgeRoundRectCallout">
            <a:avLst>
              <a:gd name="adj1" fmla="val -2763"/>
              <a:gd name="adj2" fmla="val 5859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smtClean="0">
                <a:solidFill>
                  <a:prstClr val="black"/>
                </a:solidFill>
                <a:latin typeface="Calibri"/>
                <a:cs typeface="Calibri"/>
              </a:rPr>
              <a:t>Developing Coherence and Cohesion (</a:t>
            </a:r>
            <a:r>
              <a:rPr lang="en-US" altLang="en-US" sz="1400" u="sng" dirty="0">
                <a:solidFill>
                  <a:prstClr val="black"/>
                </a:solidFill>
                <a:latin typeface="Calibri"/>
                <a:cs typeface="Calibri"/>
              </a:rPr>
              <a:t>EO/P)</a:t>
            </a:r>
            <a:r>
              <a:rPr lang="en-US" altLang="en-US" sz="1400" dirty="0" smtClean="0">
                <a:solidFill>
                  <a:prstClr val="black"/>
                </a:solidFill>
                <a:latin typeface="Calibri"/>
                <a:cs typeface="Calibri"/>
              </a:rPr>
              <a:t>:</a:t>
            </a:r>
            <a:endParaRPr lang="en-US" altLang="en-US" sz="1400" i="1" dirty="0" smtClean="0">
              <a:solidFill>
                <a:srgbClr val="FFFFFF"/>
              </a:solidFill>
              <a:latin typeface="Calibri"/>
              <a:cs typeface="Calibri"/>
            </a:endParaRPr>
          </a:p>
          <a:p>
            <a:pPr eaLnBrk="1" hangingPunct="1">
              <a:defRPr/>
            </a:pPr>
            <a:r>
              <a:rPr lang="en-US" sz="1400" i="1" dirty="0">
                <a:latin typeface="Calibri"/>
                <a:cs typeface="Calibri"/>
              </a:rPr>
              <a:t>How you find out how many cubes there are? You'll have to put </a:t>
            </a:r>
            <a:r>
              <a:rPr lang="en-US" sz="1400" i="1" u="sng" dirty="0">
                <a:latin typeface="Calibri"/>
                <a:cs typeface="Calibri"/>
              </a:rPr>
              <a:t>them</a:t>
            </a:r>
            <a:r>
              <a:rPr lang="en-US" sz="1400" i="1" dirty="0">
                <a:latin typeface="Calibri"/>
                <a:cs typeface="Calibri"/>
              </a:rPr>
              <a:t> in a line like </a:t>
            </a:r>
            <a:r>
              <a:rPr lang="en-US" sz="1400" i="1" u="sng" dirty="0">
                <a:latin typeface="Calibri"/>
                <a:cs typeface="Calibri"/>
              </a:rPr>
              <a:t>this</a:t>
            </a:r>
            <a:r>
              <a:rPr lang="en-US" sz="1400" i="1" dirty="0">
                <a:latin typeface="Calibri"/>
                <a:cs typeface="Calibri"/>
              </a:rPr>
              <a:t>, </a:t>
            </a:r>
            <a:r>
              <a:rPr lang="en-US" sz="1400" b="1" i="1" dirty="0">
                <a:latin typeface="Calibri"/>
                <a:cs typeface="Calibri"/>
              </a:rPr>
              <a:t>and then </a:t>
            </a:r>
            <a:r>
              <a:rPr lang="en-US" sz="1400" i="1" dirty="0">
                <a:latin typeface="Calibri"/>
                <a:cs typeface="Calibri"/>
              </a:rPr>
              <a:t>count </a:t>
            </a:r>
            <a:r>
              <a:rPr lang="en-US" sz="1400" i="1" u="sng" dirty="0">
                <a:latin typeface="Calibri"/>
                <a:cs typeface="Calibri"/>
              </a:rPr>
              <a:t>them</a:t>
            </a:r>
            <a:r>
              <a:rPr lang="en-US" sz="1400" i="1" dirty="0">
                <a:latin typeface="Calibri"/>
                <a:cs typeface="Calibri"/>
              </a:rPr>
              <a:t> in your mind. </a:t>
            </a:r>
            <a:endParaRPr lang="en-US" sz="1400" i="1" dirty="0" smtClean="0">
              <a:latin typeface="Calibri"/>
              <a:cs typeface="Calibri"/>
            </a:endParaRPr>
          </a:p>
          <a:p>
            <a:pPr eaLnBrk="1" hangingPunct="1">
              <a:defRPr/>
            </a:pPr>
            <a:r>
              <a:rPr lang="en-US" sz="1400" dirty="0" smtClean="0">
                <a:latin typeface="Calibri"/>
                <a:cs typeface="Calibri"/>
              </a:rPr>
              <a:t>[Okay</a:t>
            </a:r>
            <a:r>
              <a:rPr lang="en-US" sz="1400" dirty="0">
                <a:latin typeface="Calibri"/>
                <a:cs typeface="Calibri"/>
              </a:rPr>
              <a:t>. Perfect! And can you tell her why this way helps?] </a:t>
            </a:r>
            <a:endParaRPr lang="en-US" sz="1400" dirty="0" smtClean="0">
              <a:latin typeface="Calibri"/>
              <a:cs typeface="Calibri"/>
            </a:endParaRPr>
          </a:p>
          <a:p>
            <a:pPr eaLnBrk="1" hangingPunct="1">
              <a:defRPr/>
            </a:pPr>
            <a:r>
              <a:rPr lang="en-US" sz="1400" i="1" dirty="0" smtClean="0">
                <a:latin typeface="Calibri"/>
                <a:cs typeface="Calibri"/>
              </a:rPr>
              <a:t>All </a:t>
            </a:r>
            <a:r>
              <a:rPr lang="en-US" sz="1400" i="1" dirty="0">
                <a:latin typeface="Calibri"/>
                <a:cs typeface="Calibri"/>
              </a:rPr>
              <a:t>bunchy like </a:t>
            </a:r>
            <a:r>
              <a:rPr lang="en-US" sz="1400" i="1" u="sng" dirty="0">
                <a:latin typeface="Calibri"/>
                <a:cs typeface="Calibri"/>
              </a:rPr>
              <a:t>this</a:t>
            </a:r>
            <a:r>
              <a:rPr lang="en-US" sz="1400" i="1" dirty="0">
                <a:latin typeface="Calibri"/>
                <a:cs typeface="Calibri"/>
              </a:rPr>
              <a:t>. I will go like </a:t>
            </a:r>
            <a:r>
              <a:rPr lang="en-US" sz="1400" i="1" u="sng" dirty="0">
                <a:latin typeface="Calibri"/>
                <a:cs typeface="Calibri"/>
              </a:rPr>
              <a:t>this</a:t>
            </a:r>
            <a:r>
              <a:rPr lang="en-US" sz="1400" i="1" dirty="0">
                <a:latin typeface="Calibri"/>
                <a:cs typeface="Calibri"/>
              </a:rPr>
              <a:t>. One, one, two, two, three, four, five, five, five, six, seven, eight, nine, ten. </a:t>
            </a:r>
            <a:r>
              <a:rPr lang="en-US" sz="1400" b="1" i="1" dirty="0">
                <a:latin typeface="Calibri"/>
                <a:cs typeface="Calibri"/>
              </a:rPr>
              <a:t>And</a:t>
            </a:r>
            <a:r>
              <a:rPr lang="en-US" sz="1400" i="1" dirty="0">
                <a:latin typeface="Calibri"/>
                <a:cs typeface="Calibri"/>
              </a:rPr>
              <a:t> I wouldn't know that. I would be </a:t>
            </a:r>
            <a:r>
              <a:rPr lang="en-US" sz="1400" i="1" dirty="0" smtClean="0">
                <a:latin typeface="Calibri"/>
                <a:cs typeface="Calibri"/>
              </a:rPr>
              <a:t>like, “oh </a:t>
            </a:r>
            <a:r>
              <a:rPr lang="en-US" sz="1400" i="1" u="sng" dirty="0">
                <a:latin typeface="Calibri"/>
                <a:cs typeface="Calibri"/>
              </a:rPr>
              <a:t>it</a:t>
            </a:r>
            <a:r>
              <a:rPr lang="en-US" sz="1400" i="1" dirty="0">
                <a:latin typeface="Calibri"/>
                <a:cs typeface="Calibri"/>
              </a:rPr>
              <a:t>'s ten</a:t>
            </a:r>
            <a:r>
              <a:rPr lang="en-US" sz="1400" i="1" dirty="0" smtClean="0">
                <a:latin typeface="Calibri"/>
                <a:cs typeface="Calibri"/>
              </a:rPr>
              <a:t>.” </a:t>
            </a:r>
            <a:r>
              <a:rPr lang="en-US" sz="1400" i="1" dirty="0">
                <a:latin typeface="Calibri"/>
                <a:cs typeface="Calibri"/>
              </a:rPr>
              <a:t>But </a:t>
            </a:r>
            <a:r>
              <a:rPr lang="en-US" sz="1400" b="1" i="1" dirty="0">
                <a:latin typeface="Calibri"/>
                <a:cs typeface="Calibri"/>
              </a:rPr>
              <a:t>then</a:t>
            </a:r>
            <a:r>
              <a:rPr lang="en-US" sz="1400" i="1" dirty="0">
                <a:latin typeface="Calibri"/>
                <a:cs typeface="Calibri"/>
              </a:rPr>
              <a:t> </a:t>
            </a:r>
            <a:r>
              <a:rPr lang="en-US" sz="1400" i="1" u="sng" dirty="0">
                <a:latin typeface="Calibri"/>
                <a:cs typeface="Calibri"/>
              </a:rPr>
              <a:t>it</a:t>
            </a:r>
            <a:r>
              <a:rPr lang="en-US" sz="1400" i="1" dirty="0">
                <a:latin typeface="Calibri"/>
                <a:cs typeface="Calibri"/>
              </a:rPr>
              <a:t> would be one, two, three, four, five, six, seven. </a:t>
            </a:r>
            <a:r>
              <a:rPr lang="en-US" sz="1400" i="1" u="sng" dirty="0">
                <a:latin typeface="Calibri"/>
                <a:cs typeface="Calibri"/>
              </a:rPr>
              <a:t>It</a:t>
            </a:r>
            <a:r>
              <a:rPr lang="en-US" sz="1400" i="1" dirty="0">
                <a:latin typeface="Calibri"/>
                <a:cs typeface="Calibri"/>
              </a:rPr>
              <a:t> would normally be six. Another way to do </a:t>
            </a:r>
            <a:r>
              <a:rPr lang="en-US" sz="1400" i="1" u="sng" dirty="0">
                <a:latin typeface="Calibri"/>
                <a:cs typeface="Calibri"/>
              </a:rPr>
              <a:t>it</a:t>
            </a:r>
            <a:r>
              <a:rPr lang="en-US" sz="1400" i="1" dirty="0">
                <a:latin typeface="Calibri"/>
                <a:cs typeface="Calibri"/>
              </a:rPr>
              <a:t> is to stack </a:t>
            </a:r>
            <a:r>
              <a:rPr lang="en-US" sz="1400" i="1" u="sng" dirty="0">
                <a:latin typeface="Calibri"/>
                <a:cs typeface="Calibri"/>
              </a:rPr>
              <a:t>it</a:t>
            </a:r>
            <a:r>
              <a:rPr lang="en-US" sz="1400" i="1" dirty="0">
                <a:latin typeface="Calibri"/>
                <a:cs typeface="Calibri"/>
              </a:rPr>
              <a:t> up like </a:t>
            </a:r>
            <a:r>
              <a:rPr lang="en-US" sz="1400" i="1" u="sng" dirty="0">
                <a:latin typeface="Calibri"/>
                <a:cs typeface="Calibri"/>
              </a:rPr>
              <a:t>this</a:t>
            </a:r>
            <a:r>
              <a:rPr lang="en-US" sz="1400" i="1" dirty="0">
                <a:latin typeface="Calibri"/>
                <a:cs typeface="Calibri"/>
              </a:rPr>
              <a:t>. </a:t>
            </a:r>
            <a:r>
              <a:rPr lang="en-US" sz="1400" b="1" i="1" dirty="0">
                <a:latin typeface="Calibri"/>
                <a:cs typeface="Calibri"/>
              </a:rPr>
              <a:t>And</a:t>
            </a:r>
            <a:r>
              <a:rPr lang="en-US" sz="1400" i="1" dirty="0">
                <a:latin typeface="Calibri"/>
                <a:cs typeface="Calibri"/>
              </a:rPr>
              <a:t> you just have to stack </a:t>
            </a:r>
            <a:r>
              <a:rPr lang="en-US" sz="1400" i="1" u="sng" dirty="0">
                <a:latin typeface="Calibri"/>
                <a:cs typeface="Calibri"/>
              </a:rPr>
              <a:t>it</a:t>
            </a:r>
            <a:r>
              <a:rPr lang="en-US" sz="1400" i="1" dirty="0">
                <a:latin typeface="Calibri"/>
                <a:cs typeface="Calibri"/>
              </a:rPr>
              <a:t> up like </a:t>
            </a:r>
            <a:r>
              <a:rPr lang="en-US" sz="1400" i="1" u="sng" dirty="0">
                <a:latin typeface="Calibri"/>
                <a:cs typeface="Calibri"/>
              </a:rPr>
              <a:t>thi</a:t>
            </a:r>
            <a:r>
              <a:rPr lang="en-US" sz="1400" i="1" dirty="0">
                <a:latin typeface="Calibri"/>
                <a:cs typeface="Calibri"/>
              </a:rPr>
              <a:t>s. </a:t>
            </a:r>
            <a:r>
              <a:rPr lang="en-US" sz="1400" b="1" i="1" dirty="0">
                <a:latin typeface="Calibri"/>
                <a:cs typeface="Calibri"/>
              </a:rPr>
              <a:t>And then </a:t>
            </a:r>
            <a:r>
              <a:rPr lang="en-US" sz="1400" i="1" dirty="0">
                <a:latin typeface="Calibri"/>
                <a:cs typeface="Calibri"/>
              </a:rPr>
              <a:t>count. </a:t>
            </a:r>
            <a:r>
              <a:rPr lang="en-US" sz="1400" b="1" i="1" dirty="0">
                <a:latin typeface="Calibri"/>
                <a:cs typeface="Calibri"/>
              </a:rPr>
              <a:t>And then </a:t>
            </a:r>
            <a:r>
              <a:rPr lang="en-US" sz="1400" i="1" dirty="0">
                <a:latin typeface="Calibri"/>
                <a:cs typeface="Calibri"/>
              </a:rPr>
              <a:t>put </a:t>
            </a:r>
            <a:r>
              <a:rPr lang="en-US" sz="1400" i="1" u="sng" dirty="0">
                <a:latin typeface="Calibri"/>
                <a:cs typeface="Calibri"/>
              </a:rPr>
              <a:t>it</a:t>
            </a:r>
            <a:r>
              <a:rPr lang="en-US" sz="1400" i="1" dirty="0">
                <a:latin typeface="Calibri"/>
                <a:cs typeface="Calibri"/>
              </a:rPr>
              <a:t> down so </a:t>
            </a:r>
            <a:r>
              <a:rPr lang="en-US" sz="1400" i="1" u="sng" dirty="0">
                <a:latin typeface="Calibri"/>
                <a:cs typeface="Calibri"/>
              </a:rPr>
              <a:t>it</a:t>
            </a:r>
            <a:r>
              <a:rPr lang="en-US" sz="1400" i="1" dirty="0">
                <a:latin typeface="Calibri"/>
                <a:cs typeface="Calibri"/>
              </a:rPr>
              <a:t> stays together. It's an easier way. So you stick </a:t>
            </a:r>
            <a:r>
              <a:rPr lang="en-US" sz="1400" i="1" u="sng" dirty="0">
                <a:latin typeface="Calibri"/>
                <a:cs typeface="Calibri"/>
              </a:rPr>
              <a:t>it</a:t>
            </a:r>
            <a:r>
              <a:rPr lang="en-US" sz="1400" i="1" dirty="0">
                <a:latin typeface="Calibri"/>
                <a:cs typeface="Calibri"/>
              </a:rPr>
              <a:t> together, stack </a:t>
            </a:r>
            <a:r>
              <a:rPr lang="en-US" sz="1400" i="1" u="sng" dirty="0">
                <a:latin typeface="Calibri"/>
                <a:cs typeface="Calibri"/>
              </a:rPr>
              <a:t>it</a:t>
            </a:r>
            <a:r>
              <a:rPr lang="en-US" sz="1400" i="1" dirty="0">
                <a:latin typeface="Calibri"/>
                <a:cs typeface="Calibri"/>
              </a:rPr>
              <a:t> up </a:t>
            </a:r>
            <a:r>
              <a:rPr lang="en-US" sz="1400" b="1" i="1" dirty="0">
                <a:latin typeface="Calibri"/>
                <a:cs typeface="Calibri"/>
              </a:rPr>
              <a:t>and then </a:t>
            </a:r>
            <a:r>
              <a:rPr lang="en-US" sz="1400" i="1" dirty="0">
                <a:latin typeface="Calibri"/>
                <a:cs typeface="Calibri"/>
              </a:rPr>
              <a:t>you put </a:t>
            </a:r>
            <a:r>
              <a:rPr lang="en-US" sz="1400" i="1" u="sng" dirty="0">
                <a:latin typeface="Calibri"/>
                <a:cs typeface="Calibri"/>
              </a:rPr>
              <a:t>it</a:t>
            </a:r>
            <a:r>
              <a:rPr lang="en-US" sz="1400" i="1" dirty="0">
                <a:latin typeface="Calibri"/>
                <a:cs typeface="Calibri"/>
              </a:rPr>
              <a:t> down like this. </a:t>
            </a:r>
            <a:r>
              <a:rPr lang="en-US" sz="1400" b="1" i="1" dirty="0">
                <a:latin typeface="Calibri"/>
                <a:cs typeface="Calibri"/>
              </a:rPr>
              <a:t>And</a:t>
            </a:r>
            <a:r>
              <a:rPr lang="en-US" sz="1400" i="1" dirty="0">
                <a:latin typeface="Calibri"/>
                <a:cs typeface="Calibri"/>
              </a:rPr>
              <a:t> count </a:t>
            </a:r>
            <a:r>
              <a:rPr lang="en-US" sz="1400" i="1" u="sng" dirty="0">
                <a:latin typeface="Calibri"/>
                <a:cs typeface="Calibri"/>
              </a:rPr>
              <a:t>them</a:t>
            </a:r>
            <a:r>
              <a:rPr lang="en-US" sz="1400" i="1" dirty="0">
                <a:latin typeface="Calibri"/>
                <a:cs typeface="Calibri"/>
              </a:rPr>
              <a:t> one, two, three, four, five, six. </a:t>
            </a:r>
            <a:endParaRPr lang="en-US" sz="1400" i="1" dirty="0" smtClean="0">
              <a:latin typeface="Calibri"/>
              <a:cs typeface="Calibri"/>
            </a:endParaRPr>
          </a:p>
          <a:p>
            <a:pPr eaLnBrk="1" hangingPunct="1">
              <a:defRPr/>
            </a:pPr>
            <a:r>
              <a:rPr lang="en-US" sz="1400" dirty="0" smtClean="0">
                <a:latin typeface="Calibri"/>
                <a:cs typeface="Calibri"/>
              </a:rPr>
              <a:t>[Anything </a:t>
            </a:r>
            <a:r>
              <a:rPr lang="en-US" sz="1400" dirty="0">
                <a:latin typeface="Calibri"/>
                <a:cs typeface="Calibri"/>
              </a:rPr>
              <a:t>else?] </a:t>
            </a:r>
            <a:endParaRPr lang="en-US" sz="1400" dirty="0" smtClean="0">
              <a:latin typeface="Calibri"/>
              <a:cs typeface="Calibri"/>
            </a:endParaRPr>
          </a:p>
          <a:p>
            <a:pPr eaLnBrk="1" hangingPunct="1">
              <a:defRPr/>
            </a:pPr>
            <a:r>
              <a:rPr lang="en-US" sz="1400" i="1" dirty="0" smtClean="0">
                <a:latin typeface="Calibri"/>
                <a:cs typeface="Calibri"/>
              </a:rPr>
              <a:t>You </a:t>
            </a:r>
            <a:r>
              <a:rPr lang="en-US" sz="1400" i="1" dirty="0">
                <a:latin typeface="Calibri"/>
                <a:cs typeface="Calibri"/>
              </a:rPr>
              <a:t>could count </a:t>
            </a:r>
            <a:r>
              <a:rPr lang="en-US" sz="1400" i="1" u="sng" dirty="0">
                <a:latin typeface="Calibri"/>
                <a:cs typeface="Calibri"/>
              </a:rPr>
              <a:t>them</a:t>
            </a:r>
            <a:r>
              <a:rPr lang="en-US" sz="1400" i="1" dirty="0">
                <a:latin typeface="Calibri"/>
                <a:cs typeface="Calibri"/>
              </a:rPr>
              <a:t> with your fingers </a:t>
            </a:r>
            <a:r>
              <a:rPr lang="en-US" sz="1400" b="1" i="1" dirty="0">
                <a:latin typeface="Calibri"/>
                <a:cs typeface="Calibri"/>
              </a:rPr>
              <a:t>also</a:t>
            </a:r>
            <a:r>
              <a:rPr lang="en-US" sz="1400" i="1" dirty="0">
                <a:latin typeface="Calibri"/>
                <a:cs typeface="Calibri"/>
              </a:rPr>
              <a:t> like </a:t>
            </a:r>
            <a:r>
              <a:rPr lang="en-US" sz="1400" i="1" u="sng" dirty="0" smtClean="0">
                <a:latin typeface="Calibri"/>
                <a:cs typeface="Calibri"/>
              </a:rPr>
              <a:t>this</a:t>
            </a:r>
            <a:r>
              <a:rPr lang="en-US" sz="1400" i="1" dirty="0" smtClean="0">
                <a:latin typeface="Calibri"/>
                <a:cs typeface="Calibri"/>
              </a:rPr>
              <a:t>: one</a:t>
            </a:r>
            <a:r>
              <a:rPr lang="en-US" sz="1400" i="1" dirty="0">
                <a:latin typeface="Calibri"/>
                <a:cs typeface="Calibri"/>
              </a:rPr>
              <a:t>, two, three, four, five, six. So </a:t>
            </a:r>
            <a:r>
              <a:rPr lang="en-US" sz="1400" i="1" u="sng" dirty="0">
                <a:latin typeface="Calibri"/>
                <a:cs typeface="Calibri"/>
              </a:rPr>
              <a:t>it</a:t>
            </a:r>
            <a:r>
              <a:rPr lang="en-US" sz="1400" i="1" dirty="0">
                <a:latin typeface="Calibri"/>
                <a:cs typeface="Calibri"/>
              </a:rPr>
              <a:t> has six then. </a:t>
            </a:r>
            <a:endParaRPr lang="en-US" sz="1400" i="1" dirty="0" smtClean="0">
              <a:latin typeface="Calibri"/>
              <a:cs typeface="Calibri"/>
            </a:endParaRPr>
          </a:p>
          <a:p>
            <a:pPr eaLnBrk="1" hangingPunct="1">
              <a:defRPr/>
            </a:pPr>
            <a:endParaRPr lang="en-US" altLang="en-US" sz="1400" i="1" dirty="0" smtClean="0">
              <a:solidFill>
                <a:srgbClr val="FFFFFF"/>
              </a:solidFill>
              <a:latin typeface="Calibri"/>
              <a:cs typeface="Calibri"/>
            </a:endParaRPr>
          </a:p>
          <a:p>
            <a:pPr eaLnBrk="1" hangingPunct="1">
              <a:buFont typeface="Arial"/>
              <a:buChar char="•"/>
              <a:defRPr/>
            </a:pPr>
            <a:r>
              <a:rPr lang="en-US" altLang="en-US" sz="1400" dirty="0" smtClean="0">
                <a:solidFill>
                  <a:prstClr val="black"/>
                </a:solidFill>
                <a:latin typeface="Calibri"/>
                <a:cs typeface="Calibri"/>
              </a:rPr>
              <a:t> Repertoire includes 2 </a:t>
            </a:r>
            <a:r>
              <a:rPr lang="en-US" altLang="en-US" sz="1400" b="1" dirty="0" smtClean="0">
                <a:solidFill>
                  <a:prstClr val="black"/>
                </a:solidFill>
                <a:latin typeface="Calibri"/>
                <a:cs typeface="Calibri"/>
              </a:rPr>
              <a:t>conjunctions</a:t>
            </a:r>
            <a:r>
              <a:rPr lang="en-US" altLang="en-US" sz="1400" dirty="0" smtClean="0">
                <a:solidFill>
                  <a:prstClr val="black"/>
                </a:solidFill>
                <a:latin typeface="Calibri"/>
                <a:cs typeface="Calibri"/>
              </a:rPr>
              <a:t> (</a:t>
            </a:r>
            <a:r>
              <a:rPr lang="en-US" altLang="en-US" sz="1400" i="1" dirty="0" smtClean="0">
                <a:solidFill>
                  <a:prstClr val="black"/>
                </a:solidFill>
                <a:latin typeface="Calibri"/>
                <a:cs typeface="Calibri"/>
              </a:rPr>
              <a:t>and</a:t>
            </a:r>
            <a:r>
              <a:rPr lang="en-US" altLang="en-US" sz="1400" dirty="0" smtClean="0">
                <a:solidFill>
                  <a:prstClr val="black"/>
                </a:solidFill>
                <a:latin typeface="Calibri"/>
                <a:cs typeface="Calibri"/>
              </a:rPr>
              <a:t>, </a:t>
            </a:r>
            <a:r>
              <a:rPr lang="en-US" altLang="en-US" sz="1400" i="1" dirty="0" smtClean="0">
                <a:solidFill>
                  <a:prstClr val="black"/>
                </a:solidFill>
                <a:latin typeface="Calibri"/>
                <a:cs typeface="Calibri"/>
              </a:rPr>
              <a:t>also</a:t>
            </a:r>
            <a:r>
              <a:rPr lang="en-US" altLang="en-US" sz="1400" dirty="0" smtClean="0">
                <a:solidFill>
                  <a:prstClr val="black"/>
                </a:solidFill>
                <a:latin typeface="Calibri"/>
                <a:cs typeface="Calibri"/>
              </a:rPr>
              <a:t>) and 1 </a:t>
            </a:r>
            <a:r>
              <a:rPr lang="en-US" altLang="en-US" sz="1400" b="1" dirty="0" smtClean="0">
                <a:solidFill>
                  <a:prstClr val="black"/>
                </a:solidFill>
                <a:latin typeface="Calibri"/>
                <a:cs typeface="Calibri"/>
              </a:rPr>
              <a:t>transitional word </a:t>
            </a:r>
            <a:r>
              <a:rPr lang="en-US" altLang="en-US" sz="1400" dirty="0" smtClean="0">
                <a:solidFill>
                  <a:prstClr val="black"/>
                </a:solidFill>
                <a:latin typeface="Calibri"/>
                <a:cs typeface="Calibri"/>
              </a:rPr>
              <a:t>(</a:t>
            </a:r>
            <a:r>
              <a:rPr lang="en-US" altLang="en-US" sz="1400" i="1" dirty="0" smtClean="0">
                <a:solidFill>
                  <a:prstClr val="black"/>
                </a:solidFill>
                <a:latin typeface="Calibri"/>
                <a:cs typeface="Calibri"/>
              </a:rPr>
              <a:t>then</a:t>
            </a:r>
            <a:r>
              <a:rPr lang="en-US" altLang="en-US" sz="1400" dirty="0" smtClean="0">
                <a:solidFill>
                  <a:prstClr val="black"/>
                </a:solidFill>
                <a:latin typeface="Calibri"/>
                <a:cs typeface="Calibri"/>
              </a:rPr>
              <a:t>)</a:t>
            </a:r>
          </a:p>
          <a:p>
            <a:pPr eaLnBrk="1" hangingPunct="1">
              <a:buFont typeface="Arial"/>
              <a:buChar char="•"/>
              <a:defRPr/>
            </a:pPr>
            <a:r>
              <a:rPr lang="en-US" altLang="en-US" sz="1400" dirty="0" smtClean="0">
                <a:solidFill>
                  <a:prstClr val="black"/>
                </a:solidFill>
                <a:latin typeface="Calibri"/>
                <a:cs typeface="Calibri"/>
              </a:rPr>
              <a:t> Numerous instances of </a:t>
            </a:r>
            <a:r>
              <a:rPr lang="en-US" altLang="en-US" sz="1400" u="sng" dirty="0" smtClean="0">
                <a:solidFill>
                  <a:prstClr val="black"/>
                </a:solidFill>
                <a:latin typeface="Calibri"/>
                <a:cs typeface="Calibri"/>
              </a:rPr>
              <a:t>cohesive ties</a:t>
            </a:r>
            <a:r>
              <a:rPr lang="en-US" altLang="en-US" sz="1400" dirty="0" smtClean="0">
                <a:solidFill>
                  <a:prstClr val="black"/>
                </a:solidFill>
                <a:latin typeface="Calibri"/>
                <a:cs typeface="Calibri"/>
              </a:rPr>
              <a:t> (pronominal referents; some ambiguous/inaccurate)</a:t>
            </a:r>
          </a:p>
        </p:txBody>
      </p:sp>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1921300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28636" y="1085272"/>
            <a:ext cx="5957456" cy="3862635"/>
          </a:xfrm>
          <a:prstGeom prst="wedgeRoundRectCallout">
            <a:avLst>
              <a:gd name="adj1" fmla="val 22258"/>
              <a:gd name="adj2" fmla="val 61533"/>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a:cs typeface="Calibri"/>
              </a:rPr>
              <a:t>Controlled Coherence and Cohesion (EL):</a:t>
            </a:r>
          </a:p>
          <a:p>
            <a:pPr eaLnBrk="1" hangingPunct="1">
              <a:defRPr/>
            </a:pPr>
            <a:endParaRPr lang="en-US" altLang="en-US" sz="1600" i="1" u="sng" dirty="0">
              <a:solidFill>
                <a:prstClr val="black"/>
              </a:solidFill>
              <a:latin typeface="Calibri"/>
              <a:cs typeface="Calibri"/>
            </a:endParaRPr>
          </a:p>
          <a:p>
            <a:pPr eaLnBrk="1" hangingPunct="1">
              <a:defRPr/>
            </a:pPr>
            <a:r>
              <a:rPr lang="en-US" sz="1600" i="1" dirty="0">
                <a:latin typeface="Calibri"/>
                <a:cs typeface="Calibri"/>
              </a:rPr>
              <a:t>You need to use the cubes to put </a:t>
            </a:r>
            <a:r>
              <a:rPr lang="en-US" sz="1600" i="1" u="sng" dirty="0">
                <a:latin typeface="Calibri"/>
                <a:cs typeface="Calibri"/>
              </a:rPr>
              <a:t>them</a:t>
            </a:r>
            <a:r>
              <a:rPr lang="en-US" sz="1600" i="1" dirty="0">
                <a:latin typeface="Calibri"/>
                <a:cs typeface="Calibri"/>
              </a:rPr>
              <a:t> in line </a:t>
            </a:r>
            <a:r>
              <a:rPr lang="en-US" sz="1600" b="1" i="1" dirty="0">
                <a:latin typeface="Calibri"/>
                <a:cs typeface="Calibri"/>
              </a:rPr>
              <a:t>and then </a:t>
            </a:r>
            <a:r>
              <a:rPr lang="en-US" sz="1600" i="1" dirty="0">
                <a:latin typeface="Calibri"/>
                <a:cs typeface="Calibri"/>
              </a:rPr>
              <a:t>count </a:t>
            </a:r>
            <a:r>
              <a:rPr lang="en-US" sz="1600" i="1" u="sng" dirty="0">
                <a:latin typeface="Calibri"/>
                <a:cs typeface="Calibri"/>
              </a:rPr>
              <a:t>them</a:t>
            </a:r>
            <a:r>
              <a:rPr lang="en-US" sz="1600" i="1" dirty="0">
                <a:latin typeface="Calibri"/>
                <a:cs typeface="Calibri"/>
              </a:rPr>
              <a:t> </a:t>
            </a:r>
            <a:r>
              <a:rPr lang="en-US" sz="1600" b="1" i="1" dirty="0">
                <a:latin typeface="Calibri"/>
                <a:cs typeface="Calibri"/>
              </a:rPr>
              <a:t>before</a:t>
            </a:r>
            <a:r>
              <a:rPr lang="en-US" sz="1600" i="1" dirty="0">
                <a:latin typeface="Calibri"/>
                <a:cs typeface="Calibri"/>
              </a:rPr>
              <a:t> you put </a:t>
            </a:r>
            <a:r>
              <a:rPr lang="en-US" sz="1600" i="1" u="sng" dirty="0">
                <a:latin typeface="Calibri"/>
                <a:cs typeface="Calibri"/>
              </a:rPr>
              <a:t>them</a:t>
            </a:r>
            <a:r>
              <a:rPr lang="en-US" sz="1600" i="1" dirty="0">
                <a:latin typeface="Calibri"/>
                <a:cs typeface="Calibri"/>
              </a:rPr>
              <a:t> in line. </a:t>
            </a:r>
            <a:r>
              <a:rPr lang="en-US" sz="1600" b="1" i="1" dirty="0">
                <a:latin typeface="Calibri"/>
                <a:cs typeface="Calibri"/>
              </a:rPr>
              <a:t>And then </a:t>
            </a:r>
            <a:r>
              <a:rPr lang="en-US" sz="1600" i="1" dirty="0">
                <a:latin typeface="Calibri"/>
                <a:cs typeface="Calibri"/>
              </a:rPr>
              <a:t>you put </a:t>
            </a:r>
            <a:r>
              <a:rPr lang="en-US" sz="1600" i="1" u="sng" dirty="0">
                <a:latin typeface="Calibri"/>
                <a:cs typeface="Calibri"/>
              </a:rPr>
              <a:t>them</a:t>
            </a:r>
            <a:r>
              <a:rPr lang="en-US" sz="1600" i="1" dirty="0">
                <a:latin typeface="Calibri"/>
                <a:cs typeface="Calibri"/>
              </a:rPr>
              <a:t> in line </a:t>
            </a:r>
            <a:r>
              <a:rPr lang="en-US" sz="1600" b="1" i="1" dirty="0">
                <a:latin typeface="Calibri"/>
                <a:cs typeface="Calibri"/>
              </a:rPr>
              <a:t>and then </a:t>
            </a:r>
            <a:r>
              <a:rPr lang="en-US" sz="1600" i="1" dirty="0">
                <a:latin typeface="Calibri"/>
                <a:cs typeface="Calibri"/>
              </a:rPr>
              <a:t>you start piling </a:t>
            </a:r>
            <a:r>
              <a:rPr lang="en-US" sz="1600" i="1" u="sng" dirty="0">
                <a:latin typeface="Calibri"/>
                <a:cs typeface="Calibri"/>
              </a:rPr>
              <a:t>them</a:t>
            </a:r>
            <a:r>
              <a:rPr lang="en-US" sz="1600" i="1" dirty="0">
                <a:latin typeface="Calibri"/>
                <a:cs typeface="Calibri"/>
              </a:rPr>
              <a:t> more and more and more </a:t>
            </a:r>
            <a:r>
              <a:rPr lang="en-US" sz="1600" b="1" i="1" dirty="0">
                <a:latin typeface="Calibri"/>
                <a:cs typeface="Calibri"/>
              </a:rPr>
              <a:t>until</a:t>
            </a:r>
            <a:r>
              <a:rPr lang="en-US" sz="1600" i="1" dirty="0">
                <a:latin typeface="Calibri"/>
                <a:cs typeface="Calibri"/>
              </a:rPr>
              <a:t> you find out. </a:t>
            </a:r>
            <a:endParaRPr lang="en-US" sz="1600" i="1" dirty="0" smtClean="0">
              <a:latin typeface="Calibri"/>
              <a:cs typeface="Calibri"/>
            </a:endParaRPr>
          </a:p>
          <a:p>
            <a:pPr eaLnBrk="1" hangingPunct="1">
              <a:defRPr/>
            </a:pPr>
            <a:r>
              <a:rPr lang="en-US" sz="1600" dirty="0" smtClean="0">
                <a:latin typeface="Calibri"/>
                <a:cs typeface="Calibri"/>
              </a:rPr>
              <a:t>[Tell </a:t>
            </a:r>
            <a:r>
              <a:rPr lang="en-US" sz="1600" dirty="0">
                <a:latin typeface="Calibri"/>
                <a:cs typeface="Calibri"/>
              </a:rPr>
              <a:t>him why using the cubes this way helps </a:t>
            </a:r>
            <a:r>
              <a:rPr lang="en-US" sz="1600" dirty="0" smtClean="0">
                <a:latin typeface="Calibri"/>
                <a:cs typeface="Calibri"/>
              </a:rPr>
              <a:t>him.] </a:t>
            </a:r>
          </a:p>
          <a:p>
            <a:pPr eaLnBrk="1" hangingPunct="1">
              <a:defRPr/>
            </a:pPr>
            <a:r>
              <a:rPr lang="en-US" sz="1600" i="1" dirty="0" smtClean="0">
                <a:latin typeface="Calibri"/>
                <a:cs typeface="Calibri"/>
              </a:rPr>
              <a:t>Because </a:t>
            </a:r>
            <a:r>
              <a:rPr lang="en-US" sz="1600" i="1" dirty="0">
                <a:latin typeface="Calibri"/>
                <a:cs typeface="Calibri"/>
              </a:rPr>
              <a:t>you will learn and know already what is like three plus three or if you put </a:t>
            </a:r>
            <a:r>
              <a:rPr lang="en-US" sz="1600" i="1" u="sng" dirty="0">
                <a:latin typeface="Calibri"/>
                <a:cs typeface="Calibri"/>
              </a:rPr>
              <a:t>them</a:t>
            </a:r>
            <a:r>
              <a:rPr lang="en-US" sz="1600" i="1" dirty="0">
                <a:latin typeface="Calibri"/>
                <a:cs typeface="Calibri"/>
              </a:rPr>
              <a:t> in line, you already know that there are six in all. </a:t>
            </a:r>
            <a:endParaRPr lang="en-US" sz="1600" i="1" dirty="0" smtClean="0">
              <a:latin typeface="Calibri"/>
              <a:cs typeface="Calibri"/>
            </a:endParaRPr>
          </a:p>
          <a:p>
            <a:pPr eaLnBrk="1" hangingPunct="1">
              <a:defRPr/>
            </a:pPr>
            <a:endParaRPr lang="en-US" altLang="en-US" sz="1200" u="sng" dirty="0" smtClean="0">
              <a:solidFill>
                <a:prstClr val="black"/>
              </a:solidFill>
              <a:latin typeface="Calibri"/>
              <a:cs typeface="Calibri"/>
            </a:endParaRPr>
          </a:p>
          <a:p>
            <a:pPr marL="285750" indent="-285750" eaLnBrk="1" hangingPunct="1">
              <a:buFont typeface="Arial"/>
              <a:buChar char="•"/>
              <a:defRPr/>
            </a:pPr>
            <a:r>
              <a:rPr lang="en-US" altLang="en-US" sz="1600" dirty="0" smtClean="0">
                <a:solidFill>
                  <a:prstClr val="black"/>
                </a:solidFill>
                <a:latin typeface="Calibri"/>
                <a:cs typeface="Calibri"/>
              </a:rPr>
              <a:t>Repertoire includes 1 </a:t>
            </a:r>
            <a:r>
              <a:rPr lang="en-US" altLang="en-US" sz="1600" b="1" dirty="0" smtClean="0">
                <a:solidFill>
                  <a:prstClr val="black"/>
                </a:solidFill>
                <a:latin typeface="Calibri"/>
                <a:cs typeface="Calibri"/>
              </a:rPr>
              <a:t>conjunction</a:t>
            </a:r>
            <a:r>
              <a:rPr lang="en-US" altLang="en-US" sz="1600" dirty="0" smtClean="0">
                <a:solidFill>
                  <a:prstClr val="black"/>
                </a:solidFill>
                <a:latin typeface="Calibri"/>
                <a:cs typeface="Calibri"/>
              </a:rPr>
              <a:t> (and) and 3 </a:t>
            </a:r>
            <a:r>
              <a:rPr lang="en-US" altLang="en-US" sz="1600" b="1" dirty="0" smtClean="0">
                <a:solidFill>
                  <a:prstClr val="black"/>
                </a:solidFill>
                <a:latin typeface="Calibri"/>
                <a:cs typeface="Calibri"/>
              </a:rPr>
              <a:t>transitional</a:t>
            </a:r>
            <a:r>
              <a:rPr lang="en-US" altLang="en-US" sz="1600" dirty="0" smtClean="0">
                <a:solidFill>
                  <a:prstClr val="black"/>
                </a:solidFill>
                <a:latin typeface="Calibri"/>
                <a:cs typeface="Calibri"/>
              </a:rPr>
              <a:t> </a:t>
            </a:r>
            <a:r>
              <a:rPr lang="en-US" altLang="en-US" sz="1600" b="1" dirty="0" smtClean="0">
                <a:solidFill>
                  <a:prstClr val="black"/>
                </a:solidFill>
                <a:latin typeface="Calibri"/>
                <a:cs typeface="Calibri"/>
              </a:rPr>
              <a:t>words</a:t>
            </a:r>
            <a:r>
              <a:rPr lang="en-US" altLang="en-US" sz="1600" dirty="0" smtClean="0">
                <a:solidFill>
                  <a:prstClr val="black"/>
                </a:solidFill>
                <a:latin typeface="Calibri"/>
                <a:cs typeface="Calibri"/>
              </a:rPr>
              <a:t> (then, before, until)</a:t>
            </a:r>
          </a:p>
          <a:p>
            <a:pPr marL="285750" indent="-285750" eaLnBrk="1" hangingPunct="1">
              <a:buFont typeface="Arial"/>
              <a:buChar char="•"/>
              <a:defRPr/>
            </a:pPr>
            <a:r>
              <a:rPr lang="en-US" altLang="en-US" sz="1600" dirty="0" smtClean="0">
                <a:solidFill>
                  <a:prstClr val="black"/>
                </a:solidFill>
                <a:latin typeface="Calibri"/>
                <a:cs typeface="Calibri"/>
              </a:rPr>
              <a:t>Six instances of </a:t>
            </a:r>
            <a:r>
              <a:rPr lang="en-US" altLang="en-US" sz="1600" u="sng" dirty="0" smtClean="0">
                <a:solidFill>
                  <a:prstClr val="black"/>
                </a:solidFill>
                <a:latin typeface="Calibri"/>
                <a:cs typeface="Calibri"/>
              </a:rPr>
              <a:t>cohesive ties</a:t>
            </a:r>
            <a:r>
              <a:rPr lang="en-US" altLang="en-US" sz="1600" dirty="0" smtClean="0">
                <a:solidFill>
                  <a:prstClr val="black"/>
                </a:solidFill>
                <a:latin typeface="Calibri"/>
                <a:cs typeface="Calibri"/>
              </a:rPr>
              <a:t> (pronominal referents) that are accurately tied</a:t>
            </a: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4" name="Coher-Cohes_K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899" y="5866124"/>
            <a:ext cx="374904" cy="374904"/>
          </a:xfrm>
          <a:prstGeom prst="rect">
            <a:avLst/>
          </a:prstGeom>
        </p:spPr>
      </p:pic>
    </p:spTree>
    <p:extLst>
      <p:ext uri="{BB962C8B-B14F-4D97-AF65-F5344CB8AC3E}">
        <p14:creationId xmlns:p14="http://schemas.microsoft.com/office/powerpoint/2010/main" val="159162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So she could not go to the dentist. </a:t>
            </a:r>
          </a:p>
          <a:p>
            <a:pPr eaLnBrk="1" hangingPunct="1">
              <a:defRPr/>
            </a:pPr>
            <a:r>
              <a:rPr lang="en-US" sz="400" dirty="0"/>
              <a:t>[Researcher: And can you tell her how to clean her teeth?] </a:t>
            </a:r>
          </a:p>
          <a:p>
            <a:pPr eaLnBrk="1" hangingPunct="1">
              <a:defRPr/>
            </a:pPr>
            <a:r>
              <a:rPr lang="en-US" sz="400" i="1" dirty="0"/>
              <a:t>With a toothbrush and some.</a:t>
            </a:r>
          </a:p>
          <a:p>
            <a:pPr eaLnBrk="1" hangingPunct="1">
              <a:defRPr/>
            </a:pPr>
            <a:endParaRPr lang="en-US" sz="400" i="1" dirty="0"/>
          </a:p>
          <a:p>
            <a:pPr eaLnBrk="1" hangingPunct="1">
              <a:defRPr/>
            </a:pPr>
            <a:r>
              <a:rPr lang="en-US" sz="400" dirty="0"/>
              <a:t>No use of sequencing connectors or cohesive devices </a:t>
            </a:r>
            <a:endParaRPr lang="en-US" altLang="en-US" sz="400" u="sng" dirty="0">
              <a:solidFill>
                <a:prstClr val="black"/>
              </a:solidFill>
              <a:latin typeface="Calibri" pitchFamily="34" charset="0"/>
            </a:endParaRPr>
          </a:p>
          <a:p>
            <a:pPr eaLnBrk="1" hangingPunct="1">
              <a:defRPr/>
            </a:pPr>
            <a:endParaRPr lang="en-US" altLang="en-US" sz="400" i="1" dirty="0">
              <a:solidFill>
                <a:prstClr val="black"/>
              </a:solidFill>
              <a:latin typeface="Calibri" pitchFamily="34" charset="0"/>
            </a:endParaRPr>
          </a:p>
          <a:p>
            <a:pPr eaLnBrk="1" hangingPunct="1">
              <a:defRPr/>
            </a:pPr>
            <a:endParaRPr lang="en-US" altLang="en-US" sz="400" i="1" dirty="0">
              <a:solidFill>
                <a:prstClr val="black"/>
              </a:solidFill>
              <a:latin typeface="Calibri" pitchFamily="34" charset="0"/>
            </a:endParaRPr>
          </a:p>
        </p:txBody>
      </p:sp>
      <p:sp>
        <p:nvSpPr>
          <p:cNvPr id="10" name="Rounded Rectangular Callout 9"/>
          <p:cNvSpPr>
            <a:spLocks noChangeArrowheads="1"/>
          </p:cNvSpPr>
          <p:nvPr/>
        </p:nvSpPr>
        <p:spPr bwMode="auto">
          <a:xfrm>
            <a:off x="3245872" y="3851984"/>
            <a:ext cx="1132047" cy="1248014"/>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get your brush. You get your hand. Put something like </a:t>
            </a:r>
            <a:r>
              <a:rPr lang="en-US" sz="400" i="1" u="sng" dirty="0"/>
              <a:t>those</a:t>
            </a:r>
            <a:r>
              <a:rPr lang="en-US" sz="400" i="1" dirty="0"/>
              <a:t>. </a:t>
            </a:r>
            <a:r>
              <a:rPr lang="en-US" sz="400" b="1" i="1" dirty="0"/>
              <a:t>Then</a:t>
            </a:r>
            <a:r>
              <a:rPr lang="en-US" sz="400" i="1" dirty="0"/>
              <a:t> put your hand in your mouth </a:t>
            </a:r>
            <a:r>
              <a:rPr lang="en-US" sz="400" b="1" i="1" dirty="0"/>
              <a:t>and then </a:t>
            </a:r>
            <a:r>
              <a:rPr lang="en-US" sz="400" i="1" dirty="0"/>
              <a:t>you shake </a:t>
            </a:r>
            <a:r>
              <a:rPr lang="en-US" sz="400" i="1" u="sng" dirty="0"/>
              <a:t>it</a:t>
            </a:r>
            <a:r>
              <a:rPr lang="en-US" sz="400" i="1" dirty="0"/>
              <a:t> in your mouth. </a:t>
            </a:r>
            <a:r>
              <a:rPr lang="en-US" sz="400" b="1" i="1" dirty="0"/>
              <a:t>Then</a:t>
            </a:r>
            <a:r>
              <a:rPr lang="en-US" sz="400" i="1" dirty="0"/>
              <a:t> you have to brush </a:t>
            </a:r>
            <a:r>
              <a:rPr lang="en-US" sz="400" i="1" u="sng" dirty="0"/>
              <a:t>them</a:t>
            </a:r>
            <a:r>
              <a:rPr lang="en-US" sz="400" i="1" dirty="0"/>
              <a:t> because if you do not brush </a:t>
            </a:r>
            <a:r>
              <a:rPr lang="en-US" sz="400" i="1" u="sng" dirty="0"/>
              <a:t>them</a:t>
            </a:r>
            <a:r>
              <a:rPr lang="en-US" sz="400" i="1" dirty="0"/>
              <a:t>, will be ugly like that. </a:t>
            </a:r>
            <a:r>
              <a:rPr lang="en-US" sz="400" b="1" i="1" dirty="0"/>
              <a:t>Then</a:t>
            </a:r>
            <a:r>
              <a:rPr lang="en-US" sz="400" i="1" dirty="0"/>
              <a:t> if you do brush your teeth all day, your teeth will be happy. </a:t>
            </a:r>
          </a:p>
          <a:p>
            <a:pPr eaLnBrk="1" hangingPunct="1">
              <a:defRPr/>
            </a:pPr>
            <a:endParaRPr lang="en-US" altLang="en-US" sz="400" dirty="0">
              <a:solidFill>
                <a:prstClr val="black"/>
              </a:solidFill>
              <a:latin typeface="Calibri"/>
            </a:endParaRPr>
          </a:p>
          <a:p>
            <a:pPr eaLnBrk="1" hangingPunct="1">
              <a:defRPr/>
            </a:pPr>
            <a:r>
              <a:rPr lang="en-US" altLang="en-US" sz="400" dirty="0">
                <a:solidFill>
                  <a:prstClr val="black"/>
                </a:solidFill>
                <a:latin typeface="Calibri"/>
              </a:rPr>
              <a:t>Some use of sequencing connectors and cohesive devices</a:t>
            </a:r>
          </a:p>
          <a:p>
            <a:pPr eaLnBrk="1" hangingPunct="1">
              <a:defRPr/>
            </a:pPr>
            <a:endParaRPr lang="en-US" altLang="en-US" sz="400" dirty="0">
              <a:solidFill>
                <a:prstClr val="black"/>
              </a:solidFill>
              <a:latin typeface="Calibri"/>
            </a:endParaRPr>
          </a:p>
        </p:txBody>
      </p:sp>
      <p:sp>
        <p:nvSpPr>
          <p:cNvPr id="12" name="Rounded Rectangular Callout 11"/>
          <p:cNvSpPr>
            <a:spLocks noChangeArrowheads="1"/>
          </p:cNvSpPr>
          <p:nvPr/>
        </p:nvSpPr>
        <p:spPr bwMode="auto">
          <a:xfrm>
            <a:off x="4783748" y="3346338"/>
            <a:ext cx="1134860" cy="121316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b="1" i="1" dirty="0"/>
              <a:t>First</a:t>
            </a:r>
            <a:r>
              <a:rPr lang="en-US" sz="400" i="1" dirty="0"/>
              <a:t> you get a toothbrush. </a:t>
            </a:r>
            <a:r>
              <a:rPr lang="en-US" sz="400" b="1" i="1" dirty="0"/>
              <a:t>Then</a:t>
            </a:r>
            <a:r>
              <a:rPr lang="en-US" sz="400" i="1" dirty="0"/>
              <a:t> you get this little soap. </a:t>
            </a:r>
            <a:r>
              <a:rPr lang="en-US" sz="400" b="1" i="1" dirty="0"/>
              <a:t>And then </a:t>
            </a:r>
            <a:r>
              <a:rPr lang="en-US" sz="400" i="1" dirty="0"/>
              <a:t>clean first in the left for thirty seconds </a:t>
            </a:r>
            <a:r>
              <a:rPr lang="en-US" sz="400" b="1" i="1" u="sng" dirty="0"/>
              <a:t>and then </a:t>
            </a:r>
            <a:r>
              <a:rPr lang="en-US" sz="400" i="1" u="sng" dirty="0"/>
              <a:t>right </a:t>
            </a:r>
            <a:r>
              <a:rPr lang="en-US" sz="400" i="1" dirty="0"/>
              <a:t>another thirty seconds. </a:t>
            </a:r>
            <a:r>
              <a:rPr lang="en-US" sz="400" b="1" i="1" dirty="0"/>
              <a:t>Then</a:t>
            </a:r>
            <a:r>
              <a:rPr lang="en-US" sz="400" i="1" dirty="0"/>
              <a:t> you go to the top </a:t>
            </a:r>
            <a:r>
              <a:rPr lang="en-US" sz="400" b="1" i="1" dirty="0"/>
              <a:t>and</a:t>
            </a:r>
            <a:r>
              <a:rPr lang="en-US" sz="400" i="1" dirty="0"/>
              <a:t> do another thirty seconds </a:t>
            </a:r>
            <a:r>
              <a:rPr lang="en-US" sz="400" b="1" i="1" dirty="0"/>
              <a:t>and</a:t>
            </a:r>
            <a:r>
              <a:rPr lang="en-US" sz="400" i="1" dirty="0"/>
              <a:t> the left </a:t>
            </a:r>
            <a:r>
              <a:rPr lang="en-US" sz="400" i="1" u="sng" dirty="0"/>
              <a:t>another thirty seconds</a:t>
            </a:r>
            <a:r>
              <a:rPr lang="en-US" sz="400" i="1" dirty="0"/>
              <a:t>. </a:t>
            </a:r>
            <a:r>
              <a:rPr lang="en-US" sz="400" b="1" i="1" dirty="0"/>
              <a:t>And</a:t>
            </a:r>
            <a:r>
              <a:rPr lang="en-US" sz="400" i="1" dirty="0"/>
              <a:t> that's going to be two minutes. </a:t>
            </a:r>
            <a:r>
              <a:rPr lang="en-US" sz="400" b="1" i="1" dirty="0"/>
              <a:t>And then </a:t>
            </a:r>
            <a:r>
              <a:rPr lang="en-US" sz="400" i="1" dirty="0"/>
              <a:t>you should do it because you can get germs </a:t>
            </a:r>
            <a:r>
              <a:rPr lang="en-US" sz="400" b="1" i="1" dirty="0"/>
              <a:t>and</a:t>
            </a:r>
            <a:r>
              <a:rPr lang="en-US" sz="400" i="1" dirty="0"/>
              <a:t> all of that stuff that's bad for your teeth. </a:t>
            </a:r>
            <a:endParaRPr lang="en-US" altLang="en-US" sz="400" i="1" dirty="0">
              <a:solidFill>
                <a:prstClr val="black"/>
              </a:solidFill>
              <a:latin typeface="Calibri" pitchFamily="34" charset="0"/>
            </a:endParaRPr>
          </a:p>
          <a:p>
            <a:pPr eaLnBrk="1" hangingPunct="1">
              <a:defRPr/>
            </a:pPr>
            <a:endParaRPr lang="en-US" altLang="en-US" sz="400" i="1" dirty="0">
              <a:solidFill>
                <a:prstClr val="black"/>
              </a:solidFill>
              <a:latin typeface="Calibri"/>
            </a:endParaRPr>
          </a:p>
          <a:p>
            <a:pPr eaLnBrk="1" hangingPunct="1">
              <a:defRPr/>
            </a:pPr>
            <a:r>
              <a:rPr lang="en-US" altLang="en-US" sz="400" dirty="0">
                <a:solidFill>
                  <a:prstClr val="black"/>
                </a:solidFill>
                <a:latin typeface="Calibri"/>
              </a:rPr>
              <a:t>Variety of sequencing connectors and cohesive devices</a:t>
            </a:r>
          </a:p>
        </p:txBody>
      </p:sp>
      <p:sp>
        <p:nvSpPr>
          <p:cNvPr id="15" name="Rounded Rectangular Callout 14"/>
          <p:cNvSpPr>
            <a:spLocks noChangeArrowheads="1"/>
          </p:cNvSpPr>
          <p:nvPr/>
        </p:nvSpPr>
        <p:spPr bwMode="auto">
          <a:xfrm>
            <a:off x="4882552" y="3594181"/>
            <a:ext cx="1152144" cy="140328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So </a:t>
            </a:r>
            <a:r>
              <a:rPr lang="en-US" sz="400" b="1" i="1" dirty="0"/>
              <a:t>first</a:t>
            </a:r>
            <a:r>
              <a:rPr lang="en-US" sz="400" i="1" dirty="0"/>
              <a:t> I should tell, We should get a toothbrush </a:t>
            </a:r>
            <a:r>
              <a:rPr lang="en-US" sz="400" b="1" i="1" dirty="0"/>
              <a:t>and</a:t>
            </a:r>
            <a:r>
              <a:rPr lang="en-US" sz="400" i="1" dirty="0"/>
              <a:t> we should get toothpaste </a:t>
            </a:r>
            <a:r>
              <a:rPr lang="en-US" sz="400" b="1" i="1" dirty="0"/>
              <a:t>and</a:t>
            </a:r>
            <a:r>
              <a:rPr lang="en-US" sz="400" i="1" dirty="0"/>
              <a:t> spread </a:t>
            </a:r>
            <a:r>
              <a:rPr lang="en-US" sz="400" i="1" u="sng" dirty="0"/>
              <a:t>it</a:t>
            </a:r>
            <a:r>
              <a:rPr lang="en-US" sz="400" i="1" dirty="0"/>
              <a:t> on the brush. </a:t>
            </a:r>
            <a:r>
              <a:rPr lang="en-US" sz="400" b="1" i="1" dirty="0"/>
              <a:t>And then </a:t>
            </a:r>
            <a:r>
              <a:rPr lang="en-US" sz="400" i="1" dirty="0"/>
              <a:t>you scrub </a:t>
            </a:r>
            <a:r>
              <a:rPr lang="en-US" sz="400" i="1" u="sng" dirty="0"/>
              <a:t>it</a:t>
            </a:r>
            <a:r>
              <a:rPr lang="en-US" sz="400" i="1" dirty="0"/>
              <a:t> back and forth in your molars </a:t>
            </a:r>
            <a:r>
              <a:rPr lang="en-US" sz="400" i="1" u="sng" dirty="0"/>
              <a:t>and your front teeth</a:t>
            </a:r>
            <a:r>
              <a:rPr lang="en-US" sz="400" i="1" dirty="0"/>
              <a:t>. Yeah, that's how. </a:t>
            </a:r>
          </a:p>
          <a:p>
            <a:pPr eaLnBrk="1" hangingPunct="1">
              <a:defRPr/>
            </a:pPr>
            <a:r>
              <a:rPr lang="en-US" sz="400" dirty="0"/>
              <a:t>[Researcher: And can you tell her why she should do it?] </a:t>
            </a:r>
          </a:p>
          <a:p>
            <a:pPr eaLnBrk="1" hangingPunct="1">
              <a:defRPr/>
            </a:pPr>
            <a:r>
              <a:rPr lang="en-US" sz="400" i="1" dirty="0"/>
              <a:t>She should do it so she won't have to go to the dentist </a:t>
            </a:r>
            <a:r>
              <a:rPr lang="en-US" sz="400" b="1" i="1" u="sng" dirty="0"/>
              <a:t>and</a:t>
            </a:r>
            <a:r>
              <a:rPr lang="en-US" sz="400" i="1" u="sng" dirty="0"/>
              <a:t> get cavities </a:t>
            </a:r>
            <a:r>
              <a:rPr lang="en-US" sz="400" i="1" dirty="0"/>
              <a:t>if her teeth turn yellow </a:t>
            </a:r>
            <a:r>
              <a:rPr lang="en-US" sz="400" b="1" i="1" dirty="0"/>
              <a:t>and</a:t>
            </a:r>
            <a:r>
              <a:rPr lang="en-US" sz="400" i="1" dirty="0"/>
              <a:t> get all dirty. </a:t>
            </a:r>
            <a:endParaRPr lang="en-US" altLang="en-US" sz="400" i="1" dirty="0">
              <a:solidFill>
                <a:prstClr val="black"/>
              </a:solidFill>
              <a:latin typeface="Calibri" pitchFamily="34" charset="0"/>
            </a:endParaRPr>
          </a:p>
          <a:p>
            <a:pPr eaLnBrk="1" hangingPunct="1">
              <a:defRPr/>
            </a:pPr>
            <a:endParaRPr lang="en-US" altLang="en-US" sz="400" i="1" dirty="0">
              <a:solidFill>
                <a:srgbClr val="FFFFFF"/>
              </a:solidFill>
              <a:latin typeface="Calibri" pitchFamily="34" charset="0"/>
            </a:endParaRPr>
          </a:p>
          <a:p>
            <a:pPr eaLnBrk="1" hangingPunct="1">
              <a:defRPr/>
            </a:pPr>
            <a:r>
              <a:rPr lang="en-US" altLang="en-US" sz="400" dirty="0">
                <a:solidFill>
                  <a:srgbClr val="000000"/>
                </a:solidFill>
                <a:latin typeface="Calibri" pitchFamily="34" charset="0"/>
              </a:rPr>
              <a:t>Variety of sequencing connectors and cohesive devices</a:t>
            </a:r>
          </a:p>
        </p:txBody>
      </p:sp>
      <p:sp>
        <p:nvSpPr>
          <p:cNvPr id="18" name="Rounded Rectangular Callout 17"/>
          <p:cNvSpPr>
            <a:spLocks noChangeArrowheads="1"/>
          </p:cNvSpPr>
          <p:nvPr/>
        </p:nvSpPr>
        <p:spPr bwMode="auto">
          <a:xfrm>
            <a:off x="3356123" y="4184827"/>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OK. You should clean your teeth because you don't want your teeth to turn yellow. </a:t>
            </a:r>
            <a:r>
              <a:rPr lang="en-US" sz="400" b="1" i="1" dirty="0"/>
              <a:t>And</a:t>
            </a:r>
            <a:r>
              <a:rPr lang="en-US" sz="400" i="1" dirty="0"/>
              <a:t> you don't want to get cavities. </a:t>
            </a:r>
            <a:r>
              <a:rPr lang="en-US" sz="400" b="1" i="1" dirty="0"/>
              <a:t>And</a:t>
            </a:r>
            <a:r>
              <a:rPr lang="en-US" sz="400" i="1" dirty="0"/>
              <a:t> how to do it is you put toothpaste on your toothbrush, water </a:t>
            </a:r>
            <a:r>
              <a:rPr lang="en-US" sz="400" i="1" u="sng" dirty="0"/>
              <a:t>it</a:t>
            </a:r>
            <a:r>
              <a:rPr lang="en-US" sz="400" i="1" dirty="0"/>
              <a:t> a little, </a:t>
            </a:r>
            <a:r>
              <a:rPr lang="en-US" sz="400" b="1" i="1" dirty="0"/>
              <a:t>and then </a:t>
            </a:r>
            <a:r>
              <a:rPr lang="en-US" sz="400" i="1" dirty="0"/>
              <a:t>pop it in your mouth and brush.</a:t>
            </a:r>
          </a:p>
          <a:p>
            <a:pPr eaLnBrk="1" hangingPunct="1">
              <a:defRPr/>
            </a:pPr>
            <a:endParaRPr lang="en-US" sz="400" dirty="0"/>
          </a:p>
          <a:p>
            <a:pPr eaLnBrk="1" hangingPunct="1">
              <a:defRPr/>
            </a:pPr>
            <a:r>
              <a:rPr lang="en-US" sz="400" dirty="0"/>
              <a:t>Some use of sequencing connectors and cohesive devices </a:t>
            </a:r>
            <a:endParaRPr lang="en-US" altLang="en-US" sz="400" dirty="0">
              <a:solidFill>
                <a:prstClr val="black"/>
              </a:solidFill>
              <a:latin typeface="Calibri" pitchFamily="34" charset="0"/>
            </a:endParaRPr>
          </a:p>
          <a:p>
            <a:pPr eaLnBrk="1" hangingPunct="1">
              <a:defRPr/>
            </a:pPr>
            <a:endParaRPr lang="en-US" altLang="en-US" sz="400" dirty="0">
              <a:solidFill>
                <a:prstClr val="black"/>
              </a:solidFill>
              <a:latin typeface="Calibri" pitchFamily="34" charset="0"/>
            </a:endParaRPr>
          </a:p>
          <a:p>
            <a:pPr eaLnBrk="1" hangingPunct="1">
              <a:defRPr/>
            </a:pPr>
            <a:endParaRPr lang="en-US" altLang="en-US" sz="400" dirty="0">
              <a:solidFill>
                <a:prstClr val="black"/>
              </a:solidFill>
              <a:latin typeface="Calibri" pitchFamily="34" charset="0"/>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smtClean="0"/>
              <a:t>Along the progression, children displayed increasing abilities to employ sophisticated </a:t>
            </a:r>
            <a:r>
              <a:rPr lang="en-US" dirty="0"/>
              <a:t>linguistic </a:t>
            </a:r>
            <a:r>
              <a:rPr lang="en-US" dirty="0" smtClean="0"/>
              <a:t>devices. Coherence and </a:t>
            </a:r>
            <a:r>
              <a:rPr lang="en-US" dirty="0"/>
              <a:t>cohesion </a:t>
            </a:r>
            <a:r>
              <a:rPr lang="en-US" dirty="0" smtClean="0"/>
              <a:t>are </a:t>
            </a:r>
            <a:r>
              <a:rPr lang="en-US" dirty="0"/>
              <a:t>achieved </a:t>
            </a:r>
            <a:r>
              <a:rPr lang="en-US" dirty="0" smtClean="0"/>
              <a:t>with the utilization of </a:t>
            </a:r>
            <a:r>
              <a:rPr lang="en-US" dirty="0"/>
              <a:t>clear cohesive devices, sequencing with temporal discourse connectors, and use of complete sentences. </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9" name="Rounded Rectangular Callout 18"/>
          <p:cNvSpPr>
            <a:spLocks noChangeArrowheads="1"/>
          </p:cNvSpPr>
          <p:nvPr/>
        </p:nvSpPr>
        <p:spPr bwMode="auto">
          <a:xfrm>
            <a:off x="6355619" y="2743200"/>
            <a:ext cx="1162781" cy="1601789"/>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Controlled Coherence and Cohesion (EL):</a:t>
            </a:r>
          </a:p>
          <a:p>
            <a:pPr eaLnBrk="1" hangingPunct="1">
              <a:defRPr/>
            </a:pPr>
            <a:endParaRPr lang="en-US" altLang="en-US" sz="400" u="sng" dirty="0">
              <a:solidFill>
                <a:prstClr val="black"/>
              </a:solidFill>
              <a:latin typeface="Calibri"/>
            </a:endParaRPr>
          </a:p>
          <a:p>
            <a:pPr eaLnBrk="1" hangingPunct="1">
              <a:defRPr/>
            </a:pPr>
            <a:r>
              <a:rPr lang="en-US" sz="400" b="1" i="1" dirty="0"/>
              <a:t>First</a:t>
            </a:r>
            <a:r>
              <a:rPr lang="en-US" sz="400" i="1" dirty="0"/>
              <a:t>, you need to turn on the water. </a:t>
            </a:r>
            <a:r>
              <a:rPr lang="en-US" sz="400" b="1" i="1" dirty="0"/>
              <a:t>And then </a:t>
            </a:r>
            <a:r>
              <a:rPr lang="en-US" sz="400" i="1" dirty="0"/>
              <a:t>you're </a:t>
            </a:r>
            <a:r>
              <a:rPr lang="en-US" sz="400" i="1" dirty="0" err="1"/>
              <a:t>gonna</a:t>
            </a:r>
            <a:r>
              <a:rPr lang="en-US" sz="400" i="1" dirty="0"/>
              <a:t> get your toothbrush </a:t>
            </a:r>
            <a:r>
              <a:rPr lang="en-US" sz="400" b="1" i="1" dirty="0"/>
              <a:t>and then </a:t>
            </a:r>
            <a:r>
              <a:rPr lang="en-US" sz="400" i="1" u="sng" dirty="0"/>
              <a:t>put water on it</a:t>
            </a:r>
            <a:r>
              <a:rPr lang="en-US" sz="400" i="1" dirty="0"/>
              <a:t>. </a:t>
            </a:r>
            <a:r>
              <a:rPr lang="en-US" sz="400" b="1" i="1" dirty="0"/>
              <a:t>And then </a:t>
            </a:r>
            <a:r>
              <a:rPr lang="en-US" sz="400" i="1" dirty="0"/>
              <a:t>you get the toothpaste and put </a:t>
            </a:r>
            <a:r>
              <a:rPr lang="en-US" sz="400" i="1" u="sng" dirty="0"/>
              <a:t>it</a:t>
            </a:r>
            <a:r>
              <a:rPr lang="en-US" sz="400" i="1" dirty="0"/>
              <a:t> on the brush. </a:t>
            </a:r>
            <a:r>
              <a:rPr lang="en-US" sz="400" b="1" i="1" dirty="0"/>
              <a:t>Then</a:t>
            </a:r>
            <a:r>
              <a:rPr lang="en-US" sz="400" i="1" dirty="0"/>
              <a:t> you water </a:t>
            </a:r>
            <a:r>
              <a:rPr lang="en-US" sz="400" i="1" u="sng" dirty="0"/>
              <a:t>it</a:t>
            </a:r>
            <a:r>
              <a:rPr lang="en-US" sz="400" i="1" dirty="0"/>
              <a:t> a little bit. </a:t>
            </a:r>
            <a:r>
              <a:rPr lang="en-US" sz="400" b="1" i="1" dirty="0"/>
              <a:t>And then </a:t>
            </a:r>
            <a:r>
              <a:rPr lang="en-US" sz="400" i="1" dirty="0"/>
              <a:t>you brush your teeth in circles. </a:t>
            </a:r>
            <a:r>
              <a:rPr lang="en-US" sz="400" b="1" i="1" dirty="0"/>
              <a:t>And then </a:t>
            </a:r>
            <a:r>
              <a:rPr lang="en-US" sz="400" i="1" dirty="0"/>
              <a:t>you spit. And then </a:t>
            </a:r>
            <a:r>
              <a:rPr lang="en-US" sz="400" b="1" i="1" dirty="0"/>
              <a:t>after</a:t>
            </a:r>
            <a:r>
              <a:rPr lang="en-US" sz="400" i="1" dirty="0"/>
              <a:t> that, brush your bottom and up teeth. And </a:t>
            </a:r>
            <a:r>
              <a:rPr lang="en-US" sz="400" b="1" i="1" dirty="0"/>
              <a:t>when</a:t>
            </a:r>
            <a:r>
              <a:rPr lang="en-US" sz="400" i="1" dirty="0"/>
              <a:t> you're done with that, spit. </a:t>
            </a:r>
            <a:r>
              <a:rPr lang="en-US" sz="400" b="1" i="1" dirty="0"/>
              <a:t>And</a:t>
            </a:r>
            <a:r>
              <a:rPr lang="en-US" sz="400" i="1" dirty="0"/>
              <a:t> get some water, put </a:t>
            </a:r>
            <a:r>
              <a:rPr lang="en-US" sz="400" i="1" u="sng" dirty="0"/>
              <a:t>it</a:t>
            </a:r>
            <a:r>
              <a:rPr lang="en-US" sz="400" i="1" dirty="0"/>
              <a:t> in your mouth </a:t>
            </a:r>
            <a:r>
              <a:rPr lang="en-US" sz="400" b="1" i="1" dirty="0"/>
              <a:t>and</a:t>
            </a:r>
            <a:r>
              <a:rPr lang="en-US" sz="400" i="1" dirty="0"/>
              <a:t> spit </a:t>
            </a:r>
            <a:r>
              <a:rPr lang="en-US" sz="400" i="1" u="sng" dirty="0"/>
              <a:t>it</a:t>
            </a:r>
            <a:r>
              <a:rPr lang="en-US" sz="400" i="1" dirty="0"/>
              <a:t> out </a:t>
            </a:r>
            <a:r>
              <a:rPr lang="en-US" sz="400" b="1" i="1" dirty="0"/>
              <a:t>and</a:t>
            </a:r>
            <a:r>
              <a:rPr lang="en-US" sz="400" i="1" dirty="0"/>
              <a:t> you'll be done. </a:t>
            </a:r>
            <a:r>
              <a:rPr lang="en-US" sz="400" b="1" i="1" dirty="0"/>
              <a:t>And</a:t>
            </a:r>
            <a:r>
              <a:rPr lang="en-US" sz="400" i="1" dirty="0"/>
              <a:t> you should brush your teeth because you will be handsome, </a:t>
            </a:r>
            <a:r>
              <a:rPr lang="en-US" sz="400" b="1" i="1" dirty="0"/>
              <a:t>and</a:t>
            </a:r>
            <a:r>
              <a:rPr lang="en-US" sz="400" i="1" dirty="0"/>
              <a:t> your teeth will look clean, </a:t>
            </a:r>
            <a:r>
              <a:rPr lang="en-US" sz="400" b="1" i="1" dirty="0"/>
              <a:t>and</a:t>
            </a:r>
            <a:r>
              <a:rPr lang="en-US" sz="400" i="1" dirty="0"/>
              <a:t> your mouth will be fresh. </a:t>
            </a: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Multiple sequencing connectors and cohesive devices</a:t>
            </a:r>
          </a:p>
          <a:p>
            <a:pPr eaLnBrk="1" hangingPunct="1">
              <a:defRPr/>
            </a:pPr>
            <a:endParaRPr lang="en-US" altLang="en-US" sz="400" u="sng" dirty="0">
              <a:solidFill>
                <a:prstClr val="black"/>
              </a:solidFill>
              <a:latin typeface="Calibri"/>
            </a:endParaRPr>
          </a:p>
        </p:txBody>
      </p:sp>
      <p:sp>
        <p:nvSpPr>
          <p:cNvPr id="16" name="Rounded Rectangular Callout 15"/>
          <p:cNvSpPr>
            <a:spLocks noChangeArrowheads="1"/>
          </p:cNvSpPr>
          <p:nvPr/>
        </p:nvSpPr>
        <p:spPr bwMode="auto">
          <a:xfrm>
            <a:off x="6485967" y="2960262"/>
            <a:ext cx="1131237" cy="2006234"/>
          </a:xfrm>
          <a:prstGeom prst="wedgeRoundRectCallout">
            <a:avLst>
              <a:gd name="adj1" fmla="val 1668"/>
              <a:gd name="adj2" fmla="val 4738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Coherence and Cohesion (EO/P):</a:t>
            </a:r>
          </a:p>
          <a:p>
            <a:pPr eaLnBrk="1" hangingPunct="1">
              <a:defRPr/>
            </a:pPr>
            <a:endParaRPr lang="en-US" altLang="en-US" sz="400" u="sng" dirty="0">
              <a:solidFill>
                <a:prstClr val="black"/>
              </a:solidFill>
              <a:latin typeface="Calibri"/>
            </a:endParaRPr>
          </a:p>
          <a:p>
            <a:pPr eaLnBrk="1" hangingPunct="1">
              <a:defRPr/>
            </a:pPr>
            <a:r>
              <a:rPr lang="en-US" sz="400" i="1" dirty="0"/>
              <a:t>Well, </a:t>
            </a:r>
            <a:r>
              <a:rPr lang="en-US" sz="400" b="1" i="1" dirty="0"/>
              <a:t>first</a:t>
            </a:r>
            <a:r>
              <a:rPr lang="en-US" sz="400" i="1" dirty="0"/>
              <a:t> you buy a toothbrush. </a:t>
            </a:r>
            <a:r>
              <a:rPr lang="en-US" sz="400" b="1" i="1" dirty="0"/>
              <a:t>And then </a:t>
            </a:r>
            <a:r>
              <a:rPr lang="en-US" sz="400" i="1" dirty="0"/>
              <a:t>you just kind of put a little water on </a:t>
            </a:r>
            <a:r>
              <a:rPr lang="en-US" sz="400" i="1" u="sng" dirty="0"/>
              <a:t>it</a:t>
            </a:r>
            <a:r>
              <a:rPr lang="en-US" sz="400" i="1" dirty="0"/>
              <a:t> by turning on the faucet </a:t>
            </a:r>
            <a:r>
              <a:rPr lang="en-US" sz="400" b="1" i="1" dirty="0"/>
              <a:t>and</a:t>
            </a:r>
            <a:r>
              <a:rPr lang="en-US" sz="400" i="1" dirty="0"/>
              <a:t> put the toothbrush under </a:t>
            </a:r>
            <a:r>
              <a:rPr lang="en-US" sz="400" i="1" u="sng" dirty="0"/>
              <a:t>it</a:t>
            </a:r>
            <a:r>
              <a:rPr lang="en-US" sz="400" i="1" dirty="0"/>
              <a:t>. </a:t>
            </a:r>
            <a:r>
              <a:rPr lang="en-US" sz="400" b="1" i="1" dirty="0"/>
              <a:t>Then</a:t>
            </a:r>
            <a:r>
              <a:rPr lang="en-US" sz="400" i="1" dirty="0"/>
              <a:t> you turn off the water, </a:t>
            </a:r>
            <a:r>
              <a:rPr lang="en-US" sz="400" b="1" i="1" dirty="0"/>
              <a:t>and</a:t>
            </a:r>
            <a:r>
              <a:rPr lang="en-US" sz="400" i="1" dirty="0"/>
              <a:t> you kind of just put toothpaste on </a:t>
            </a:r>
            <a:r>
              <a:rPr lang="en-US" sz="400" i="1" u="sng" dirty="0"/>
              <a:t>it</a:t>
            </a:r>
            <a:r>
              <a:rPr lang="en-US" sz="400" i="1" dirty="0"/>
              <a:t>. </a:t>
            </a:r>
            <a:r>
              <a:rPr lang="en-US" sz="400" b="1" i="1" dirty="0"/>
              <a:t>And then </a:t>
            </a:r>
            <a:r>
              <a:rPr lang="en-US" sz="400" i="1" dirty="0"/>
              <a:t>do it </a:t>
            </a:r>
            <a:r>
              <a:rPr lang="en-US" sz="400" b="1" i="1" dirty="0"/>
              <a:t>and then </a:t>
            </a:r>
            <a:r>
              <a:rPr lang="en-US" sz="400" i="1" dirty="0"/>
              <a:t>rinse a little bit off, not a lot of </a:t>
            </a:r>
            <a:r>
              <a:rPr lang="en-US" sz="400" i="1" u="sng" dirty="0"/>
              <a:t>it</a:t>
            </a:r>
            <a:r>
              <a:rPr lang="en-US" sz="400" i="1" dirty="0"/>
              <a:t>. </a:t>
            </a:r>
            <a:r>
              <a:rPr lang="en-US" sz="400" b="1" i="1" dirty="0"/>
              <a:t>And then </a:t>
            </a:r>
            <a:r>
              <a:rPr lang="en-US" sz="400" i="1" dirty="0"/>
              <a:t>you start to just scrape your teeth with </a:t>
            </a:r>
            <a:r>
              <a:rPr lang="en-US" sz="400" i="1" u="sng" dirty="0"/>
              <a:t>it</a:t>
            </a:r>
            <a:r>
              <a:rPr lang="en-US" sz="400" i="1" dirty="0"/>
              <a:t>. </a:t>
            </a:r>
            <a:r>
              <a:rPr lang="en-US" sz="400" b="1" i="1" dirty="0"/>
              <a:t>And then </a:t>
            </a:r>
            <a:r>
              <a:rPr lang="en-US" sz="400" i="1" dirty="0"/>
              <a:t>you just do the whole step over, </a:t>
            </a:r>
            <a:r>
              <a:rPr lang="en-US" sz="400" b="1" i="1" dirty="0"/>
              <a:t>but</a:t>
            </a:r>
            <a:r>
              <a:rPr lang="en-US" sz="400" i="1" dirty="0"/>
              <a:t> you don't clean your teeth again. </a:t>
            </a:r>
            <a:r>
              <a:rPr lang="en-US" sz="400" b="1" i="1" dirty="0"/>
              <a:t>And then </a:t>
            </a:r>
            <a:r>
              <a:rPr lang="en-US" sz="400" i="1" dirty="0"/>
              <a:t>you apply this mouthwash, or you put </a:t>
            </a:r>
            <a:r>
              <a:rPr lang="en-US" sz="400" i="1" u="sng" dirty="0"/>
              <a:t>it</a:t>
            </a:r>
            <a:r>
              <a:rPr lang="en-US" sz="400" i="1" dirty="0"/>
              <a:t> in a cup. </a:t>
            </a:r>
            <a:r>
              <a:rPr lang="en-US" sz="400" b="1" i="1" dirty="0"/>
              <a:t>And then </a:t>
            </a:r>
            <a:r>
              <a:rPr lang="en-US" sz="400" i="1" dirty="0"/>
              <a:t>you just squish </a:t>
            </a:r>
            <a:r>
              <a:rPr lang="en-US" sz="400" i="1" u="sng" dirty="0"/>
              <a:t>it</a:t>
            </a:r>
            <a:r>
              <a:rPr lang="en-US" sz="400" i="1" dirty="0"/>
              <a:t> around your mouth </a:t>
            </a:r>
            <a:r>
              <a:rPr lang="en-US" sz="400" b="1" i="1" dirty="0"/>
              <a:t>and then </a:t>
            </a:r>
            <a:r>
              <a:rPr lang="en-US" sz="400" i="1" dirty="0"/>
              <a:t>spit </a:t>
            </a:r>
            <a:r>
              <a:rPr lang="en-US" sz="400" i="1" u="sng" dirty="0"/>
              <a:t>it</a:t>
            </a:r>
            <a:r>
              <a:rPr lang="en-US" sz="400" i="1" dirty="0"/>
              <a:t> out. </a:t>
            </a:r>
            <a:r>
              <a:rPr lang="en-US" sz="400" b="1" i="1" dirty="0"/>
              <a:t>And then </a:t>
            </a:r>
            <a:r>
              <a:rPr lang="en-US" sz="400" i="1" dirty="0"/>
              <a:t>it's important to do it because if you </a:t>
            </a:r>
            <a:r>
              <a:rPr lang="en-US" sz="400" i="1" u="sng" dirty="0"/>
              <a:t>don't</a:t>
            </a:r>
            <a:r>
              <a:rPr lang="en-US" sz="400" i="1" dirty="0"/>
              <a:t>, you're teeth will fall out. </a:t>
            </a:r>
            <a:r>
              <a:rPr lang="en-US" sz="400" b="1" i="1" dirty="0"/>
              <a:t>And</a:t>
            </a:r>
            <a:r>
              <a:rPr lang="en-US" sz="400" i="1" dirty="0"/>
              <a:t> you get many cavities because you eat candy and stuff, </a:t>
            </a:r>
            <a:r>
              <a:rPr lang="en-US" sz="400" b="1" i="1" dirty="0"/>
              <a:t>and</a:t>
            </a:r>
            <a:r>
              <a:rPr lang="en-US" sz="400" i="1" dirty="0"/>
              <a:t> it's on your teeth, and it won't come off. </a:t>
            </a: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Multiple sequencing connectors and cohesive devices</a:t>
            </a:r>
          </a:p>
          <a:p>
            <a:pPr eaLnBrk="1" hangingPunct="1">
              <a:defRPr/>
            </a:pPr>
            <a:endParaRPr lang="en-US" altLang="en-US" sz="400" u="sng" dirty="0">
              <a:solidFill>
                <a:prstClr val="black"/>
              </a:solidFill>
              <a:latin typeface="Calibri"/>
            </a:endParaRPr>
          </a:p>
        </p:txBody>
      </p:sp>
    </p:spTree>
    <p:extLst>
      <p:ext uri="{BB962C8B-B14F-4D97-AF65-F5344CB8AC3E}">
        <p14:creationId xmlns:p14="http://schemas.microsoft.com/office/powerpoint/2010/main" val="2647584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5" grpId="0" animBg="1"/>
      <p:bldP spid="18" grpId="0" animBg="1"/>
      <p:bldP spid="1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a:t>
            </a:r>
            <a:r>
              <a:rPr lang="en-US" altLang="en-US" b="1" dirty="0" smtClean="0">
                <a:solidFill>
                  <a:srgbClr val="EEECE1">
                    <a:lumMod val="25000"/>
                  </a:srgbClr>
                </a:solidFill>
                <a:ea typeface="ＭＳ Ｐゴシック" charset="-128"/>
              </a:rPr>
              <a:t>evident</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3024910" y="1308684"/>
            <a:ext cx="5340897" cy="3242680"/>
          </a:xfrm>
          <a:prstGeom prst="wedgeRoundRectCallout">
            <a:avLst>
              <a:gd name="adj1" fmla="val -58910"/>
              <a:gd name="adj2" fmla="val 7645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cs typeface="Calibri"/>
              </a:rPr>
              <a:t>No </a:t>
            </a:r>
            <a:r>
              <a:rPr lang="en-US" altLang="en-US" sz="2000" u="sng" dirty="0">
                <a:solidFill>
                  <a:prstClr val="black"/>
                </a:solidFill>
                <a:latin typeface="Calibri"/>
                <a:cs typeface="Calibri"/>
              </a:rPr>
              <a:t>Evidence of </a:t>
            </a:r>
            <a:r>
              <a:rPr lang="en-US" altLang="en-US" sz="2000" u="sng" dirty="0" smtClean="0">
                <a:solidFill>
                  <a:prstClr val="black"/>
                </a:solidFill>
                <a:latin typeface="Calibri"/>
                <a:cs typeface="Calibri"/>
              </a:rPr>
              <a:t>Coherence and Cohesion (</a:t>
            </a:r>
            <a:r>
              <a:rPr lang="en-US" altLang="en-US" sz="2000" u="sng" dirty="0">
                <a:solidFill>
                  <a:prstClr val="black"/>
                </a:solidFill>
                <a:latin typeface="Calibri"/>
                <a:cs typeface="Calibri"/>
              </a:rPr>
              <a:t>EL)</a:t>
            </a:r>
            <a:r>
              <a:rPr lang="en-US" altLang="en-US" sz="2000" u="sng" dirty="0" smtClean="0">
                <a:solidFill>
                  <a:prstClr val="black"/>
                </a:solidFill>
                <a:latin typeface="Calibri"/>
                <a:cs typeface="Calibri"/>
              </a:rPr>
              <a:t>:</a:t>
            </a:r>
          </a:p>
          <a:p>
            <a:pPr eaLnBrk="1" hangingPunct="1">
              <a:defRPr/>
            </a:pPr>
            <a:endParaRPr lang="en-US" altLang="en-US" sz="2000" u="sng" dirty="0">
              <a:solidFill>
                <a:prstClr val="black"/>
              </a:solidFill>
              <a:latin typeface="Calibri"/>
              <a:cs typeface="Calibri"/>
            </a:endParaRPr>
          </a:p>
          <a:p>
            <a:pPr eaLnBrk="1" hangingPunct="1">
              <a:defRPr/>
            </a:pPr>
            <a:r>
              <a:rPr lang="en-US" sz="2000" i="1" dirty="0">
                <a:latin typeface="Calibri"/>
                <a:cs typeface="Calibri"/>
              </a:rPr>
              <a:t>So she could not go to the dentist. </a:t>
            </a:r>
            <a:endParaRPr lang="en-US" sz="2000" i="1" dirty="0" smtClean="0">
              <a:latin typeface="Calibri"/>
              <a:cs typeface="Calibri"/>
            </a:endParaRPr>
          </a:p>
          <a:p>
            <a:pPr eaLnBrk="1" hangingPunct="1">
              <a:defRPr/>
            </a:pPr>
            <a:r>
              <a:rPr lang="en-US" sz="2000" dirty="0" smtClean="0">
                <a:latin typeface="Calibri"/>
                <a:cs typeface="Calibri"/>
              </a:rPr>
              <a:t>[And </a:t>
            </a:r>
            <a:r>
              <a:rPr lang="en-US" sz="2000" dirty="0">
                <a:latin typeface="Calibri"/>
                <a:cs typeface="Calibri"/>
              </a:rPr>
              <a:t>can you tell her how to clean her teeth?] </a:t>
            </a:r>
            <a:endParaRPr lang="en-US" sz="2000" dirty="0" smtClean="0">
              <a:latin typeface="Calibri"/>
              <a:cs typeface="Calibri"/>
            </a:endParaRPr>
          </a:p>
          <a:p>
            <a:pPr eaLnBrk="1" hangingPunct="1">
              <a:defRPr/>
            </a:pPr>
            <a:r>
              <a:rPr lang="en-US" sz="2000" i="1" dirty="0" smtClean="0">
                <a:latin typeface="Calibri"/>
                <a:cs typeface="Calibri"/>
              </a:rPr>
              <a:t>With </a:t>
            </a:r>
            <a:r>
              <a:rPr lang="en-US" sz="2000" i="1" dirty="0">
                <a:latin typeface="Calibri"/>
                <a:cs typeface="Calibri"/>
              </a:rPr>
              <a:t>a toothbrush </a:t>
            </a:r>
            <a:r>
              <a:rPr lang="en-US" sz="2000" b="1" i="1" dirty="0">
                <a:latin typeface="Calibri"/>
                <a:cs typeface="Calibri"/>
              </a:rPr>
              <a:t>and</a:t>
            </a:r>
            <a:r>
              <a:rPr lang="en-US" sz="2000" i="1" dirty="0">
                <a:latin typeface="Calibri"/>
                <a:cs typeface="Calibri"/>
              </a:rPr>
              <a:t> some</a:t>
            </a:r>
            <a:r>
              <a:rPr lang="en-US" sz="2000" i="1" dirty="0" smtClean="0">
                <a:latin typeface="Calibri"/>
                <a:cs typeface="Calibri"/>
              </a:rPr>
              <a:t>.</a:t>
            </a:r>
          </a:p>
          <a:p>
            <a:pPr marL="342900" indent="-342900" eaLnBrk="1" hangingPunct="1">
              <a:defRPr/>
            </a:pPr>
            <a:endParaRPr lang="en-US" sz="2000" dirty="0" smtClean="0">
              <a:latin typeface="Calibri"/>
              <a:cs typeface="Calibri"/>
            </a:endParaRPr>
          </a:p>
          <a:p>
            <a:pPr marL="342900" indent="-342900" eaLnBrk="1" hangingPunct="1">
              <a:buFont typeface="Arial"/>
              <a:buChar char="•"/>
              <a:defRPr/>
            </a:pPr>
            <a:r>
              <a:rPr lang="en-US" sz="2000" dirty="0" smtClean="0">
                <a:latin typeface="Calibri"/>
                <a:cs typeface="Calibri"/>
              </a:rPr>
              <a:t>Use of </a:t>
            </a:r>
            <a:r>
              <a:rPr lang="en-US" sz="2000" b="1" dirty="0" smtClean="0">
                <a:latin typeface="Calibri"/>
                <a:cs typeface="Calibri"/>
              </a:rPr>
              <a:t>conjunction</a:t>
            </a:r>
            <a:r>
              <a:rPr lang="en-US" sz="2000" dirty="0" smtClean="0">
                <a:latin typeface="Calibri"/>
                <a:cs typeface="Calibri"/>
              </a:rPr>
              <a:t> does not serve the purpose of sequencing propositions</a:t>
            </a:r>
          </a:p>
          <a:p>
            <a:pPr marL="342900" indent="-342900" eaLnBrk="1" hangingPunct="1">
              <a:buFont typeface="Arial"/>
              <a:buChar char="•"/>
              <a:defRPr/>
            </a:pPr>
            <a:r>
              <a:rPr lang="en-US" sz="2000" dirty="0" smtClean="0">
                <a:latin typeface="Calibri"/>
                <a:cs typeface="Calibri"/>
              </a:rPr>
              <a:t>No use of cohesive devices</a:t>
            </a:r>
            <a:endParaRPr lang="en-US" altLang="en-US" sz="2000" i="1" dirty="0" smtClean="0">
              <a:solidFill>
                <a:prstClr val="black"/>
              </a:solidFill>
              <a:latin typeface="Calibri"/>
              <a:cs typeface="Calibri"/>
            </a:endParaRPr>
          </a:p>
        </p:txBody>
      </p:sp>
    </p:spTree>
    <p:extLst>
      <p:ext uri="{BB962C8B-B14F-4D97-AF65-F5344CB8AC3E}">
        <p14:creationId xmlns:p14="http://schemas.microsoft.com/office/powerpoint/2010/main" val="5972508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3056818" y="1054101"/>
            <a:ext cx="5649791" cy="3866594"/>
          </a:xfrm>
          <a:prstGeom prst="wedgeRoundRectCallout">
            <a:avLst>
              <a:gd name="adj1" fmla="val -33620"/>
              <a:gd name="adj2" fmla="val 6222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cs typeface="Calibri"/>
              </a:rPr>
              <a:t>Emerging Coherence and Cohesion (EL):</a:t>
            </a:r>
          </a:p>
          <a:p>
            <a:pPr eaLnBrk="1" hangingPunct="1">
              <a:defRPr/>
            </a:pPr>
            <a:endParaRPr lang="en-US" altLang="en-US" sz="2000" u="sng" dirty="0">
              <a:solidFill>
                <a:prstClr val="black"/>
              </a:solidFill>
              <a:latin typeface="Calibri"/>
              <a:cs typeface="Calibri"/>
            </a:endParaRPr>
          </a:p>
          <a:p>
            <a:pPr eaLnBrk="1" hangingPunct="1">
              <a:defRPr/>
            </a:pPr>
            <a:r>
              <a:rPr lang="en-US" sz="2000" i="1" dirty="0">
                <a:latin typeface="Calibri"/>
                <a:cs typeface="Calibri"/>
              </a:rPr>
              <a:t>You get your brush. You get your hand. Put something like </a:t>
            </a:r>
            <a:r>
              <a:rPr lang="en-US" sz="2000" i="1" u="sng" dirty="0">
                <a:latin typeface="Calibri"/>
                <a:cs typeface="Calibri"/>
              </a:rPr>
              <a:t>those</a:t>
            </a:r>
            <a:r>
              <a:rPr lang="en-US" sz="2000" i="1" dirty="0">
                <a:latin typeface="Calibri"/>
                <a:cs typeface="Calibri"/>
              </a:rPr>
              <a:t>. </a:t>
            </a:r>
            <a:r>
              <a:rPr lang="en-US" sz="2000" b="1" i="1" dirty="0">
                <a:latin typeface="Calibri"/>
                <a:cs typeface="Calibri"/>
              </a:rPr>
              <a:t>Then</a:t>
            </a:r>
            <a:r>
              <a:rPr lang="en-US" sz="2000" i="1" dirty="0">
                <a:latin typeface="Calibri"/>
                <a:cs typeface="Calibri"/>
              </a:rPr>
              <a:t> put your hand in your mouth </a:t>
            </a:r>
            <a:r>
              <a:rPr lang="en-US" sz="2000" b="1" i="1" dirty="0">
                <a:latin typeface="Calibri"/>
                <a:cs typeface="Calibri"/>
              </a:rPr>
              <a:t>and then </a:t>
            </a:r>
            <a:r>
              <a:rPr lang="en-US" sz="2000" i="1" dirty="0">
                <a:latin typeface="Calibri"/>
                <a:cs typeface="Calibri"/>
              </a:rPr>
              <a:t>you shake </a:t>
            </a:r>
            <a:r>
              <a:rPr lang="en-US" sz="2000" i="1" u="sng" dirty="0">
                <a:latin typeface="Calibri"/>
                <a:cs typeface="Calibri"/>
              </a:rPr>
              <a:t>it</a:t>
            </a:r>
            <a:r>
              <a:rPr lang="en-US" sz="2000" i="1" dirty="0">
                <a:latin typeface="Calibri"/>
                <a:cs typeface="Calibri"/>
              </a:rPr>
              <a:t> in your mouth. </a:t>
            </a:r>
            <a:r>
              <a:rPr lang="en-US" sz="2000" b="1" i="1" dirty="0">
                <a:latin typeface="Calibri"/>
                <a:cs typeface="Calibri"/>
              </a:rPr>
              <a:t>Then</a:t>
            </a:r>
            <a:r>
              <a:rPr lang="en-US" sz="2000" i="1" dirty="0">
                <a:latin typeface="Calibri"/>
                <a:cs typeface="Calibri"/>
              </a:rPr>
              <a:t> you have to brush </a:t>
            </a:r>
            <a:r>
              <a:rPr lang="en-US" sz="2000" i="1" u="sng" dirty="0">
                <a:latin typeface="Calibri"/>
                <a:cs typeface="Calibri"/>
              </a:rPr>
              <a:t>them</a:t>
            </a:r>
            <a:r>
              <a:rPr lang="en-US" sz="2000" i="1" dirty="0">
                <a:latin typeface="Calibri"/>
                <a:cs typeface="Calibri"/>
              </a:rPr>
              <a:t> because if you do not brush </a:t>
            </a:r>
            <a:r>
              <a:rPr lang="en-US" sz="2000" i="1" u="sng" dirty="0">
                <a:latin typeface="Calibri"/>
                <a:cs typeface="Calibri"/>
              </a:rPr>
              <a:t>them</a:t>
            </a:r>
            <a:r>
              <a:rPr lang="en-US" sz="2000" i="1" dirty="0">
                <a:latin typeface="Calibri"/>
                <a:cs typeface="Calibri"/>
              </a:rPr>
              <a:t>, will be ugly like </a:t>
            </a:r>
            <a:r>
              <a:rPr lang="en-US" sz="2000" i="1" u="sng" dirty="0">
                <a:latin typeface="Calibri"/>
                <a:cs typeface="Calibri"/>
              </a:rPr>
              <a:t>that</a:t>
            </a:r>
            <a:r>
              <a:rPr lang="en-US" sz="2000" i="1" dirty="0">
                <a:latin typeface="Calibri"/>
                <a:cs typeface="Calibri"/>
              </a:rPr>
              <a:t>. </a:t>
            </a:r>
            <a:r>
              <a:rPr lang="en-US" sz="2000" b="1" i="1" dirty="0">
                <a:latin typeface="Calibri"/>
                <a:cs typeface="Calibri"/>
              </a:rPr>
              <a:t>Then</a:t>
            </a:r>
            <a:r>
              <a:rPr lang="en-US" sz="2000" i="1" dirty="0">
                <a:latin typeface="Calibri"/>
                <a:cs typeface="Calibri"/>
              </a:rPr>
              <a:t> if you do brush your teeth all day, your teeth will be happy. </a:t>
            </a:r>
            <a:endParaRPr lang="en-US" sz="2000" i="1" dirty="0" smtClean="0">
              <a:latin typeface="Calibri"/>
              <a:cs typeface="Calibri"/>
            </a:endParaRPr>
          </a:p>
          <a:p>
            <a:pPr eaLnBrk="1" hangingPunct="1">
              <a:defRPr/>
            </a:pPr>
            <a:endParaRPr lang="en-US" altLang="en-US" sz="2000" dirty="0" smtClean="0">
              <a:solidFill>
                <a:prstClr val="black"/>
              </a:solidFill>
              <a:latin typeface="Calibri"/>
              <a:cs typeface="Calibri"/>
            </a:endParaRPr>
          </a:p>
          <a:p>
            <a:pPr marL="342900" indent="-342900" eaLnBrk="1" hangingPunct="1">
              <a:buFont typeface="Arial"/>
              <a:buChar char="•"/>
              <a:defRPr/>
            </a:pPr>
            <a:r>
              <a:rPr lang="en-US" altLang="en-US" sz="2000" dirty="0" smtClean="0">
                <a:solidFill>
                  <a:prstClr val="black"/>
                </a:solidFill>
                <a:latin typeface="Calibri"/>
                <a:cs typeface="Calibri"/>
              </a:rPr>
              <a:t>Use of 1 </a:t>
            </a:r>
            <a:r>
              <a:rPr lang="en-US" altLang="en-US" sz="2000" b="1" dirty="0" smtClean="0">
                <a:solidFill>
                  <a:prstClr val="black"/>
                </a:solidFill>
                <a:latin typeface="Calibri"/>
                <a:cs typeface="Calibri"/>
              </a:rPr>
              <a:t>transitional word </a:t>
            </a:r>
            <a:r>
              <a:rPr lang="en-US" altLang="en-US" sz="2000" dirty="0" smtClean="0">
                <a:solidFill>
                  <a:prstClr val="black"/>
                </a:solidFill>
                <a:latin typeface="Calibri"/>
                <a:cs typeface="Calibri"/>
              </a:rPr>
              <a:t>(then)</a:t>
            </a:r>
          </a:p>
          <a:p>
            <a:pPr marL="342900" indent="-342900" eaLnBrk="1" hangingPunct="1">
              <a:buFont typeface="Arial"/>
              <a:buChar char="•"/>
              <a:defRPr/>
            </a:pPr>
            <a:r>
              <a:rPr lang="en-US" altLang="en-US" sz="2000" dirty="0" smtClean="0">
                <a:solidFill>
                  <a:prstClr val="black"/>
                </a:solidFill>
                <a:latin typeface="Calibri"/>
                <a:cs typeface="Calibri"/>
              </a:rPr>
              <a:t>Use of </a:t>
            </a:r>
            <a:r>
              <a:rPr lang="en-US" altLang="en-US" sz="2000" u="sng" dirty="0" smtClean="0">
                <a:solidFill>
                  <a:prstClr val="black"/>
                </a:solidFill>
                <a:latin typeface="Calibri"/>
                <a:cs typeface="Calibri"/>
              </a:rPr>
              <a:t>cohesive devices</a:t>
            </a:r>
            <a:r>
              <a:rPr lang="en-US" altLang="en-US" sz="2000" dirty="0" smtClean="0">
                <a:solidFill>
                  <a:prstClr val="black"/>
                </a:solidFill>
                <a:latin typeface="Calibri"/>
                <a:cs typeface="Calibri"/>
              </a:rPr>
              <a:t> (ambiguous pronominal referents)</a:t>
            </a:r>
          </a:p>
        </p:txBody>
      </p:sp>
      <p:sp>
        <p:nvSpPr>
          <p:cNvPr id="10" name="Rounded Rectangular Callout 9"/>
          <p:cNvSpPr>
            <a:spLocks noChangeArrowheads="1"/>
          </p:cNvSpPr>
          <p:nvPr/>
        </p:nvSpPr>
        <p:spPr bwMode="auto">
          <a:xfrm>
            <a:off x="3056820" y="1054101"/>
            <a:ext cx="5394454" cy="3866594"/>
          </a:xfrm>
          <a:prstGeom prst="wedgeRoundRectCallout">
            <a:avLst>
              <a:gd name="adj1" fmla="val -26021"/>
              <a:gd name="adj2" fmla="val 62288"/>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cs typeface="Calibri"/>
              </a:rPr>
              <a:t>Emerging </a:t>
            </a:r>
            <a:r>
              <a:rPr lang="en-US" altLang="en-US" sz="2000" u="sng" dirty="0" smtClean="0">
                <a:solidFill>
                  <a:prstClr val="black"/>
                </a:solidFill>
                <a:latin typeface="Calibri"/>
                <a:cs typeface="Calibri"/>
              </a:rPr>
              <a:t>Coherence and Cohesion (EO/P)</a:t>
            </a:r>
            <a:r>
              <a:rPr lang="en-US" altLang="en-US" sz="2000" dirty="0" smtClean="0">
                <a:solidFill>
                  <a:prstClr val="black"/>
                </a:solidFill>
                <a:latin typeface="Calibri"/>
                <a:cs typeface="Calibri"/>
              </a:rPr>
              <a:t>:</a:t>
            </a:r>
          </a:p>
          <a:p>
            <a:pPr eaLnBrk="1" hangingPunct="1">
              <a:defRPr/>
            </a:pPr>
            <a:endParaRPr lang="en-US" altLang="en-US" sz="2000" dirty="0" smtClean="0">
              <a:solidFill>
                <a:prstClr val="black"/>
              </a:solidFill>
              <a:latin typeface="Calibri"/>
              <a:cs typeface="Calibri"/>
            </a:endParaRPr>
          </a:p>
          <a:p>
            <a:pPr eaLnBrk="1" hangingPunct="1">
              <a:defRPr/>
            </a:pPr>
            <a:r>
              <a:rPr lang="en-US" sz="2000" i="1" dirty="0" smtClean="0">
                <a:latin typeface="Calibri"/>
                <a:cs typeface="Calibri"/>
              </a:rPr>
              <a:t>You </a:t>
            </a:r>
            <a:r>
              <a:rPr lang="en-US" sz="2000" i="1" dirty="0">
                <a:latin typeface="Calibri"/>
                <a:cs typeface="Calibri"/>
              </a:rPr>
              <a:t>should clean your teeth because you don't want your teeth to turn yellow. </a:t>
            </a:r>
            <a:r>
              <a:rPr lang="en-US" sz="2000" b="1" i="1" dirty="0">
                <a:latin typeface="Calibri"/>
                <a:cs typeface="Calibri"/>
              </a:rPr>
              <a:t>And</a:t>
            </a:r>
            <a:r>
              <a:rPr lang="en-US" sz="2000" i="1" dirty="0">
                <a:latin typeface="Calibri"/>
                <a:cs typeface="Calibri"/>
              </a:rPr>
              <a:t> you don't want to get cavities. </a:t>
            </a:r>
            <a:r>
              <a:rPr lang="en-US" sz="2000" b="1" i="1" dirty="0">
                <a:latin typeface="Calibri"/>
                <a:cs typeface="Calibri"/>
              </a:rPr>
              <a:t>And</a:t>
            </a:r>
            <a:r>
              <a:rPr lang="en-US" sz="2000" i="1" dirty="0">
                <a:latin typeface="Calibri"/>
                <a:cs typeface="Calibri"/>
              </a:rPr>
              <a:t> how to do it is you put toothpaste on your toothbrush, water </a:t>
            </a:r>
            <a:r>
              <a:rPr lang="en-US" sz="2000" i="1" u="sng" dirty="0">
                <a:latin typeface="Calibri"/>
                <a:cs typeface="Calibri"/>
              </a:rPr>
              <a:t>it</a:t>
            </a:r>
            <a:r>
              <a:rPr lang="en-US" sz="2000" i="1" dirty="0">
                <a:latin typeface="Calibri"/>
                <a:cs typeface="Calibri"/>
              </a:rPr>
              <a:t> a little, </a:t>
            </a:r>
            <a:r>
              <a:rPr lang="en-US" sz="2000" b="1" i="1" dirty="0">
                <a:latin typeface="Calibri"/>
                <a:cs typeface="Calibri"/>
              </a:rPr>
              <a:t>and then </a:t>
            </a:r>
            <a:r>
              <a:rPr lang="en-US" sz="2000" i="1" dirty="0">
                <a:latin typeface="Calibri"/>
                <a:cs typeface="Calibri"/>
              </a:rPr>
              <a:t>pop </a:t>
            </a:r>
            <a:r>
              <a:rPr lang="en-US" sz="2000" i="1" u="sng" dirty="0">
                <a:latin typeface="Calibri"/>
                <a:cs typeface="Calibri"/>
              </a:rPr>
              <a:t>it</a:t>
            </a:r>
            <a:r>
              <a:rPr lang="en-US" sz="2000" i="1" dirty="0">
                <a:latin typeface="Calibri"/>
                <a:cs typeface="Calibri"/>
              </a:rPr>
              <a:t> in your mouth and brush</a:t>
            </a:r>
            <a:r>
              <a:rPr lang="en-US" sz="2000" i="1" dirty="0" smtClean="0">
                <a:latin typeface="Calibri"/>
                <a:cs typeface="Calibri"/>
              </a:rPr>
              <a:t>.</a:t>
            </a:r>
          </a:p>
          <a:p>
            <a:pPr eaLnBrk="1" hangingPunct="1">
              <a:defRPr/>
            </a:pPr>
            <a:endParaRPr lang="en-US" sz="2000" dirty="0" smtClean="0">
              <a:latin typeface="Calibri"/>
              <a:cs typeface="Calibri"/>
            </a:endParaRPr>
          </a:p>
          <a:p>
            <a:pPr marL="342900" indent="-342900" eaLnBrk="1" hangingPunct="1">
              <a:buFont typeface="Arial"/>
              <a:buChar char="•"/>
              <a:defRPr/>
            </a:pPr>
            <a:r>
              <a:rPr lang="en-US" altLang="en-US" sz="2000" dirty="0" smtClean="0">
                <a:solidFill>
                  <a:prstClr val="black"/>
                </a:solidFill>
                <a:latin typeface="Calibri"/>
                <a:cs typeface="Calibri"/>
              </a:rPr>
              <a:t>Use of 1 </a:t>
            </a:r>
            <a:r>
              <a:rPr lang="en-US" altLang="en-US" sz="2000" b="1" dirty="0" smtClean="0">
                <a:solidFill>
                  <a:prstClr val="black"/>
                </a:solidFill>
                <a:latin typeface="Calibri"/>
                <a:cs typeface="Calibri"/>
              </a:rPr>
              <a:t>conjunction</a:t>
            </a:r>
            <a:r>
              <a:rPr lang="en-US" altLang="en-US" sz="2000" dirty="0" smtClean="0">
                <a:solidFill>
                  <a:prstClr val="black"/>
                </a:solidFill>
                <a:latin typeface="Calibri"/>
                <a:cs typeface="Calibri"/>
              </a:rPr>
              <a:t> (and) and 1 </a:t>
            </a:r>
            <a:r>
              <a:rPr lang="en-US" altLang="en-US" sz="2000" b="1" dirty="0" smtClean="0">
                <a:solidFill>
                  <a:prstClr val="black"/>
                </a:solidFill>
                <a:latin typeface="Calibri"/>
                <a:cs typeface="Calibri"/>
              </a:rPr>
              <a:t>transition word </a:t>
            </a:r>
            <a:r>
              <a:rPr lang="en-US" altLang="en-US" sz="2000" dirty="0" smtClean="0">
                <a:solidFill>
                  <a:prstClr val="black"/>
                </a:solidFill>
                <a:latin typeface="Calibri"/>
                <a:cs typeface="Calibri"/>
              </a:rPr>
              <a:t>(then)</a:t>
            </a:r>
          </a:p>
          <a:p>
            <a:pPr marL="342900" indent="-342900" eaLnBrk="1" hangingPunct="1">
              <a:buFont typeface="Arial"/>
              <a:buChar char="•"/>
              <a:defRPr/>
            </a:pPr>
            <a:r>
              <a:rPr lang="en-US" altLang="en-US" sz="2000" dirty="0" smtClean="0">
                <a:solidFill>
                  <a:prstClr val="black"/>
                </a:solidFill>
                <a:latin typeface="Calibri"/>
                <a:cs typeface="Calibri"/>
              </a:rPr>
              <a:t>Use of </a:t>
            </a:r>
            <a:r>
              <a:rPr lang="en-US" altLang="en-US" sz="2000" u="sng" dirty="0" smtClean="0">
                <a:solidFill>
                  <a:prstClr val="black"/>
                </a:solidFill>
                <a:latin typeface="Calibri"/>
                <a:cs typeface="Calibri"/>
              </a:rPr>
              <a:t>cohesive devices</a:t>
            </a:r>
            <a:r>
              <a:rPr lang="en-US" altLang="en-US" sz="2000" dirty="0" smtClean="0">
                <a:solidFill>
                  <a:prstClr val="black"/>
                </a:solidFill>
                <a:latin typeface="Calibri"/>
                <a:cs typeface="Calibri"/>
              </a:rPr>
              <a:t> (pronominal referents)  </a:t>
            </a: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616864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01923" y="1182848"/>
            <a:ext cx="6065240" cy="4001059"/>
          </a:xfrm>
          <a:prstGeom prst="wedgeRoundRectCallout">
            <a:avLst>
              <a:gd name="adj1" fmla="val -4155"/>
              <a:gd name="adj2" fmla="val 5525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n-lt"/>
              </a:rPr>
              <a:t>Developing </a:t>
            </a:r>
            <a:r>
              <a:rPr lang="en-US" altLang="en-US" sz="1800" u="sng" dirty="0" smtClean="0">
                <a:solidFill>
                  <a:prstClr val="black"/>
                </a:solidFill>
                <a:latin typeface="+mn-lt"/>
              </a:rPr>
              <a:t>Coherence and Cohesion (</a:t>
            </a:r>
            <a:r>
              <a:rPr lang="en-US" altLang="en-US" sz="1800" u="sng" dirty="0">
                <a:solidFill>
                  <a:prstClr val="black"/>
                </a:solidFill>
                <a:latin typeface="+mn-lt"/>
              </a:rPr>
              <a:t>EL)</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600" b="1" i="1" dirty="0">
                <a:latin typeface="+mn-lt"/>
              </a:rPr>
              <a:t>First</a:t>
            </a:r>
            <a:r>
              <a:rPr lang="en-US" sz="1600" i="1" dirty="0">
                <a:latin typeface="+mn-lt"/>
              </a:rPr>
              <a:t> you get a toothbrush. </a:t>
            </a:r>
            <a:r>
              <a:rPr lang="en-US" sz="1600" b="1" i="1" dirty="0">
                <a:latin typeface="+mn-lt"/>
              </a:rPr>
              <a:t>Then</a:t>
            </a:r>
            <a:r>
              <a:rPr lang="en-US" sz="1600" i="1" dirty="0">
                <a:latin typeface="+mn-lt"/>
              </a:rPr>
              <a:t> you get this little soap. </a:t>
            </a:r>
            <a:r>
              <a:rPr lang="en-US" sz="1600" b="1" i="1" dirty="0">
                <a:latin typeface="+mn-lt"/>
              </a:rPr>
              <a:t>And then </a:t>
            </a:r>
            <a:r>
              <a:rPr lang="en-US" sz="1600" i="1" dirty="0">
                <a:latin typeface="+mn-lt"/>
              </a:rPr>
              <a:t>clean </a:t>
            </a:r>
            <a:r>
              <a:rPr lang="en-US" sz="1600" b="1" i="1" dirty="0">
                <a:latin typeface="+mn-lt"/>
              </a:rPr>
              <a:t>first</a:t>
            </a:r>
            <a:r>
              <a:rPr lang="en-US" sz="1600" i="1" dirty="0">
                <a:latin typeface="+mn-lt"/>
              </a:rPr>
              <a:t> in the left for thirty seconds </a:t>
            </a:r>
            <a:r>
              <a:rPr lang="en-US" sz="1600" b="1" i="1" dirty="0">
                <a:latin typeface="+mn-lt"/>
              </a:rPr>
              <a:t>and then </a:t>
            </a:r>
            <a:r>
              <a:rPr lang="en-US" sz="1600" i="1" dirty="0">
                <a:latin typeface="+mn-lt"/>
              </a:rPr>
              <a:t>right another thirty seconds. </a:t>
            </a:r>
            <a:r>
              <a:rPr lang="en-US" sz="1600" b="1" i="1" dirty="0">
                <a:latin typeface="+mn-lt"/>
              </a:rPr>
              <a:t>Then</a:t>
            </a:r>
            <a:r>
              <a:rPr lang="en-US" sz="1600" i="1" dirty="0">
                <a:latin typeface="+mn-lt"/>
              </a:rPr>
              <a:t> you go to the top </a:t>
            </a:r>
            <a:r>
              <a:rPr lang="en-US" sz="1600" b="1" i="1" dirty="0">
                <a:latin typeface="+mn-lt"/>
              </a:rPr>
              <a:t>and</a:t>
            </a:r>
            <a:r>
              <a:rPr lang="en-US" sz="1600" i="1" dirty="0">
                <a:latin typeface="+mn-lt"/>
              </a:rPr>
              <a:t> do another thirty seconds </a:t>
            </a:r>
            <a:r>
              <a:rPr lang="en-US" sz="1600" b="1" i="1" dirty="0">
                <a:latin typeface="+mn-lt"/>
              </a:rPr>
              <a:t>and</a:t>
            </a:r>
            <a:r>
              <a:rPr lang="en-US" sz="1600" i="1" dirty="0">
                <a:latin typeface="+mn-lt"/>
              </a:rPr>
              <a:t> the left another thirty seconds. </a:t>
            </a:r>
            <a:r>
              <a:rPr lang="en-US" sz="1600" b="1" i="1" dirty="0">
                <a:latin typeface="+mn-lt"/>
              </a:rPr>
              <a:t>And</a:t>
            </a:r>
            <a:r>
              <a:rPr lang="en-US" sz="1600" i="1" dirty="0">
                <a:latin typeface="+mn-lt"/>
              </a:rPr>
              <a:t> </a:t>
            </a:r>
            <a:r>
              <a:rPr lang="en-US" sz="1600" i="1" u="sng" dirty="0">
                <a:latin typeface="+mn-lt"/>
              </a:rPr>
              <a:t>that</a:t>
            </a:r>
            <a:r>
              <a:rPr lang="en-US" sz="1600" i="1" dirty="0">
                <a:latin typeface="+mn-lt"/>
              </a:rPr>
              <a:t>'s going to be two minutes. </a:t>
            </a:r>
            <a:r>
              <a:rPr lang="en-US" sz="1600" b="1" i="1" dirty="0">
                <a:latin typeface="+mn-lt"/>
              </a:rPr>
              <a:t>And then </a:t>
            </a:r>
            <a:r>
              <a:rPr lang="en-US" sz="1600" i="1" dirty="0">
                <a:latin typeface="+mn-lt"/>
              </a:rPr>
              <a:t>you should do </a:t>
            </a:r>
            <a:r>
              <a:rPr lang="en-US" sz="1600" i="1" u="sng" dirty="0">
                <a:latin typeface="+mn-lt"/>
              </a:rPr>
              <a:t>it</a:t>
            </a:r>
            <a:r>
              <a:rPr lang="en-US" sz="1600" i="1" dirty="0">
                <a:latin typeface="+mn-lt"/>
              </a:rPr>
              <a:t> because you can get germs </a:t>
            </a:r>
            <a:r>
              <a:rPr lang="en-US" sz="1600" b="1" i="1" dirty="0">
                <a:latin typeface="+mn-lt"/>
              </a:rPr>
              <a:t>and</a:t>
            </a:r>
            <a:r>
              <a:rPr lang="en-US" sz="1600" i="1" dirty="0">
                <a:latin typeface="+mn-lt"/>
              </a:rPr>
              <a:t> all of that stuff </a:t>
            </a:r>
            <a:r>
              <a:rPr lang="en-US" sz="1600" i="1" u="sng" dirty="0">
                <a:latin typeface="+mn-lt"/>
              </a:rPr>
              <a:t>that</a:t>
            </a:r>
            <a:r>
              <a:rPr lang="en-US" sz="1600" i="1" dirty="0">
                <a:latin typeface="+mn-lt"/>
              </a:rPr>
              <a:t>'s bad for your teeth. </a:t>
            </a:r>
            <a:endParaRPr lang="en-US" altLang="en-US" sz="1600" i="1" dirty="0" smtClean="0">
              <a:solidFill>
                <a:prstClr val="black"/>
              </a:solidFill>
              <a:latin typeface="+mn-lt"/>
            </a:endParaRPr>
          </a:p>
          <a:p>
            <a:pPr eaLnBrk="1" hangingPunct="1">
              <a:defRPr/>
            </a:pPr>
            <a:endParaRPr lang="en-US" altLang="en-US" sz="1800" i="1" dirty="0" smtClean="0">
              <a:solidFill>
                <a:prstClr val="black"/>
              </a:solidFill>
              <a:latin typeface="+mn-lt"/>
            </a:endParaRPr>
          </a:p>
          <a:p>
            <a:pPr eaLnBrk="1" hangingPunct="1">
              <a:buFont typeface="Arial"/>
              <a:buChar char="•"/>
              <a:defRPr/>
            </a:pPr>
            <a:r>
              <a:rPr lang="en-US" altLang="en-US" sz="1600" dirty="0" smtClean="0">
                <a:solidFill>
                  <a:prstClr val="black"/>
                </a:solidFill>
                <a:latin typeface="+mn-lt"/>
                <a:cs typeface="Calibri"/>
              </a:rPr>
              <a:t> Repertoire includes 1 </a:t>
            </a:r>
            <a:r>
              <a:rPr lang="en-US" altLang="en-US" sz="1600" b="1" dirty="0" smtClean="0">
                <a:solidFill>
                  <a:prstClr val="black"/>
                </a:solidFill>
                <a:latin typeface="+mn-lt"/>
                <a:cs typeface="Calibri"/>
              </a:rPr>
              <a:t>conjunction</a:t>
            </a:r>
            <a:r>
              <a:rPr lang="en-US" altLang="en-US" sz="1600" dirty="0" smtClean="0">
                <a:solidFill>
                  <a:prstClr val="black"/>
                </a:solidFill>
                <a:latin typeface="+mn-lt"/>
                <a:cs typeface="Calibri"/>
              </a:rPr>
              <a:t> (and) and 2 </a:t>
            </a:r>
            <a:r>
              <a:rPr lang="en-US" altLang="en-US" sz="1600" b="1" dirty="0" smtClean="0">
                <a:solidFill>
                  <a:prstClr val="black"/>
                </a:solidFill>
                <a:latin typeface="+mn-lt"/>
                <a:cs typeface="Calibri"/>
              </a:rPr>
              <a:t>transitional words </a:t>
            </a:r>
            <a:r>
              <a:rPr lang="en-US" altLang="en-US" sz="1600" dirty="0" smtClean="0">
                <a:solidFill>
                  <a:prstClr val="black"/>
                </a:solidFill>
                <a:latin typeface="+mn-lt"/>
                <a:cs typeface="Calibri"/>
              </a:rPr>
              <a:t>(first, then)</a:t>
            </a:r>
          </a:p>
          <a:p>
            <a:pPr eaLnBrk="1" hangingPunct="1">
              <a:buFont typeface="Arial"/>
              <a:buChar char="•"/>
              <a:defRPr/>
            </a:pPr>
            <a:r>
              <a:rPr lang="en-US" altLang="en-US" sz="1600" dirty="0" smtClean="0">
                <a:solidFill>
                  <a:prstClr val="black"/>
                </a:solidFill>
                <a:latin typeface="+mn-lt"/>
                <a:cs typeface="Calibri"/>
              </a:rPr>
              <a:t> Numerous instances of </a:t>
            </a:r>
            <a:r>
              <a:rPr lang="en-US" altLang="en-US" sz="1600" u="sng" dirty="0" smtClean="0">
                <a:solidFill>
                  <a:prstClr val="black"/>
                </a:solidFill>
                <a:latin typeface="+mn-lt"/>
                <a:cs typeface="Calibri"/>
              </a:rPr>
              <a:t>cohesive ties</a:t>
            </a:r>
            <a:r>
              <a:rPr lang="en-US" altLang="en-US" sz="1600" dirty="0" smtClean="0">
                <a:solidFill>
                  <a:prstClr val="black"/>
                </a:solidFill>
                <a:latin typeface="+mn-lt"/>
                <a:cs typeface="Calibri"/>
              </a:rPr>
              <a:t> (pronominal referents and ellipses)</a:t>
            </a:r>
          </a:p>
        </p:txBody>
      </p:sp>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2916979" y="1182848"/>
            <a:ext cx="5798396" cy="4001060"/>
          </a:xfrm>
          <a:prstGeom prst="wedgeRoundRectCallout">
            <a:avLst>
              <a:gd name="adj1" fmla="val -6869"/>
              <a:gd name="adj2" fmla="val 5516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mn-lt"/>
              </a:rPr>
              <a:t>Developing Coherence and Cohesion (</a:t>
            </a:r>
            <a:r>
              <a:rPr lang="en-US" altLang="en-US" sz="1600" u="sng" dirty="0">
                <a:solidFill>
                  <a:prstClr val="black"/>
                </a:solidFill>
                <a:latin typeface="+mn-lt"/>
              </a:rPr>
              <a:t>EO/P)</a:t>
            </a:r>
            <a:r>
              <a:rPr lang="en-US" altLang="en-US" sz="1600" dirty="0" smtClean="0">
                <a:solidFill>
                  <a:prstClr val="black"/>
                </a:solidFill>
                <a:latin typeface="+mn-lt"/>
              </a:rPr>
              <a:t>:</a:t>
            </a:r>
          </a:p>
          <a:p>
            <a:pPr eaLnBrk="1" hangingPunct="1">
              <a:defRPr/>
            </a:pPr>
            <a:endParaRPr lang="en-US" altLang="en-US" sz="1600" dirty="0" smtClean="0">
              <a:solidFill>
                <a:prstClr val="black"/>
              </a:solidFill>
              <a:latin typeface="+mn-lt"/>
            </a:endParaRPr>
          </a:p>
          <a:p>
            <a:pPr eaLnBrk="1" hangingPunct="1">
              <a:defRPr/>
            </a:pPr>
            <a:r>
              <a:rPr lang="en-US" sz="1600" i="1" dirty="0">
                <a:latin typeface="+mn-lt"/>
              </a:rPr>
              <a:t>So </a:t>
            </a:r>
            <a:r>
              <a:rPr lang="en-US" sz="1600" b="1" i="1" dirty="0">
                <a:latin typeface="+mn-lt"/>
              </a:rPr>
              <a:t>first</a:t>
            </a:r>
            <a:r>
              <a:rPr lang="en-US" sz="1600" i="1" dirty="0">
                <a:latin typeface="+mn-lt"/>
              </a:rPr>
              <a:t> I should tell,</a:t>
            </a:r>
            <a:r>
              <a:rPr lang="en-US" sz="1600" i="1" dirty="0" smtClean="0">
                <a:latin typeface="+mn-lt"/>
              </a:rPr>
              <a:t> “We </a:t>
            </a:r>
            <a:r>
              <a:rPr lang="en-US" sz="1600" i="1" dirty="0">
                <a:latin typeface="+mn-lt"/>
              </a:rPr>
              <a:t>should get a toothbrush </a:t>
            </a:r>
            <a:r>
              <a:rPr lang="en-US" sz="1600" b="1" i="1" dirty="0">
                <a:latin typeface="+mn-lt"/>
              </a:rPr>
              <a:t>and</a:t>
            </a:r>
            <a:r>
              <a:rPr lang="en-US" sz="1600" i="1" dirty="0">
                <a:latin typeface="+mn-lt"/>
              </a:rPr>
              <a:t> we should get toothpaste </a:t>
            </a:r>
            <a:r>
              <a:rPr lang="en-US" sz="1600" b="1" i="1" dirty="0">
                <a:latin typeface="+mn-lt"/>
              </a:rPr>
              <a:t>and</a:t>
            </a:r>
            <a:r>
              <a:rPr lang="en-US" sz="1600" i="1" dirty="0">
                <a:latin typeface="+mn-lt"/>
              </a:rPr>
              <a:t> spread </a:t>
            </a:r>
            <a:r>
              <a:rPr lang="en-US" sz="1600" i="1" u="sng" dirty="0">
                <a:latin typeface="+mn-lt"/>
              </a:rPr>
              <a:t>it</a:t>
            </a:r>
            <a:r>
              <a:rPr lang="en-US" sz="1600" i="1" dirty="0">
                <a:latin typeface="+mn-lt"/>
              </a:rPr>
              <a:t> on the brush. </a:t>
            </a:r>
            <a:r>
              <a:rPr lang="en-US" sz="1600" b="1" i="1" dirty="0">
                <a:latin typeface="+mn-lt"/>
              </a:rPr>
              <a:t>And then </a:t>
            </a:r>
            <a:r>
              <a:rPr lang="en-US" sz="1600" i="1" dirty="0">
                <a:latin typeface="+mn-lt"/>
              </a:rPr>
              <a:t>you scrub </a:t>
            </a:r>
            <a:r>
              <a:rPr lang="en-US" sz="1600" i="1" u="sng" dirty="0">
                <a:latin typeface="+mn-lt"/>
              </a:rPr>
              <a:t>it</a:t>
            </a:r>
            <a:r>
              <a:rPr lang="en-US" sz="1600" i="1" dirty="0">
                <a:latin typeface="+mn-lt"/>
              </a:rPr>
              <a:t> back and forth in your molars and your front teeth</a:t>
            </a:r>
            <a:r>
              <a:rPr lang="en-US" sz="1600" i="1" dirty="0" smtClean="0">
                <a:latin typeface="+mn-lt"/>
              </a:rPr>
              <a:t>.” </a:t>
            </a:r>
            <a:r>
              <a:rPr lang="en-US" sz="1600" i="1" dirty="0">
                <a:latin typeface="+mn-lt"/>
              </a:rPr>
              <a:t>Yeah, </a:t>
            </a:r>
            <a:r>
              <a:rPr lang="en-US" sz="1600" i="1" u="sng" dirty="0">
                <a:latin typeface="+mn-lt"/>
              </a:rPr>
              <a:t>that</a:t>
            </a:r>
            <a:r>
              <a:rPr lang="en-US" sz="1600" i="1" dirty="0">
                <a:latin typeface="+mn-lt"/>
              </a:rPr>
              <a:t>'s how. </a:t>
            </a:r>
            <a:endParaRPr lang="en-US" sz="1600" i="1" dirty="0" smtClean="0">
              <a:latin typeface="+mn-lt"/>
            </a:endParaRPr>
          </a:p>
          <a:p>
            <a:pPr eaLnBrk="1" hangingPunct="1">
              <a:defRPr/>
            </a:pPr>
            <a:r>
              <a:rPr lang="en-US" sz="1600" dirty="0" smtClean="0">
                <a:latin typeface="+mn-lt"/>
              </a:rPr>
              <a:t>[And </a:t>
            </a:r>
            <a:r>
              <a:rPr lang="en-US" sz="1600" dirty="0">
                <a:latin typeface="+mn-lt"/>
              </a:rPr>
              <a:t>can you tell her why she should do it?] </a:t>
            </a:r>
            <a:endParaRPr lang="en-US" sz="1600" dirty="0" smtClean="0">
              <a:latin typeface="+mn-lt"/>
            </a:endParaRPr>
          </a:p>
          <a:p>
            <a:pPr eaLnBrk="1" hangingPunct="1">
              <a:defRPr/>
            </a:pPr>
            <a:r>
              <a:rPr lang="en-US" sz="1600" i="1" dirty="0" smtClean="0">
                <a:latin typeface="+mn-lt"/>
              </a:rPr>
              <a:t>She </a:t>
            </a:r>
            <a:r>
              <a:rPr lang="en-US" sz="1600" i="1" dirty="0">
                <a:latin typeface="+mn-lt"/>
              </a:rPr>
              <a:t>should do it so she won't have to go to the dentist </a:t>
            </a:r>
            <a:r>
              <a:rPr lang="en-US" sz="1600" b="1" i="1" dirty="0">
                <a:latin typeface="+mn-lt"/>
              </a:rPr>
              <a:t>and</a:t>
            </a:r>
            <a:r>
              <a:rPr lang="en-US" sz="1600" i="1" dirty="0">
                <a:latin typeface="+mn-lt"/>
              </a:rPr>
              <a:t> get cavities if her teeth turn yellow </a:t>
            </a:r>
            <a:r>
              <a:rPr lang="en-US" sz="1600" b="1" i="1" dirty="0">
                <a:latin typeface="+mn-lt"/>
              </a:rPr>
              <a:t>and</a:t>
            </a:r>
            <a:r>
              <a:rPr lang="en-US" sz="1600" i="1" dirty="0">
                <a:latin typeface="+mn-lt"/>
              </a:rPr>
              <a:t> get all dirty. </a:t>
            </a:r>
            <a:endParaRPr lang="en-US" altLang="en-US" sz="1600" i="1" dirty="0">
              <a:solidFill>
                <a:prstClr val="black"/>
              </a:solidFill>
              <a:latin typeface="+mn-lt"/>
            </a:endParaRPr>
          </a:p>
          <a:p>
            <a:pPr eaLnBrk="1" hangingPunct="1">
              <a:defRPr/>
            </a:pPr>
            <a:endParaRPr lang="en-US" altLang="en-US" sz="1600" i="1" dirty="0" smtClean="0">
              <a:solidFill>
                <a:srgbClr val="FFFFFF"/>
              </a:solidFill>
              <a:latin typeface="+mn-lt"/>
            </a:endParaRPr>
          </a:p>
          <a:p>
            <a:pPr eaLnBrk="1" hangingPunct="1">
              <a:buFont typeface="Arial"/>
              <a:buChar char="•"/>
              <a:defRPr/>
            </a:pPr>
            <a:r>
              <a:rPr lang="en-US" altLang="en-US" sz="1600" dirty="0" smtClean="0">
                <a:solidFill>
                  <a:prstClr val="black"/>
                </a:solidFill>
                <a:latin typeface="+mn-lt"/>
                <a:cs typeface="Calibri"/>
              </a:rPr>
              <a:t> Repertoire includes 1 </a:t>
            </a:r>
            <a:r>
              <a:rPr lang="en-US" altLang="en-US" sz="1600" b="1" dirty="0" smtClean="0">
                <a:solidFill>
                  <a:prstClr val="black"/>
                </a:solidFill>
                <a:latin typeface="+mn-lt"/>
                <a:cs typeface="Calibri"/>
              </a:rPr>
              <a:t>conjunction</a:t>
            </a:r>
            <a:r>
              <a:rPr lang="en-US" altLang="en-US" sz="1600" dirty="0" smtClean="0">
                <a:solidFill>
                  <a:prstClr val="black"/>
                </a:solidFill>
                <a:latin typeface="+mn-lt"/>
                <a:cs typeface="Calibri"/>
              </a:rPr>
              <a:t> (and) and 2 </a:t>
            </a:r>
            <a:r>
              <a:rPr lang="en-US" altLang="en-US" sz="1600" b="1" dirty="0" smtClean="0">
                <a:solidFill>
                  <a:prstClr val="black"/>
                </a:solidFill>
                <a:latin typeface="+mn-lt"/>
                <a:cs typeface="Calibri"/>
              </a:rPr>
              <a:t>transitional words</a:t>
            </a:r>
            <a:r>
              <a:rPr lang="en-US" altLang="en-US" sz="1600" dirty="0" smtClean="0">
                <a:solidFill>
                  <a:prstClr val="black"/>
                </a:solidFill>
                <a:latin typeface="+mn-lt"/>
                <a:cs typeface="Calibri"/>
              </a:rPr>
              <a:t> (first, then)</a:t>
            </a:r>
          </a:p>
          <a:p>
            <a:pPr eaLnBrk="1" hangingPunct="1">
              <a:buFont typeface="Arial"/>
              <a:buChar char="•"/>
              <a:defRPr/>
            </a:pPr>
            <a:r>
              <a:rPr lang="en-US" altLang="en-US" sz="1600" dirty="0" smtClean="0">
                <a:solidFill>
                  <a:prstClr val="black"/>
                </a:solidFill>
                <a:latin typeface="+mn-lt"/>
                <a:cs typeface="Calibri"/>
              </a:rPr>
              <a:t> Numerous instances of </a:t>
            </a:r>
            <a:r>
              <a:rPr lang="en-US" altLang="en-US" sz="1600" u="sng" dirty="0" smtClean="0">
                <a:solidFill>
                  <a:prstClr val="black"/>
                </a:solidFill>
                <a:latin typeface="+mn-lt"/>
                <a:cs typeface="Calibri"/>
              </a:rPr>
              <a:t>cohesive ties</a:t>
            </a:r>
            <a:r>
              <a:rPr lang="en-US" altLang="en-US" sz="1600" dirty="0" smtClean="0">
                <a:solidFill>
                  <a:prstClr val="black"/>
                </a:solidFill>
                <a:latin typeface="+mn-lt"/>
                <a:cs typeface="Calibri"/>
              </a:rPr>
              <a:t> (pronominal referents, substitution, and ellipses)</a:t>
            </a: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6065354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955637" y="1119907"/>
            <a:ext cx="5784272" cy="4040909"/>
          </a:xfrm>
          <a:prstGeom prst="wedgeRoundRectCallout">
            <a:avLst>
              <a:gd name="adj1" fmla="val 16909"/>
              <a:gd name="adj2" fmla="val 55839"/>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Calibri"/>
                <a:cs typeface="Calibri"/>
              </a:rPr>
              <a:t>Controlled </a:t>
            </a:r>
            <a:r>
              <a:rPr lang="en-US" altLang="en-US" sz="1600" u="sng" dirty="0" smtClean="0">
                <a:solidFill>
                  <a:prstClr val="black"/>
                </a:solidFill>
                <a:latin typeface="Calibri"/>
                <a:cs typeface="Calibri"/>
              </a:rPr>
              <a:t>Coherence and Cohesion (EL):</a:t>
            </a:r>
          </a:p>
          <a:p>
            <a:pPr eaLnBrk="1" hangingPunct="1">
              <a:defRPr/>
            </a:pPr>
            <a:endParaRPr lang="en-US" altLang="en-US" sz="1600" u="sng" dirty="0">
              <a:solidFill>
                <a:prstClr val="black"/>
              </a:solidFill>
              <a:latin typeface="Calibri"/>
              <a:cs typeface="Calibri"/>
            </a:endParaRPr>
          </a:p>
          <a:p>
            <a:pPr eaLnBrk="1" hangingPunct="1">
              <a:defRPr/>
            </a:pPr>
            <a:r>
              <a:rPr lang="en-US" sz="1600" b="1" i="1" dirty="0">
                <a:latin typeface="Calibri"/>
                <a:cs typeface="Calibri"/>
              </a:rPr>
              <a:t>First</a:t>
            </a:r>
            <a:r>
              <a:rPr lang="en-US" sz="1600" i="1" dirty="0">
                <a:latin typeface="Calibri"/>
                <a:cs typeface="Calibri"/>
              </a:rPr>
              <a:t>, you need to turn on the water. </a:t>
            </a:r>
            <a:r>
              <a:rPr lang="en-US" sz="1600" b="1" i="1" dirty="0">
                <a:latin typeface="Calibri"/>
                <a:cs typeface="Calibri"/>
              </a:rPr>
              <a:t>And then </a:t>
            </a:r>
            <a:r>
              <a:rPr lang="en-US" sz="1600" i="1" dirty="0">
                <a:latin typeface="Calibri"/>
                <a:cs typeface="Calibri"/>
              </a:rPr>
              <a:t>you're </a:t>
            </a:r>
            <a:r>
              <a:rPr lang="en-US" sz="1600" i="1" dirty="0" err="1">
                <a:latin typeface="Calibri"/>
                <a:cs typeface="Calibri"/>
              </a:rPr>
              <a:t>gonna</a:t>
            </a:r>
            <a:r>
              <a:rPr lang="en-US" sz="1600" i="1" dirty="0">
                <a:latin typeface="Calibri"/>
                <a:cs typeface="Calibri"/>
              </a:rPr>
              <a:t> get your toothbrush </a:t>
            </a:r>
            <a:r>
              <a:rPr lang="en-US" sz="1600" b="1" i="1" dirty="0">
                <a:latin typeface="Calibri"/>
                <a:cs typeface="Calibri"/>
              </a:rPr>
              <a:t>and then </a:t>
            </a:r>
            <a:r>
              <a:rPr lang="en-US" sz="1600" i="1" dirty="0">
                <a:latin typeface="Calibri"/>
                <a:cs typeface="Calibri"/>
              </a:rPr>
              <a:t>put water on </a:t>
            </a:r>
            <a:r>
              <a:rPr lang="en-US" sz="1600" i="1" u="sng" dirty="0">
                <a:latin typeface="Calibri"/>
                <a:cs typeface="Calibri"/>
              </a:rPr>
              <a:t>it</a:t>
            </a:r>
            <a:r>
              <a:rPr lang="en-US" sz="1600" i="1" dirty="0">
                <a:latin typeface="Calibri"/>
                <a:cs typeface="Calibri"/>
              </a:rPr>
              <a:t>. </a:t>
            </a:r>
            <a:r>
              <a:rPr lang="en-US" sz="1600" b="1" i="1" dirty="0">
                <a:latin typeface="Calibri"/>
                <a:cs typeface="Calibri"/>
              </a:rPr>
              <a:t>And then </a:t>
            </a:r>
            <a:r>
              <a:rPr lang="en-US" sz="1600" i="1" dirty="0">
                <a:latin typeface="Calibri"/>
                <a:cs typeface="Calibri"/>
              </a:rPr>
              <a:t>you get the toothpaste and put </a:t>
            </a:r>
            <a:r>
              <a:rPr lang="en-US" sz="1600" i="1" u="sng" dirty="0">
                <a:latin typeface="Calibri"/>
                <a:cs typeface="Calibri"/>
              </a:rPr>
              <a:t>it</a:t>
            </a:r>
            <a:r>
              <a:rPr lang="en-US" sz="1600" i="1" dirty="0">
                <a:latin typeface="Calibri"/>
                <a:cs typeface="Calibri"/>
              </a:rPr>
              <a:t> on the brush. </a:t>
            </a:r>
            <a:r>
              <a:rPr lang="en-US" sz="1600" b="1" i="1" dirty="0">
                <a:latin typeface="Calibri"/>
                <a:cs typeface="Calibri"/>
              </a:rPr>
              <a:t>Then</a:t>
            </a:r>
            <a:r>
              <a:rPr lang="en-US" sz="1600" i="1" dirty="0">
                <a:latin typeface="Calibri"/>
                <a:cs typeface="Calibri"/>
              </a:rPr>
              <a:t> you water </a:t>
            </a:r>
            <a:r>
              <a:rPr lang="en-US" sz="1600" i="1" u="sng" dirty="0">
                <a:latin typeface="Calibri"/>
                <a:cs typeface="Calibri"/>
              </a:rPr>
              <a:t>it</a:t>
            </a:r>
            <a:r>
              <a:rPr lang="en-US" sz="1600" i="1" dirty="0">
                <a:latin typeface="Calibri"/>
                <a:cs typeface="Calibri"/>
              </a:rPr>
              <a:t> a little bit. </a:t>
            </a:r>
            <a:r>
              <a:rPr lang="en-US" sz="1600" b="1" i="1" dirty="0">
                <a:latin typeface="Calibri"/>
                <a:cs typeface="Calibri"/>
              </a:rPr>
              <a:t>And then </a:t>
            </a:r>
            <a:r>
              <a:rPr lang="en-US" sz="1600" i="1" dirty="0">
                <a:latin typeface="Calibri"/>
                <a:cs typeface="Calibri"/>
              </a:rPr>
              <a:t>you brush your teeth in circles. </a:t>
            </a:r>
            <a:r>
              <a:rPr lang="en-US" sz="1600" b="1" i="1" dirty="0">
                <a:latin typeface="Calibri"/>
                <a:cs typeface="Calibri"/>
              </a:rPr>
              <a:t>And then </a:t>
            </a:r>
            <a:r>
              <a:rPr lang="en-US" sz="1600" i="1" dirty="0">
                <a:latin typeface="Calibri"/>
                <a:cs typeface="Calibri"/>
              </a:rPr>
              <a:t>you spit. And then </a:t>
            </a:r>
            <a:r>
              <a:rPr lang="en-US" sz="1600" b="1" i="1" dirty="0">
                <a:latin typeface="Calibri"/>
                <a:cs typeface="Calibri"/>
              </a:rPr>
              <a:t>after</a:t>
            </a:r>
            <a:r>
              <a:rPr lang="en-US" sz="1600" i="1" dirty="0">
                <a:latin typeface="Calibri"/>
                <a:cs typeface="Calibri"/>
              </a:rPr>
              <a:t> </a:t>
            </a:r>
            <a:r>
              <a:rPr lang="en-US" sz="1600" i="1" u="sng" dirty="0">
                <a:latin typeface="Calibri"/>
                <a:cs typeface="Calibri"/>
              </a:rPr>
              <a:t>that</a:t>
            </a:r>
            <a:r>
              <a:rPr lang="en-US" sz="1600" i="1" dirty="0">
                <a:latin typeface="Calibri"/>
                <a:cs typeface="Calibri"/>
              </a:rPr>
              <a:t>, brush your bottom </a:t>
            </a:r>
            <a:r>
              <a:rPr lang="en-US" sz="1600" b="1" i="1" dirty="0">
                <a:latin typeface="Calibri"/>
                <a:cs typeface="Calibri"/>
              </a:rPr>
              <a:t>and</a:t>
            </a:r>
            <a:r>
              <a:rPr lang="en-US" sz="1600" i="1" dirty="0">
                <a:latin typeface="Calibri"/>
                <a:cs typeface="Calibri"/>
              </a:rPr>
              <a:t> up teeth. </a:t>
            </a:r>
            <a:r>
              <a:rPr lang="en-US" sz="1600" b="1" i="1" dirty="0">
                <a:latin typeface="Calibri"/>
                <a:cs typeface="Calibri"/>
              </a:rPr>
              <a:t>And</a:t>
            </a:r>
            <a:r>
              <a:rPr lang="en-US" sz="1600" i="1" dirty="0">
                <a:latin typeface="Calibri"/>
                <a:cs typeface="Calibri"/>
              </a:rPr>
              <a:t> </a:t>
            </a:r>
            <a:r>
              <a:rPr lang="en-US" sz="1600" b="1" i="1" dirty="0">
                <a:latin typeface="Calibri"/>
                <a:cs typeface="Calibri"/>
              </a:rPr>
              <a:t>when</a:t>
            </a:r>
            <a:r>
              <a:rPr lang="en-US" sz="1600" i="1" dirty="0">
                <a:latin typeface="Calibri"/>
                <a:cs typeface="Calibri"/>
              </a:rPr>
              <a:t> you're done with </a:t>
            </a:r>
            <a:r>
              <a:rPr lang="en-US" sz="1600" i="1" u="sng" dirty="0">
                <a:latin typeface="Calibri"/>
                <a:cs typeface="Calibri"/>
              </a:rPr>
              <a:t>tha</a:t>
            </a:r>
            <a:r>
              <a:rPr lang="en-US" sz="1600" i="1" dirty="0">
                <a:latin typeface="Calibri"/>
                <a:cs typeface="Calibri"/>
              </a:rPr>
              <a:t>t, spit. </a:t>
            </a:r>
            <a:r>
              <a:rPr lang="en-US" sz="1600" b="1" i="1" dirty="0">
                <a:latin typeface="Calibri"/>
                <a:cs typeface="Calibri"/>
              </a:rPr>
              <a:t>And</a:t>
            </a:r>
            <a:r>
              <a:rPr lang="en-US" sz="1600" i="1" dirty="0">
                <a:latin typeface="Calibri"/>
                <a:cs typeface="Calibri"/>
              </a:rPr>
              <a:t> get some water, put </a:t>
            </a:r>
            <a:r>
              <a:rPr lang="en-US" sz="1600" i="1" u="sng" dirty="0">
                <a:latin typeface="Calibri"/>
                <a:cs typeface="Calibri"/>
              </a:rPr>
              <a:t>it</a:t>
            </a:r>
            <a:r>
              <a:rPr lang="en-US" sz="1600" i="1" dirty="0">
                <a:latin typeface="Calibri"/>
                <a:cs typeface="Calibri"/>
              </a:rPr>
              <a:t> in your mouth </a:t>
            </a:r>
            <a:r>
              <a:rPr lang="en-US" sz="1600" b="1" i="1" dirty="0">
                <a:latin typeface="Calibri"/>
                <a:cs typeface="Calibri"/>
              </a:rPr>
              <a:t>and</a:t>
            </a:r>
            <a:r>
              <a:rPr lang="en-US" sz="1600" i="1" dirty="0">
                <a:latin typeface="Calibri"/>
                <a:cs typeface="Calibri"/>
              </a:rPr>
              <a:t> spit </a:t>
            </a:r>
            <a:r>
              <a:rPr lang="en-US" sz="1600" i="1" u="sng" dirty="0">
                <a:latin typeface="Calibri"/>
                <a:cs typeface="Calibri"/>
              </a:rPr>
              <a:t>it</a:t>
            </a:r>
            <a:r>
              <a:rPr lang="en-US" sz="1600" i="1" dirty="0">
                <a:latin typeface="Calibri"/>
                <a:cs typeface="Calibri"/>
              </a:rPr>
              <a:t> out </a:t>
            </a:r>
            <a:r>
              <a:rPr lang="en-US" sz="1600" b="1" i="1" dirty="0">
                <a:latin typeface="Calibri"/>
                <a:cs typeface="Calibri"/>
              </a:rPr>
              <a:t>and</a:t>
            </a:r>
            <a:r>
              <a:rPr lang="en-US" sz="1600" i="1" dirty="0">
                <a:latin typeface="Calibri"/>
                <a:cs typeface="Calibri"/>
              </a:rPr>
              <a:t> you'll be done. </a:t>
            </a:r>
            <a:r>
              <a:rPr lang="en-US" sz="1600" b="1" i="1" dirty="0">
                <a:latin typeface="Calibri"/>
                <a:cs typeface="Calibri"/>
              </a:rPr>
              <a:t>And</a:t>
            </a:r>
            <a:r>
              <a:rPr lang="en-US" sz="1600" i="1" dirty="0">
                <a:latin typeface="Calibri"/>
                <a:cs typeface="Calibri"/>
              </a:rPr>
              <a:t> you should brush your teeth because you will be handsome, </a:t>
            </a:r>
            <a:r>
              <a:rPr lang="en-US" sz="1600" b="1" i="1" dirty="0">
                <a:latin typeface="Calibri"/>
                <a:cs typeface="Calibri"/>
              </a:rPr>
              <a:t>and</a:t>
            </a:r>
            <a:r>
              <a:rPr lang="en-US" sz="1600" i="1" dirty="0">
                <a:latin typeface="Calibri"/>
                <a:cs typeface="Calibri"/>
              </a:rPr>
              <a:t> your teeth will look clean, </a:t>
            </a:r>
            <a:r>
              <a:rPr lang="en-US" sz="1600" b="1" i="1" dirty="0">
                <a:latin typeface="Calibri"/>
                <a:cs typeface="Calibri"/>
              </a:rPr>
              <a:t>and</a:t>
            </a:r>
            <a:r>
              <a:rPr lang="en-US" sz="1600" i="1" dirty="0">
                <a:latin typeface="Calibri"/>
                <a:cs typeface="Calibri"/>
              </a:rPr>
              <a:t> your mouth will be fresh. </a:t>
            </a:r>
            <a:endParaRPr lang="en-US" sz="1600" i="1" dirty="0" smtClean="0">
              <a:latin typeface="Calibri"/>
              <a:cs typeface="Calibri"/>
            </a:endParaRPr>
          </a:p>
          <a:p>
            <a:pPr eaLnBrk="1" hangingPunct="1">
              <a:defRPr/>
            </a:pPr>
            <a:endParaRPr lang="en-US" altLang="en-US" sz="1600" u="sng" dirty="0" smtClean="0">
              <a:solidFill>
                <a:prstClr val="black"/>
              </a:solidFill>
              <a:latin typeface="Calibri"/>
              <a:cs typeface="Calibri"/>
            </a:endParaRPr>
          </a:p>
          <a:p>
            <a:pPr marL="285750" indent="-285750" eaLnBrk="1" hangingPunct="1">
              <a:buFont typeface="Arial"/>
              <a:buChar char="•"/>
              <a:defRPr/>
            </a:pPr>
            <a:r>
              <a:rPr lang="en-US" altLang="en-US" sz="1600" dirty="0" smtClean="0">
                <a:solidFill>
                  <a:prstClr val="black"/>
                </a:solidFill>
                <a:latin typeface="Calibri"/>
                <a:cs typeface="Calibri"/>
              </a:rPr>
              <a:t>Repertoire includes 1 </a:t>
            </a:r>
            <a:r>
              <a:rPr lang="en-US" altLang="en-US" sz="1600" b="1" dirty="0" smtClean="0">
                <a:solidFill>
                  <a:prstClr val="black"/>
                </a:solidFill>
                <a:latin typeface="Calibri"/>
                <a:cs typeface="Calibri"/>
              </a:rPr>
              <a:t>conjunction</a:t>
            </a:r>
            <a:r>
              <a:rPr lang="en-US" altLang="en-US" sz="1600" dirty="0" smtClean="0">
                <a:solidFill>
                  <a:prstClr val="black"/>
                </a:solidFill>
                <a:latin typeface="Calibri"/>
                <a:cs typeface="Calibri"/>
              </a:rPr>
              <a:t> (and) and 4 </a:t>
            </a:r>
            <a:r>
              <a:rPr lang="en-US" altLang="en-US" sz="1600" b="1" dirty="0" smtClean="0">
                <a:solidFill>
                  <a:prstClr val="black"/>
                </a:solidFill>
                <a:latin typeface="Calibri"/>
                <a:cs typeface="Calibri"/>
              </a:rPr>
              <a:t>transitional words </a:t>
            </a:r>
            <a:r>
              <a:rPr lang="en-US" altLang="en-US" sz="1600" dirty="0" smtClean="0">
                <a:solidFill>
                  <a:prstClr val="black"/>
                </a:solidFill>
                <a:latin typeface="Calibri"/>
                <a:cs typeface="Calibri"/>
              </a:rPr>
              <a:t>(first, then, after, when)</a:t>
            </a:r>
          </a:p>
          <a:p>
            <a:pPr marL="285750" indent="-285750" eaLnBrk="1" hangingPunct="1">
              <a:buFont typeface="Arial"/>
              <a:buChar char="•"/>
              <a:defRPr/>
            </a:pPr>
            <a:r>
              <a:rPr lang="en-US" altLang="en-US" sz="1600" dirty="0" smtClean="0">
                <a:solidFill>
                  <a:prstClr val="black"/>
                </a:solidFill>
                <a:latin typeface="Calibri"/>
                <a:cs typeface="Calibri"/>
              </a:rPr>
              <a:t>7 instances of </a:t>
            </a:r>
            <a:r>
              <a:rPr lang="en-US" altLang="en-US" sz="1600" u="sng" dirty="0" smtClean="0">
                <a:solidFill>
                  <a:prstClr val="black"/>
                </a:solidFill>
                <a:latin typeface="Calibri"/>
                <a:cs typeface="Calibri"/>
              </a:rPr>
              <a:t>cohesive devices</a:t>
            </a:r>
            <a:r>
              <a:rPr lang="en-US" altLang="en-US" sz="1600" dirty="0" smtClean="0">
                <a:solidFill>
                  <a:prstClr val="black"/>
                </a:solidFill>
                <a:latin typeface="Calibri"/>
                <a:cs typeface="Calibri"/>
              </a:rPr>
              <a:t> (pronominal referents)</a:t>
            </a:r>
          </a:p>
        </p:txBody>
      </p:sp>
      <p:sp>
        <p:nvSpPr>
          <p:cNvPr id="13" name="Rounded Rectangular Callout 12"/>
          <p:cNvSpPr>
            <a:spLocks noChangeArrowheads="1"/>
          </p:cNvSpPr>
          <p:nvPr/>
        </p:nvSpPr>
        <p:spPr bwMode="auto">
          <a:xfrm>
            <a:off x="2955637" y="1119908"/>
            <a:ext cx="5784272" cy="4040909"/>
          </a:xfrm>
          <a:prstGeom prst="wedgeRoundRectCallout">
            <a:avLst>
              <a:gd name="adj1" fmla="val 22297"/>
              <a:gd name="adj2" fmla="val 5592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solidFill>
                  <a:prstClr val="black"/>
                </a:solidFill>
                <a:latin typeface="Calibri"/>
                <a:cs typeface="Calibri"/>
              </a:rPr>
              <a:t>Controlled </a:t>
            </a:r>
            <a:r>
              <a:rPr lang="en-US" altLang="en-US" sz="1700" u="sng" dirty="0" smtClean="0">
                <a:solidFill>
                  <a:prstClr val="black"/>
                </a:solidFill>
                <a:latin typeface="Calibri"/>
                <a:cs typeface="Calibri"/>
              </a:rPr>
              <a:t>Coherence and Cohesion (</a:t>
            </a:r>
            <a:r>
              <a:rPr lang="en-US" altLang="en-US" sz="1700" u="sng" dirty="0">
                <a:solidFill>
                  <a:prstClr val="black"/>
                </a:solidFill>
                <a:latin typeface="Calibri"/>
                <a:cs typeface="Calibri"/>
              </a:rPr>
              <a:t>EO/P)</a:t>
            </a:r>
            <a:r>
              <a:rPr lang="en-US" altLang="en-US" sz="1700" u="sng" dirty="0" smtClean="0">
                <a:solidFill>
                  <a:prstClr val="black"/>
                </a:solidFill>
                <a:latin typeface="Calibri"/>
                <a:cs typeface="Calibri"/>
              </a:rPr>
              <a:t>:</a:t>
            </a:r>
          </a:p>
          <a:p>
            <a:pPr eaLnBrk="1" hangingPunct="1">
              <a:defRPr/>
            </a:pPr>
            <a:endParaRPr lang="en-US" altLang="en-US" sz="1700" u="sng" dirty="0" smtClean="0">
              <a:solidFill>
                <a:prstClr val="black"/>
              </a:solidFill>
              <a:latin typeface="Calibri"/>
              <a:cs typeface="Calibri"/>
            </a:endParaRPr>
          </a:p>
          <a:p>
            <a:r>
              <a:rPr lang="en-US" sz="1700" b="1" i="1" dirty="0" smtClean="0">
                <a:latin typeface="Calibri"/>
                <a:cs typeface="Calibri"/>
              </a:rPr>
              <a:t>First</a:t>
            </a:r>
            <a:r>
              <a:rPr lang="en-US" sz="1700" i="1" dirty="0" smtClean="0">
                <a:latin typeface="Calibri"/>
                <a:cs typeface="Calibri"/>
              </a:rPr>
              <a:t> take your toothbrush, put toothpaste on </a:t>
            </a:r>
            <a:r>
              <a:rPr lang="en-US" sz="1700" i="1" u="sng" dirty="0" smtClean="0">
                <a:latin typeface="Calibri"/>
                <a:cs typeface="Calibri"/>
              </a:rPr>
              <a:t>it</a:t>
            </a:r>
            <a:r>
              <a:rPr lang="en-US" sz="1700" i="1" dirty="0" smtClean="0">
                <a:latin typeface="Calibri"/>
                <a:cs typeface="Calibri"/>
              </a:rPr>
              <a:t>, </a:t>
            </a:r>
            <a:r>
              <a:rPr lang="en-US" sz="1700" b="1" i="1" dirty="0" smtClean="0">
                <a:latin typeface="Calibri"/>
                <a:cs typeface="Calibri"/>
              </a:rPr>
              <a:t>and</a:t>
            </a:r>
            <a:r>
              <a:rPr lang="en-US" sz="1700" i="1" dirty="0" smtClean="0">
                <a:latin typeface="Calibri"/>
                <a:cs typeface="Calibri"/>
              </a:rPr>
              <a:t> I usually put water on </a:t>
            </a:r>
            <a:r>
              <a:rPr lang="en-US" sz="1700" i="1" u="sng" dirty="0" smtClean="0">
                <a:latin typeface="Calibri"/>
                <a:cs typeface="Calibri"/>
              </a:rPr>
              <a:t>it</a:t>
            </a:r>
            <a:r>
              <a:rPr lang="en-US" sz="1700" i="1" dirty="0" smtClean="0">
                <a:latin typeface="Calibri"/>
                <a:cs typeface="Calibri"/>
              </a:rPr>
              <a:t>. </a:t>
            </a:r>
            <a:r>
              <a:rPr lang="en-US" sz="1700" b="1" i="1" dirty="0" smtClean="0">
                <a:latin typeface="Calibri"/>
                <a:cs typeface="Calibri"/>
              </a:rPr>
              <a:t>And then </a:t>
            </a:r>
            <a:r>
              <a:rPr lang="en-US" sz="1700" i="1" dirty="0" smtClean="0">
                <a:latin typeface="Calibri"/>
                <a:cs typeface="Calibri"/>
              </a:rPr>
              <a:t>clean your teeth by doing little circles on your teeth. </a:t>
            </a:r>
            <a:r>
              <a:rPr lang="en-US" sz="1700" b="1" i="1" dirty="0" smtClean="0">
                <a:latin typeface="Calibri"/>
                <a:cs typeface="Calibri"/>
              </a:rPr>
              <a:t>And then </a:t>
            </a:r>
            <a:r>
              <a:rPr lang="en-US" sz="1700" i="1" dirty="0" smtClean="0">
                <a:latin typeface="Calibri"/>
                <a:cs typeface="Calibri"/>
              </a:rPr>
              <a:t>clean your bottom </a:t>
            </a:r>
            <a:r>
              <a:rPr lang="en-US" sz="1700" b="1" i="1" dirty="0" smtClean="0">
                <a:latin typeface="Calibri"/>
                <a:cs typeface="Calibri"/>
              </a:rPr>
              <a:t>and</a:t>
            </a:r>
            <a:r>
              <a:rPr lang="en-US" sz="1700" i="1" dirty="0" smtClean="0">
                <a:latin typeface="Calibri"/>
                <a:cs typeface="Calibri"/>
              </a:rPr>
              <a:t> your top teeth. Clean the front of your teeth, the top of your teeth, </a:t>
            </a:r>
            <a:r>
              <a:rPr lang="en-US" sz="1700" b="1" i="1" dirty="0" smtClean="0">
                <a:latin typeface="Calibri"/>
                <a:cs typeface="Calibri"/>
              </a:rPr>
              <a:t>and</a:t>
            </a:r>
            <a:r>
              <a:rPr lang="en-US" sz="1700" i="1" dirty="0" smtClean="0">
                <a:latin typeface="Calibri"/>
                <a:cs typeface="Calibri"/>
              </a:rPr>
              <a:t> the back of your teeth. </a:t>
            </a:r>
            <a:r>
              <a:rPr lang="en-US" sz="1700" b="1" i="1" dirty="0" smtClean="0">
                <a:latin typeface="Calibri"/>
                <a:cs typeface="Calibri"/>
              </a:rPr>
              <a:t>And then after</a:t>
            </a:r>
            <a:r>
              <a:rPr lang="en-US" sz="1700" i="1" dirty="0" smtClean="0">
                <a:latin typeface="Calibri"/>
                <a:cs typeface="Calibri"/>
              </a:rPr>
              <a:t>, fill a cup with water, swish </a:t>
            </a:r>
            <a:r>
              <a:rPr lang="en-US" sz="1700" i="1" u="sng" dirty="0" smtClean="0">
                <a:latin typeface="Calibri"/>
                <a:cs typeface="Calibri"/>
              </a:rPr>
              <a:t>it</a:t>
            </a:r>
            <a:r>
              <a:rPr lang="en-US" sz="1700" i="1" dirty="0" smtClean="0">
                <a:latin typeface="Calibri"/>
                <a:cs typeface="Calibri"/>
              </a:rPr>
              <a:t> around in your mouth, </a:t>
            </a:r>
            <a:r>
              <a:rPr lang="en-US" sz="1700" b="1" i="1" dirty="0" smtClean="0">
                <a:latin typeface="Calibri"/>
                <a:cs typeface="Calibri"/>
              </a:rPr>
              <a:t>and then </a:t>
            </a:r>
            <a:r>
              <a:rPr lang="en-US" sz="1700" i="1" dirty="0" smtClean="0">
                <a:latin typeface="Calibri"/>
                <a:cs typeface="Calibri"/>
              </a:rPr>
              <a:t>spit the water out. </a:t>
            </a:r>
            <a:r>
              <a:rPr lang="en-US" sz="1700" b="1" i="1" dirty="0" smtClean="0">
                <a:latin typeface="Calibri"/>
                <a:cs typeface="Calibri"/>
              </a:rPr>
              <a:t>And</a:t>
            </a:r>
            <a:r>
              <a:rPr lang="en-US" sz="1700" i="1" dirty="0" smtClean="0">
                <a:latin typeface="Calibri"/>
                <a:cs typeface="Calibri"/>
              </a:rPr>
              <a:t> you should clean your teeth so your teeth don't get cavities </a:t>
            </a:r>
            <a:r>
              <a:rPr lang="en-US" sz="1700" b="1" i="1" dirty="0" smtClean="0">
                <a:latin typeface="Calibri"/>
                <a:cs typeface="Calibri"/>
              </a:rPr>
              <a:t>and </a:t>
            </a:r>
            <a:r>
              <a:rPr lang="en-US" sz="1700" i="1" dirty="0" smtClean="0">
                <a:latin typeface="Calibri"/>
                <a:cs typeface="Calibri"/>
              </a:rPr>
              <a:t>so </a:t>
            </a:r>
            <a:r>
              <a:rPr lang="en-US" sz="1700" i="1" u="sng" dirty="0" smtClean="0">
                <a:latin typeface="Calibri"/>
                <a:cs typeface="Calibri"/>
              </a:rPr>
              <a:t>they</a:t>
            </a:r>
            <a:r>
              <a:rPr lang="en-US" sz="1700" i="1" dirty="0" smtClean="0">
                <a:latin typeface="Calibri"/>
                <a:cs typeface="Calibri"/>
              </a:rPr>
              <a:t> don't get dirty.</a:t>
            </a:r>
          </a:p>
          <a:p>
            <a:pPr eaLnBrk="1" hangingPunct="1">
              <a:defRPr/>
            </a:pPr>
            <a:endParaRPr lang="en-US" altLang="en-US" sz="1700" u="sng" dirty="0" smtClean="0">
              <a:solidFill>
                <a:prstClr val="black"/>
              </a:solidFill>
              <a:latin typeface="Calibri"/>
              <a:cs typeface="Calibri"/>
            </a:endParaRPr>
          </a:p>
          <a:p>
            <a:pPr marL="285750" indent="-285750" eaLnBrk="1" hangingPunct="1">
              <a:buFont typeface="Arial"/>
              <a:buChar char="•"/>
              <a:defRPr/>
            </a:pPr>
            <a:r>
              <a:rPr lang="en-US" altLang="en-US" sz="1700" dirty="0" smtClean="0">
                <a:solidFill>
                  <a:prstClr val="black"/>
                </a:solidFill>
                <a:latin typeface="Calibri"/>
                <a:cs typeface="Calibri"/>
              </a:rPr>
              <a:t>Repertoire includes 1 </a:t>
            </a:r>
            <a:r>
              <a:rPr lang="en-US" altLang="en-US" sz="1700" b="1" dirty="0" smtClean="0">
                <a:solidFill>
                  <a:prstClr val="black"/>
                </a:solidFill>
                <a:latin typeface="Calibri"/>
                <a:cs typeface="Calibri"/>
              </a:rPr>
              <a:t>conjunction</a:t>
            </a:r>
            <a:r>
              <a:rPr lang="en-US" altLang="en-US" sz="1700" dirty="0" smtClean="0">
                <a:solidFill>
                  <a:prstClr val="black"/>
                </a:solidFill>
                <a:latin typeface="Calibri"/>
                <a:cs typeface="Calibri"/>
              </a:rPr>
              <a:t> (and) and 3 </a:t>
            </a:r>
            <a:r>
              <a:rPr lang="en-US" altLang="en-US" sz="1700" b="1" dirty="0" smtClean="0">
                <a:solidFill>
                  <a:prstClr val="black"/>
                </a:solidFill>
                <a:latin typeface="Calibri"/>
                <a:cs typeface="Calibri"/>
              </a:rPr>
              <a:t>transition</a:t>
            </a:r>
            <a:r>
              <a:rPr lang="en-US" altLang="en-US" sz="1700" dirty="0" smtClean="0">
                <a:solidFill>
                  <a:prstClr val="black"/>
                </a:solidFill>
                <a:latin typeface="Calibri"/>
                <a:cs typeface="Calibri"/>
              </a:rPr>
              <a:t> </a:t>
            </a:r>
            <a:r>
              <a:rPr lang="en-US" altLang="en-US" sz="1700" b="1" dirty="0" smtClean="0">
                <a:solidFill>
                  <a:prstClr val="black"/>
                </a:solidFill>
                <a:latin typeface="Calibri"/>
                <a:cs typeface="Calibri"/>
              </a:rPr>
              <a:t>words</a:t>
            </a:r>
            <a:r>
              <a:rPr lang="en-US" altLang="en-US" sz="1700" dirty="0" smtClean="0">
                <a:solidFill>
                  <a:prstClr val="black"/>
                </a:solidFill>
                <a:latin typeface="Calibri"/>
                <a:cs typeface="Calibri"/>
              </a:rPr>
              <a:t> (first, then, after)</a:t>
            </a:r>
          </a:p>
          <a:p>
            <a:pPr marL="285750" indent="-285750" eaLnBrk="1" hangingPunct="1">
              <a:buFont typeface="Arial"/>
              <a:buChar char="•"/>
              <a:defRPr/>
            </a:pPr>
            <a:r>
              <a:rPr lang="en-US" altLang="en-US" sz="1700" dirty="0" smtClean="0">
                <a:solidFill>
                  <a:prstClr val="black"/>
                </a:solidFill>
                <a:latin typeface="Calibri"/>
                <a:cs typeface="Calibri"/>
              </a:rPr>
              <a:t>Multiple instances of accurately tied </a:t>
            </a:r>
            <a:r>
              <a:rPr lang="en-US" altLang="en-US" sz="1700" u="sng" dirty="0" smtClean="0">
                <a:solidFill>
                  <a:prstClr val="black"/>
                </a:solidFill>
                <a:latin typeface="Calibri"/>
                <a:cs typeface="Calibri"/>
              </a:rPr>
              <a:t>cohesive devices</a:t>
            </a:r>
            <a:r>
              <a:rPr lang="en-US" altLang="en-US" sz="1700" dirty="0" smtClean="0">
                <a:solidFill>
                  <a:prstClr val="black"/>
                </a:solidFill>
                <a:latin typeface="Calibri"/>
                <a:cs typeface="Calibri"/>
              </a:rPr>
              <a:t> (pronominal referents and ellipses)</a:t>
            </a:r>
          </a:p>
        </p:txBody>
      </p:sp>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4" name="Coher-Cohes_3rd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51677" y="5866124"/>
            <a:ext cx="374904" cy="374904"/>
          </a:xfrm>
          <a:prstGeom prst="rect">
            <a:avLst/>
          </a:prstGeom>
        </p:spPr>
      </p:pic>
    </p:spTree>
    <p:extLst>
      <p:ext uri="{BB962C8B-B14F-4D97-AF65-F5344CB8AC3E}">
        <p14:creationId xmlns:p14="http://schemas.microsoft.com/office/powerpoint/2010/main" val="3891543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a:spLocks noChangeArrowheads="1"/>
          </p:cNvSpPr>
          <p:nvPr/>
        </p:nvSpPr>
        <p:spPr bwMode="auto">
          <a:xfrm>
            <a:off x="1673095" y="4344989"/>
            <a:ext cx="1137217" cy="839407"/>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By counting </a:t>
            </a:r>
            <a:r>
              <a:rPr lang="en-US" sz="400" b="1" i="1" dirty="0"/>
              <a:t>and</a:t>
            </a:r>
            <a:r>
              <a:rPr lang="en-US" sz="400" i="1" dirty="0"/>
              <a:t> by your mind can count. </a:t>
            </a:r>
          </a:p>
          <a:p>
            <a:pPr eaLnBrk="1" hangingPunct="1">
              <a:defRPr/>
            </a:pPr>
            <a:r>
              <a:rPr lang="en-US" sz="400" dirty="0"/>
              <a:t>[Researcher: And why does using the cubes this way help her? Tell her that.] </a:t>
            </a:r>
          </a:p>
          <a:p>
            <a:pPr eaLnBrk="1" hangingPunct="1">
              <a:defRPr/>
            </a:pPr>
            <a:r>
              <a:rPr lang="en-US" sz="400" i="1" dirty="0"/>
              <a:t>For you can learn to count. </a:t>
            </a:r>
          </a:p>
          <a:p>
            <a:pPr eaLnBrk="1" hangingPunct="1">
              <a:defRPr/>
            </a:pPr>
            <a:endParaRPr lang="en-US" altLang="en-US" sz="400" i="1" u="sng" dirty="0">
              <a:solidFill>
                <a:prstClr val="black"/>
              </a:solidFill>
              <a:latin typeface="Calibri" pitchFamily="34" charset="0"/>
            </a:endParaRPr>
          </a:p>
          <a:p>
            <a:pPr eaLnBrk="1" hangingPunct="1">
              <a:defRPr/>
            </a:pPr>
            <a:r>
              <a:rPr lang="en-US" altLang="en-US" sz="400" dirty="0" smtClean="0">
                <a:solidFill>
                  <a:prstClr val="black"/>
                </a:solidFill>
                <a:latin typeface="Calibri" pitchFamily="34" charset="0"/>
              </a:rPr>
              <a:t>· No </a:t>
            </a:r>
            <a:r>
              <a:rPr lang="en-US" altLang="en-US" sz="400" dirty="0">
                <a:solidFill>
                  <a:prstClr val="black"/>
                </a:solidFill>
                <a:latin typeface="Calibri" pitchFamily="34" charset="0"/>
              </a:rPr>
              <a:t>use of cohesive devices</a:t>
            </a:r>
          </a:p>
          <a:p>
            <a:pPr eaLnBrk="1" hangingPunct="1">
              <a:defRPr/>
            </a:pPr>
            <a:endParaRPr lang="en-US" altLang="en-US" sz="400" i="1" dirty="0">
              <a:solidFill>
                <a:prstClr val="black"/>
              </a:solidFill>
              <a:latin typeface="Calibri" pitchFamily="34" charset="0"/>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234347" y="3737210"/>
            <a:ext cx="1169935" cy="122928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could use the cubes stick together or separate. </a:t>
            </a:r>
            <a:r>
              <a:rPr lang="en-US" sz="400" b="1" i="1" dirty="0"/>
              <a:t>And</a:t>
            </a:r>
            <a:r>
              <a:rPr lang="en-US" sz="400" i="1" dirty="0"/>
              <a:t> just you could use the cubes stick together or separate for you could find out how many cubes they are. And </a:t>
            </a:r>
            <a:r>
              <a:rPr lang="en-US" sz="400" b="1" i="1" dirty="0"/>
              <a:t>when</a:t>
            </a:r>
            <a:r>
              <a:rPr lang="en-US" sz="400" i="1" dirty="0"/>
              <a:t> you're done, if you want to, you can write down how many. When you're done you could just count all of </a:t>
            </a:r>
            <a:r>
              <a:rPr lang="en-US" sz="400" i="1" u="sng" dirty="0"/>
              <a:t>them</a:t>
            </a:r>
            <a:r>
              <a:rPr lang="en-US" sz="400" i="1" dirty="0"/>
              <a:t>, and it'll help you find the answer faster. </a:t>
            </a:r>
          </a:p>
          <a:p>
            <a:pPr eaLnBrk="1" hangingPunct="1">
              <a:defRPr/>
            </a:pPr>
            <a:endParaRPr lang="en-US" altLang="en-US" sz="400" dirty="0">
              <a:solidFill>
                <a:prstClr val="black"/>
              </a:solidFill>
              <a:latin typeface="Calibri"/>
            </a:endParaRPr>
          </a:p>
          <a:p>
            <a:pPr eaLnBrk="1" hangingPunct="1">
              <a:defRPr/>
            </a:pPr>
            <a:r>
              <a:rPr lang="en-US" altLang="en-US" sz="400" dirty="0">
                <a:solidFill>
                  <a:prstClr val="black"/>
                </a:solidFill>
                <a:latin typeface="Calibri"/>
              </a:rPr>
              <a:t>Minimal use of sequence connectors and cohesive devices</a:t>
            </a:r>
          </a:p>
        </p:txBody>
      </p:sp>
      <p:sp>
        <p:nvSpPr>
          <p:cNvPr id="12" name="Rounded Rectangular Callout 11"/>
          <p:cNvSpPr>
            <a:spLocks noChangeArrowheads="1"/>
          </p:cNvSpPr>
          <p:nvPr/>
        </p:nvSpPr>
        <p:spPr bwMode="auto">
          <a:xfrm>
            <a:off x="4843100" y="3131820"/>
            <a:ext cx="1150017" cy="1327477"/>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You should use </a:t>
            </a:r>
            <a:r>
              <a:rPr lang="en-US" sz="400" i="1" u="sng" dirty="0"/>
              <a:t>it</a:t>
            </a:r>
            <a:r>
              <a:rPr lang="en-US" sz="400" i="1" dirty="0"/>
              <a:t> like that because it will be more easier. </a:t>
            </a:r>
            <a:r>
              <a:rPr lang="en-US" sz="400" b="1" i="1" dirty="0"/>
              <a:t>And</a:t>
            </a:r>
            <a:r>
              <a:rPr lang="en-US" sz="400" i="1" dirty="0"/>
              <a:t> put the cubes, get the cubes from each color and put </a:t>
            </a:r>
            <a:r>
              <a:rPr lang="en-US" sz="400" i="1" u="sng" dirty="0"/>
              <a:t>it</a:t>
            </a:r>
            <a:r>
              <a:rPr lang="en-US" sz="400" i="1" dirty="0"/>
              <a:t> like like this. </a:t>
            </a:r>
            <a:r>
              <a:rPr lang="en-US" sz="400" b="1" i="1" dirty="0"/>
              <a:t>And then </a:t>
            </a:r>
            <a:r>
              <a:rPr lang="en-US" sz="400" i="1" dirty="0"/>
              <a:t>when you already put </a:t>
            </a:r>
            <a:r>
              <a:rPr lang="en-US" sz="400" i="1" u="sng" dirty="0"/>
              <a:t>it</a:t>
            </a:r>
            <a:r>
              <a:rPr lang="en-US" sz="400" i="1" dirty="0"/>
              <a:t> like that, count </a:t>
            </a:r>
            <a:r>
              <a:rPr lang="en-US" sz="400" i="1" u="sng" dirty="0"/>
              <a:t>these</a:t>
            </a:r>
            <a:r>
              <a:rPr lang="en-US" sz="400" i="1" dirty="0"/>
              <a:t>, </a:t>
            </a:r>
            <a:r>
              <a:rPr lang="en-US" sz="400" b="1" i="1" dirty="0"/>
              <a:t>then</a:t>
            </a:r>
            <a:r>
              <a:rPr lang="en-US" sz="400" i="1" dirty="0"/>
              <a:t> count the other color. But don't put </a:t>
            </a:r>
            <a:r>
              <a:rPr lang="en-US" sz="400" i="1" u="sng" dirty="0"/>
              <a:t>it</a:t>
            </a:r>
            <a:r>
              <a:rPr lang="en-US" sz="400" i="1" dirty="0"/>
              <a:t> like that, just count the colors and everything. If </a:t>
            </a:r>
            <a:r>
              <a:rPr lang="en-US" sz="400" i="1" u="sng" dirty="0"/>
              <a:t>it</a:t>
            </a:r>
            <a:r>
              <a:rPr lang="en-US" sz="400" i="1" dirty="0"/>
              <a:t>'s the same amount as this one then you will know how many there is in all. And you should use it because if you count it like that it would be more easier. </a:t>
            </a:r>
            <a:endParaRPr lang="en-US" altLang="en-US" sz="400" i="1" dirty="0">
              <a:solidFill>
                <a:prstClr val="black"/>
              </a:solidFill>
              <a:latin typeface="Calibri" pitchFamily="34" charset="0"/>
            </a:endParaRPr>
          </a:p>
          <a:p>
            <a:pPr eaLnBrk="1" hangingPunct="1">
              <a:defRPr/>
            </a:pPr>
            <a:endParaRPr lang="en-US" altLang="en-US" sz="400" i="1" dirty="0">
              <a:solidFill>
                <a:prstClr val="black"/>
              </a:solidFill>
              <a:latin typeface="Calibri"/>
            </a:endParaRPr>
          </a:p>
          <a:p>
            <a:pPr eaLnBrk="1" hangingPunct="1">
              <a:defRPr/>
            </a:pPr>
            <a:r>
              <a:rPr lang="en-US" altLang="en-US" sz="400" dirty="0">
                <a:solidFill>
                  <a:prstClr val="black"/>
                </a:solidFill>
                <a:latin typeface="Calibri"/>
              </a:rPr>
              <a:t>Use of a variety of sequencing connectors and cohesive devices, even if devices are not always accurately tied</a:t>
            </a:r>
          </a:p>
        </p:txBody>
      </p:sp>
      <p:sp>
        <p:nvSpPr>
          <p:cNvPr id="15" name="Rounded Rectangular Callout 14"/>
          <p:cNvSpPr>
            <a:spLocks noChangeArrowheads="1"/>
          </p:cNvSpPr>
          <p:nvPr/>
        </p:nvSpPr>
        <p:spPr bwMode="auto">
          <a:xfrm>
            <a:off x="4951269" y="3496911"/>
            <a:ext cx="1152144" cy="116275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Use the cubes. Make </a:t>
            </a:r>
            <a:r>
              <a:rPr lang="en-US" sz="400" i="1" u="sng" dirty="0"/>
              <a:t>them</a:t>
            </a:r>
            <a:r>
              <a:rPr lang="en-US" sz="400" i="1" dirty="0"/>
              <a:t> into a group </a:t>
            </a:r>
            <a:r>
              <a:rPr lang="en-US" sz="400" b="1" i="1" dirty="0"/>
              <a:t>and</a:t>
            </a:r>
            <a:r>
              <a:rPr lang="en-US" sz="400" i="1" dirty="0"/>
              <a:t> take two out at a time. Count them to see how many you have. Finish doing </a:t>
            </a:r>
            <a:r>
              <a:rPr lang="en-US" sz="400" i="1" u="sng" dirty="0"/>
              <a:t>that</a:t>
            </a:r>
            <a:r>
              <a:rPr lang="en-US" sz="400" i="1" dirty="0"/>
              <a:t> </a:t>
            </a:r>
            <a:r>
              <a:rPr lang="en-US" sz="400" b="1" i="1" dirty="0"/>
              <a:t>when</a:t>
            </a:r>
            <a:r>
              <a:rPr lang="en-US" sz="400" i="1" dirty="0"/>
              <a:t> the first cluster is in the second one. </a:t>
            </a:r>
            <a:r>
              <a:rPr lang="en-US" sz="400" b="1" i="1" dirty="0"/>
              <a:t>Then</a:t>
            </a:r>
            <a:r>
              <a:rPr lang="en-US" sz="400" i="1" dirty="0"/>
              <a:t> you'll know how many cubes there are. </a:t>
            </a:r>
          </a:p>
          <a:p>
            <a:pPr eaLnBrk="1" hangingPunct="1">
              <a:defRPr/>
            </a:pPr>
            <a:r>
              <a:rPr lang="en-US" sz="400" dirty="0"/>
              <a:t>[Can you tell him why using the cubes this way helps?] </a:t>
            </a:r>
          </a:p>
          <a:p>
            <a:pPr eaLnBrk="1" hangingPunct="1">
              <a:defRPr/>
            </a:pPr>
            <a:r>
              <a:rPr lang="en-US" sz="400" i="1" dirty="0"/>
              <a:t>It's faster than using </a:t>
            </a:r>
            <a:r>
              <a:rPr lang="en-US" sz="400" i="1" u="sng" dirty="0"/>
              <a:t>them</a:t>
            </a:r>
            <a:r>
              <a:rPr lang="en-US" sz="400" i="1" dirty="0"/>
              <a:t> by ones. </a:t>
            </a:r>
            <a:endParaRPr lang="en-US" altLang="en-US" sz="400" i="1" dirty="0">
              <a:solidFill>
                <a:prstClr val="black"/>
              </a:solidFill>
              <a:latin typeface="Calibri" pitchFamily="34" charset="0"/>
            </a:endParaRPr>
          </a:p>
          <a:p>
            <a:pPr eaLnBrk="1" hangingPunct="1">
              <a:defRPr/>
            </a:pPr>
            <a:endParaRPr lang="en-US" altLang="en-US" sz="400" i="1" dirty="0">
              <a:solidFill>
                <a:srgbClr val="FFFFFF"/>
              </a:solidFill>
              <a:latin typeface="Calibri" pitchFamily="34" charset="0"/>
            </a:endParaRPr>
          </a:p>
          <a:p>
            <a:pPr eaLnBrk="1" hangingPunct="1">
              <a:defRPr/>
            </a:pPr>
            <a:r>
              <a:rPr lang="en-US" altLang="en-US" sz="400" dirty="0">
                <a:latin typeface="Calibri" pitchFamily="34" charset="0"/>
              </a:rPr>
              <a:t>Use of a variety of sequencing connectors and cohesive devices</a:t>
            </a:r>
          </a:p>
        </p:txBody>
      </p:sp>
      <p:sp>
        <p:nvSpPr>
          <p:cNvPr id="17" name="Rounded Rectangular Callout 16"/>
          <p:cNvSpPr>
            <a:spLocks noChangeArrowheads="1"/>
          </p:cNvSpPr>
          <p:nvPr/>
        </p:nvSpPr>
        <p:spPr bwMode="auto">
          <a:xfrm>
            <a:off x="1775432" y="4610100"/>
            <a:ext cx="1152144" cy="72102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400" u="sng" dirty="0">
              <a:solidFill>
                <a:prstClr val="black"/>
              </a:solidFill>
              <a:latin typeface="Calibri" pitchFamily="34" charset="0"/>
            </a:endParaRPr>
          </a:p>
          <a:p>
            <a:pPr eaLnBrk="1" hangingPunct="1">
              <a:defRPr/>
            </a:pPr>
            <a:r>
              <a:rPr lang="en-US" altLang="en-US" sz="400" u="sng" dirty="0">
                <a:solidFill>
                  <a:prstClr val="black"/>
                </a:solidFill>
                <a:latin typeface="Calibri" pitchFamily="34" charset="0"/>
              </a:rPr>
              <a:t>No Evidence of Coherence and Cohesion (EO/P):</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Count by tens so it's easier to count by. </a:t>
            </a:r>
          </a:p>
          <a:p>
            <a:pPr eaLnBrk="1" hangingPunct="1">
              <a:defRPr/>
            </a:pPr>
            <a:r>
              <a:rPr lang="en-US" sz="400" dirty="0"/>
              <a:t>[Researcher: Can you tell him why this way helps?] </a:t>
            </a:r>
          </a:p>
          <a:p>
            <a:pPr eaLnBrk="1" hangingPunct="1">
              <a:defRPr/>
            </a:pPr>
            <a:r>
              <a:rPr lang="en-US" sz="400" i="1" dirty="0"/>
              <a:t>Because it's an easy number to count by. </a:t>
            </a:r>
          </a:p>
          <a:p>
            <a:pPr eaLnBrk="1" hangingPunct="1">
              <a:defRPr/>
            </a:pPr>
            <a:endParaRPr lang="en-US" altLang="en-US" sz="400" u="sng"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No evidence of sequencing connectors or cohesive devices</a:t>
            </a:r>
          </a:p>
          <a:p>
            <a:pPr eaLnBrk="1" hangingPunct="1">
              <a:defRPr/>
            </a:pPr>
            <a:endParaRPr lang="en-US" altLang="en-US" sz="400" i="1" u="sng" dirty="0">
              <a:solidFill>
                <a:prstClr val="black"/>
              </a:solidFill>
              <a:latin typeface="Calibri"/>
            </a:endParaRPr>
          </a:p>
        </p:txBody>
      </p:sp>
      <p:sp>
        <p:nvSpPr>
          <p:cNvPr id="18" name="Rounded Rectangular Callout 17"/>
          <p:cNvSpPr>
            <a:spLocks noChangeArrowheads="1"/>
          </p:cNvSpPr>
          <p:nvPr/>
        </p:nvSpPr>
        <p:spPr bwMode="auto">
          <a:xfrm>
            <a:off x="3351611" y="4078289"/>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So what you should do is you should put </a:t>
            </a:r>
            <a:r>
              <a:rPr lang="en-US" sz="400" i="1" u="sng" dirty="0"/>
              <a:t>them</a:t>
            </a:r>
            <a:r>
              <a:rPr lang="en-US" sz="400" i="1" dirty="0"/>
              <a:t> in each color, </a:t>
            </a:r>
            <a:r>
              <a:rPr lang="en-US" sz="400" b="1" i="1" dirty="0"/>
              <a:t>and then </a:t>
            </a:r>
            <a:r>
              <a:rPr lang="en-US" sz="400" i="1" dirty="0"/>
              <a:t>you count how many in each color. And then how much I got was I had ten in each. So I think I got forty-eight. </a:t>
            </a:r>
            <a:r>
              <a:rPr lang="en-US" sz="400" i="1" u="sng" dirty="0"/>
              <a:t>It</a:t>
            </a:r>
            <a:r>
              <a:rPr lang="en-US" sz="400" i="1" dirty="0"/>
              <a:t> helped me to get my answers because I can count them one by one, or two by two, or by a number.</a:t>
            </a:r>
          </a:p>
          <a:p>
            <a:pPr eaLnBrk="1" hangingPunct="1">
              <a:defRPr/>
            </a:pPr>
            <a:endParaRPr lang="en-US" sz="400" dirty="0"/>
          </a:p>
          <a:p>
            <a:pPr eaLnBrk="1" hangingPunct="1">
              <a:defRPr/>
            </a:pPr>
            <a:r>
              <a:rPr lang="en-US" sz="400" dirty="0"/>
              <a:t>Minimal use of sequence connectors and cohesive devices </a:t>
            </a:r>
            <a:endParaRPr lang="en-US" altLang="en-US" sz="400" dirty="0">
              <a:solidFill>
                <a:prstClr val="black"/>
              </a:solidFill>
              <a:latin typeface="Calibri" pitchFamily="34" charset="0"/>
            </a:endParaRPr>
          </a:p>
        </p:txBody>
      </p:sp>
      <p:sp>
        <p:nvSpPr>
          <p:cNvPr id="4" name="Rectangle 3"/>
          <p:cNvSpPr/>
          <p:nvPr/>
        </p:nvSpPr>
        <p:spPr>
          <a:xfrm>
            <a:off x="532946" y="1096159"/>
            <a:ext cx="7624328" cy="1477328"/>
          </a:xfrm>
          <a:prstGeom prst="rect">
            <a:avLst/>
          </a:prstGeom>
        </p:spPr>
        <p:txBody>
          <a:bodyPr wrap="square">
            <a:spAutoFit/>
          </a:bodyPr>
          <a:lstStyle/>
          <a:p>
            <a:r>
              <a:rPr lang="en-US" dirty="0" smtClean="0"/>
              <a:t>Along the progression, children displayed increasing abilities to employ sophisticated </a:t>
            </a:r>
            <a:r>
              <a:rPr lang="en-US" dirty="0"/>
              <a:t>linguistic </a:t>
            </a:r>
            <a:r>
              <a:rPr lang="en-US" dirty="0" smtClean="0"/>
              <a:t>devices. Coherence and </a:t>
            </a:r>
            <a:r>
              <a:rPr lang="en-US" dirty="0"/>
              <a:t>cohesion </a:t>
            </a:r>
            <a:r>
              <a:rPr lang="en-US" dirty="0" smtClean="0"/>
              <a:t>are </a:t>
            </a:r>
            <a:r>
              <a:rPr lang="en-US" dirty="0"/>
              <a:t>achieved </a:t>
            </a:r>
            <a:r>
              <a:rPr lang="en-US" dirty="0" smtClean="0"/>
              <a:t>with the utilization of </a:t>
            </a:r>
            <a:r>
              <a:rPr lang="en-US" dirty="0"/>
              <a:t>clear cohesive devices, sequencing with temporal discourse connectors, and use of complete sentences. </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9" name="Rounded Rectangular Callout 18"/>
          <p:cNvSpPr>
            <a:spLocks noChangeArrowheads="1"/>
          </p:cNvSpPr>
          <p:nvPr/>
        </p:nvSpPr>
        <p:spPr bwMode="auto">
          <a:xfrm>
            <a:off x="6380588" y="2754774"/>
            <a:ext cx="1133570" cy="1413131"/>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Controlled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get a cube. You stack </a:t>
            </a:r>
            <a:r>
              <a:rPr lang="en-US" sz="400" i="1" u="sng" dirty="0"/>
              <a:t>them</a:t>
            </a:r>
            <a:r>
              <a:rPr lang="en-US" sz="400" i="1" dirty="0"/>
              <a:t> up to each other. You stick </a:t>
            </a:r>
            <a:r>
              <a:rPr lang="en-US" sz="400" i="1" u="sng" dirty="0"/>
              <a:t>them</a:t>
            </a:r>
            <a:r>
              <a:rPr lang="en-US" sz="400" i="1" dirty="0"/>
              <a:t> to each </a:t>
            </a:r>
            <a:r>
              <a:rPr lang="en-US" sz="400" b="1" i="1" dirty="0"/>
              <a:t>and</a:t>
            </a:r>
            <a:r>
              <a:rPr lang="en-US" sz="400" i="1" dirty="0"/>
              <a:t> </a:t>
            </a:r>
            <a:r>
              <a:rPr lang="en-US" sz="400" b="1" i="1" dirty="0"/>
              <a:t>when</a:t>
            </a:r>
            <a:r>
              <a:rPr lang="en-US" sz="400" i="1" dirty="0"/>
              <a:t> there's no more, you stick the other </a:t>
            </a:r>
            <a:r>
              <a:rPr lang="en-US" sz="400" i="1" u="sng" dirty="0"/>
              <a:t>ones</a:t>
            </a:r>
            <a:r>
              <a:rPr lang="en-US" sz="400" i="1" dirty="0"/>
              <a:t> and the other </a:t>
            </a:r>
            <a:r>
              <a:rPr lang="en-US" sz="400" i="1" u="sng" dirty="0"/>
              <a:t>ones</a:t>
            </a:r>
            <a:r>
              <a:rPr lang="en-US" sz="400" i="1" dirty="0"/>
              <a:t> together until there's no more. </a:t>
            </a:r>
            <a:r>
              <a:rPr lang="en-US" sz="400" b="1" i="1" dirty="0"/>
              <a:t>And then </a:t>
            </a:r>
            <a:r>
              <a:rPr lang="en-US" sz="400" i="1" dirty="0"/>
              <a:t>you count </a:t>
            </a:r>
            <a:r>
              <a:rPr lang="en-US" sz="400" i="1" u="sng" dirty="0"/>
              <a:t>them</a:t>
            </a:r>
            <a:r>
              <a:rPr lang="en-US" sz="400" i="1" dirty="0"/>
              <a:t>. </a:t>
            </a:r>
            <a:r>
              <a:rPr lang="en-US" sz="400" b="1" i="1" dirty="0"/>
              <a:t>And then </a:t>
            </a:r>
            <a:r>
              <a:rPr lang="en-US" sz="400" i="1" dirty="0"/>
              <a:t>you count </a:t>
            </a:r>
            <a:r>
              <a:rPr lang="en-US" sz="400" i="1" u="sng" dirty="0"/>
              <a:t>them</a:t>
            </a:r>
            <a:r>
              <a:rPr lang="en-US" sz="400" i="1" dirty="0"/>
              <a:t> </a:t>
            </a:r>
            <a:r>
              <a:rPr lang="en-US" sz="400" b="1" i="1" dirty="0"/>
              <a:t>and</a:t>
            </a:r>
            <a:r>
              <a:rPr lang="en-US" sz="400" i="1" dirty="0"/>
              <a:t> you could count </a:t>
            </a:r>
            <a:r>
              <a:rPr lang="en-US" sz="400" i="1" u="sng" dirty="0"/>
              <a:t>them</a:t>
            </a:r>
            <a:r>
              <a:rPr lang="en-US" sz="400" i="1" dirty="0"/>
              <a:t> by </a:t>
            </a:r>
            <a:r>
              <a:rPr lang="en-US" sz="400" i="1" u="sng" dirty="0"/>
              <a:t>fives, tens, twenties, fifteens</a:t>
            </a:r>
            <a:r>
              <a:rPr lang="en-US" sz="400" i="1" dirty="0"/>
              <a:t>. </a:t>
            </a:r>
          </a:p>
          <a:p>
            <a:pPr eaLnBrk="1" hangingPunct="1">
              <a:defRPr/>
            </a:pPr>
            <a:r>
              <a:rPr lang="en-US" sz="400" dirty="0"/>
              <a:t>[Researcher: And tell him why using the cubes this way helps him.] </a:t>
            </a:r>
          </a:p>
          <a:p>
            <a:pPr eaLnBrk="1" hangingPunct="1">
              <a:defRPr/>
            </a:pPr>
            <a:r>
              <a:rPr lang="en-US" sz="400" i="1" dirty="0"/>
              <a:t>It's easier because </a:t>
            </a:r>
            <a:r>
              <a:rPr lang="en-US" sz="400" i="1" u="sng" dirty="0"/>
              <a:t>they</a:t>
            </a:r>
            <a:r>
              <a:rPr lang="en-US" sz="400" i="1" dirty="0"/>
              <a:t>'re big </a:t>
            </a:r>
            <a:r>
              <a:rPr lang="en-US" sz="400" b="1" i="1" dirty="0"/>
              <a:t>and</a:t>
            </a:r>
            <a:r>
              <a:rPr lang="en-US" sz="400" i="1" dirty="0"/>
              <a:t> you could count </a:t>
            </a:r>
            <a:r>
              <a:rPr lang="en-US" sz="400" i="1" u="sng" dirty="0"/>
              <a:t>them</a:t>
            </a:r>
            <a:r>
              <a:rPr lang="en-US" sz="400" i="1" dirty="0"/>
              <a:t>. You could count them </a:t>
            </a:r>
            <a:r>
              <a:rPr lang="en-US" sz="400" b="1" i="1" dirty="0"/>
              <a:t>and</a:t>
            </a:r>
            <a:r>
              <a:rPr lang="en-US" sz="400" i="1" dirty="0"/>
              <a:t> </a:t>
            </a:r>
            <a:r>
              <a:rPr lang="en-US" sz="400" i="1" u="sng" dirty="0"/>
              <a:t>they</a:t>
            </a:r>
            <a:r>
              <a:rPr lang="en-US" sz="400" i="1" dirty="0"/>
              <a:t>'re easier to count with. </a:t>
            </a:r>
            <a:endParaRPr lang="en-US" altLang="en-US" sz="400" i="1" u="sng" dirty="0">
              <a:solidFill>
                <a:prstClr val="black"/>
              </a:solidFill>
              <a:latin typeface="Calibri"/>
            </a:endParaRP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multiple sequencing connectors and cohesive devices</a:t>
            </a:r>
          </a:p>
        </p:txBody>
      </p:sp>
      <p:sp>
        <p:nvSpPr>
          <p:cNvPr id="16" name="Rounded Rectangular Callout 15"/>
          <p:cNvSpPr>
            <a:spLocks noChangeArrowheads="1"/>
          </p:cNvSpPr>
          <p:nvPr/>
        </p:nvSpPr>
        <p:spPr bwMode="auto">
          <a:xfrm>
            <a:off x="6490884" y="3136564"/>
            <a:ext cx="1151487" cy="147353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Coherence and Cohesion (EO/P):</a:t>
            </a:r>
          </a:p>
          <a:p>
            <a:pPr eaLnBrk="1" hangingPunct="1">
              <a:defRPr/>
            </a:pPr>
            <a:endParaRPr lang="en-US" altLang="en-US" sz="400" u="sng" dirty="0">
              <a:solidFill>
                <a:prstClr val="black"/>
              </a:solidFill>
              <a:latin typeface="Calibri"/>
            </a:endParaRPr>
          </a:p>
          <a:p>
            <a:pPr eaLnBrk="1" hangingPunct="1">
              <a:defRPr/>
            </a:pPr>
            <a:r>
              <a:rPr lang="en-US" sz="400" i="1" dirty="0"/>
              <a:t>So </a:t>
            </a:r>
            <a:r>
              <a:rPr lang="en-US" sz="400" b="1" i="1" dirty="0"/>
              <a:t>first</a:t>
            </a:r>
            <a:r>
              <a:rPr lang="en-US" sz="400" i="1" dirty="0"/>
              <a:t> he should put all the cubes. </a:t>
            </a:r>
            <a:r>
              <a:rPr lang="en-US" sz="400" b="1" i="1" dirty="0"/>
              <a:t>First</a:t>
            </a:r>
            <a:r>
              <a:rPr lang="en-US" sz="400" i="1" dirty="0"/>
              <a:t> he should pick a cube color. </a:t>
            </a:r>
            <a:r>
              <a:rPr lang="en-US" sz="400" b="1" i="1" dirty="0"/>
              <a:t>Then</a:t>
            </a:r>
            <a:r>
              <a:rPr lang="en-US" sz="400" i="1" dirty="0"/>
              <a:t> he should put </a:t>
            </a:r>
            <a:r>
              <a:rPr lang="en-US" sz="400" i="1" u="sng" dirty="0"/>
              <a:t>them</a:t>
            </a:r>
            <a:r>
              <a:rPr lang="en-US" sz="400" i="1" dirty="0"/>
              <a:t> in order like blue. One of </a:t>
            </a:r>
            <a:r>
              <a:rPr lang="en-US" sz="400" i="1" u="sng" dirty="0"/>
              <a:t>them</a:t>
            </a:r>
            <a:r>
              <a:rPr lang="en-US" sz="400" i="1" dirty="0"/>
              <a:t> can be blue </a:t>
            </a:r>
            <a:r>
              <a:rPr lang="en-US" sz="400" b="1" i="1" dirty="0"/>
              <a:t>and then </a:t>
            </a:r>
            <a:r>
              <a:rPr lang="en-US" sz="400" i="1" dirty="0"/>
              <a:t>you can do it with all the other colors. And </a:t>
            </a:r>
            <a:r>
              <a:rPr lang="en-US" sz="400" b="1" i="1" dirty="0"/>
              <a:t>after</a:t>
            </a:r>
            <a:r>
              <a:rPr lang="en-US" sz="400" i="1" dirty="0"/>
              <a:t> he does that, he could find out what each </a:t>
            </a:r>
            <a:r>
              <a:rPr lang="en-US" sz="400" i="1" u="sng" dirty="0"/>
              <a:t>one</a:t>
            </a:r>
            <a:r>
              <a:rPr lang="en-US" sz="400" i="1" dirty="0"/>
              <a:t> is. </a:t>
            </a:r>
            <a:r>
              <a:rPr lang="en-US" sz="400" b="1" i="1" dirty="0"/>
              <a:t>Then</a:t>
            </a:r>
            <a:r>
              <a:rPr lang="en-US" sz="400" i="1" dirty="0"/>
              <a:t> he could know what the answer is. He should do it this way because this way he can know how many cubes there are more easy because they're all in one stick. </a:t>
            </a:r>
            <a:r>
              <a:rPr lang="en-US" sz="400" b="1" i="1" dirty="0"/>
              <a:t>And</a:t>
            </a:r>
            <a:r>
              <a:rPr lang="en-US" sz="400" i="1" dirty="0"/>
              <a:t> you know that if you don't know the answer for like this yellow </a:t>
            </a:r>
            <a:r>
              <a:rPr lang="en-US" sz="400" i="1" u="sng" dirty="0"/>
              <a:t>one</a:t>
            </a:r>
            <a:r>
              <a:rPr lang="en-US" sz="400" i="1" dirty="0"/>
              <a:t>, </a:t>
            </a:r>
            <a:r>
              <a:rPr lang="en-US" sz="400" b="1" i="1" dirty="0"/>
              <a:t>then</a:t>
            </a:r>
            <a:r>
              <a:rPr lang="en-US" sz="400" i="1" dirty="0"/>
              <a:t> you could just see </a:t>
            </a:r>
            <a:r>
              <a:rPr lang="en-US" sz="400" b="1" i="1" dirty="0"/>
              <a:t>and</a:t>
            </a:r>
            <a:r>
              <a:rPr lang="en-US" sz="400" i="1" dirty="0"/>
              <a:t> you know that the white </a:t>
            </a:r>
            <a:r>
              <a:rPr lang="en-US" sz="400" i="1" u="sng" dirty="0"/>
              <a:t>one</a:t>
            </a:r>
            <a:r>
              <a:rPr lang="en-US" sz="400" i="1" dirty="0"/>
              <a:t>'s ten. </a:t>
            </a:r>
            <a:r>
              <a:rPr lang="en-US" sz="400" b="1" i="1" dirty="0"/>
              <a:t>And</a:t>
            </a:r>
            <a:r>
              <a:rPr lang="en-US" sz="400" i="1" dirty="0"/>
              <a:t> </a:t>
            </a:r>
            <a:r>
              <a:rPr lang="en-US" sz="400" i="1" u="sng" dirty="0"/>
              <a:t>it</a:t>
            </a:r>
            <a:r>
              <a:rPr lang="en-US" sz="400" i="1" dirty="0"/>
              <a:t>'s the same amount so </a:t>
            </a:r>
            <a:r>
              <a:rPr lang="en-US" sz="400" i="1" u="sng" dirty="0"/>
              <a:t>it</a:t>
            </a:r>
            <a:r>
              <a:rPr lang="en-US" sz="400" i="1" dirty="0"/>
              <a:t>'s ten. </a:t>
            </a:r>
            <a:endParaRPr lang="en-US" altLang="en-US" sz="400" i="1" u="sng" dirty="0">
              <a:solidFill>
                <a:prstClr val="black"/>
              </a:solidFill>
              <a:latin typeface="Calibri"/>
            </a:endParaRPr>
          </a:p>
          <a:p>
            <a:pPr eaLnBrk="1" hangingPunct="1">
              <a:defRPr/>
            </a:pPr>
            <a:endParaRPr lang="en-US" altLang="en-US" sz="400" dirty="0">
              <a:solidFill>
                <a:prstClr val="black"/>
              </a:solidFill>
              <a:latin typeface="Calibri"/>
            </a:endParaRPr>
          </a:p>
          <a:p>
            <a:pPr eaLnBrk="1" hangingPunct="1">
              <a:defRPr/>
            </a:pPr>
            <a:r>
              <a:rPr lang="en-US" altLang="en-US" sz="400" dirty="0">
                <a:solidFill>
                  <a:prstClr val="black"/>
                </a:solidFill>
                <a:latin typeface="Calibri"/>
              </a:rPr>
              <a:t>Use of multiple sequencing connectors and cohesive devices</a:t>
            </a:r>
          </a:p>
        </p:txBody>
      </p:sp>
    </p:spTree>
    <p:extLst>
      <p:ext uri="{BB962C8B-B14F-4D97-AF65-F5344CB8AC3E}">
        <p14:creationId xmlns:p14="http://schemas.microsoft.com/office/powerpoint/2010/main" val="990341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3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5" grpId="0" animBg="1"/>
      <p:bldP spid="17" grpId="0" animBg="1"/>
      <p:bldP spid="18" grpId="0" animBg="1"/>
      <p:bldP spid="19"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24726" y="1115059"/>
            <a:ext cx="5564909" cy="3436303"/>
          </a:xfrm>
          <a:prstGeom prst="wedgeRoundRectCallout">
            <a:avLst>
              <a:gd name="adj1" fmla="val -55262"/>
              <a:gd name="adj2" fmla="val 7432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a:t>
            </a:r>
            <a:r>
              <a:rPr lang="en-US" altLang="en-US" sz="2000" u="sng" dirty="0">
                <a:solidFill>
                  <a:prstClr val="black"/>
                </a:solidFill>
                <a:latin typeface="+mn-lt"/>
              </a:rPr>
              <a:t>Evidence of </a:t>
            </a:r>
            <a:r>
              <a:rPr lang="en-US" altLang="en-US" sz="2000" u="sng" dirty="0" smtClean="0">
                <a:solidFill>
                  <a:prstClr val="black"/>
                </a:solidFill>
                <a:latin typeface="+mn-lt"/>
              </a:rPr>
              <a:t>Coherence and Cohesion (</a:t>
            </a:r>
            <a:r>
              <a:rPr lang="en-US" altLang="en-US" sz="2000" u="sng" dirty="0">
                <a:solidFill>
                  <a:prstClr val="black"/>
                </a:solidFill>
                <a:latin typeface="+mn-lt"/>
              </a:rPr>
              <a:t>EL)</a:t>
            </a:r>
            <a:r>
              <a:rPr lang="en-US" altLang="en-US" sz="2000" u="sng" dirty="0" smtClean="0">
                <a:solidFill>
                  <a:prstClr val="black"/>
                </a:solidFill>
                <a:latin typeface="+mn-lt"/>
              </a:rPr>
              <a:t>:</a:t>
            </a:r>
          </a:p>
          <a:p>
            <a:pPr eaLnBrk="1" hangingPunct="1">
              <a:defRPr/>
            </a:pPr>
            <a:endParaRPr lang="en-US" altLang="en-US" sz="2000" u="sng" dirty="0">
              <a:solidFill>
                <a:prstClr val="black"/>
              </a:solidFill>
              <a:latin typeface="+mn-lt"/>
            </a:endParaRPr>
          </a:p>
          <a:p>
            <a:pPr eaLnBrk="1" hangingPunct="1">
              <a:defRPr/>
            </a:pPr>
            <a:r>
              <a:rPr lang="en-US" sz="2000" i="1" dirty="0">
                <a:latin typeface="+mn-lt"/>
              </a:rPr>
              <a:t>By counting </a:t>
            </a:r>
            <a:r>
              <a:rPr lang="en-US" sz="2000" b="1" i="1" dirty="0">
                <a:latin typeface="+mn-lt"/>
              </a:rPr>
              <a:t>and</a:t>
            </a:r>
            <a:r>
              <a:rPr lang="en-US" sz="2000" i="1" dirty="0">
                <a:latin typeface="+mn-lt"/>
              </a:rPr>
              <a:t> by your mind can count. </a:t>
            </a:r>
            <a:endParaRPr lang="en-US" sz="2000" i="1" dirty="0" smtClean="0">
              <a:latin typeface="+mn-lt"/>
            </a:endParaRPr>
          </a:p>
          <a:p>
            <a:pPr eaLnBrk="1" hangingPunct="1">
              <a:defRPr/>
            </a:pPr>
            <a:r>
              <a:rPr lang="en-US" sz="2000" dirty="0" smtClean="0">
                <a:latin typeface="+mn-lt"/>
              </a:rPr>
              <a:t>[And </a:t>
            </a:r>
            <a:r>
              <a:rPr lang="en-US" sz="2000" dirty="0">
                <a:latin typeface="+mn-lt"/>
              </a:rPr>
              <a:t>why does using the cubes this way help her? Tell her that.] </a:t>
            </a:r>
            <a:endParaRPr lang="en-US" sz="2000" dirty="0" smtClean="0">
              <a:latin typeface="+mn-lt"/>
            </a:endParaRPr>
          </a:p>
          <a:p>
            <a:pPr eaLnBrk="1" hangingPunct="1">
              <a:defRPr/>
            </a:pPr>
            <a:r>
              <a:rPr lang="en-US" sz="2000" i="1" dirty="0" smtClean="0">
                <a:latin typeface="+mn-lt"/>
              </a:rPr>
              <a:t>For </a:t>
            </a:r>
            <a:r>
              <a:rPr lang="en-US" sz="2000" i="1" dirty="0">
                <a:latin typeface="+mn-lt"/>
              </a:rPr>
              <a:t>you can learn to count</a:t>
            </a:r>
            <a:r>
              <a:rPr lang="en-US" sz="2000" i="1" dirty="0" smtClean="0">
                <a:latin typeface="+mn-lt"/>
              </a:rPr>
              <a:t>.</a:t>
            </a:r>
          </a:p>
          <a:p>
            <a:pPr eaLnBrk="1" hangingPunct="1">
              <a:defRPr/>
            </a:pPr>
            <a:endParaRPr lang="en-US" altLang="en-US" sz="2000" i="1" u="sng" dirty="0" smtClean="0">
              <a:solidFill>
                <a:prstClr val="black"/>
              </a:solidFill>
              <a:latin typeface="+mn-lt"/>
            </a:endParaRPr>
          </a:p>
          <a:p>
            <a:pPr marL="285750" indent="-285750" eaLnBrk="1" hangingPunct="1">
              <a:buFont typeface="Arial"/>
              <a:buChar char="•"/>
              <a:defRPr/>
            </a:pPr>
            <a:r>
              <a:rPr lang="en-US" altLang="en-US" sz="2000" dirty="0" smtClean="0">
                <a:solidFill>
                  <a:prstClr val="black"/>
                </a:solidFill>
                <a:latin typeface="+mn-lt"/>
              </a:rPr>
              <a:t>No use of cohesive devices</a:t>
            </a:r>
          </a:p>
          <a:p>
            <a:pPr marL="285750" indent="-285750" eaLnBrk="1" hangingPunct="1">
              <a:buFont typeface="Arial"/>
              <a:buChar char="•"/>
              <a:defRPr/>
            </a:pPr>
            <a:r>
              <a:rPr lang="en-US" altLang="en-US" sz="2000" dirty="0" smtClean="0">
                <a:solidFill>
                  <a:prstClr val="black"/>
                </a:solidFill>
                <a:latin typeface="+mn-lt"/>
              </a:rPr>
              <a:t>Use of one </a:t>
            </a:r>
            <a:r>
              <a:rPr lang="en-US" altLang="en-US" sz="2000" b="1" dirty="0" smtClean="0">
                <a:solidFill>
                  <a:prstClr val="black"/>
                </a:solidFill>
                <a:latin typeface="+mn-lt"/>
              </a:rPr>
              <a:t>conjunction</a:t>
            </a:r>
          </a:p>
          <a:p>
            <a:pPr eaLnBrk="1" hangingPunct="1">
              <a:defRPr/>
            </a:pPr>
            <a:endParaRPr lang="en-US" altLang="en-US" sz="1600" i="1" dirty="0">
              <a:solidFill>
                <a:prstClr val="black"/>
              </a:solidFill>
              <a:latin typeface="+mn-lt"/>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82370" y="1115061"/>
            <a:ext cx="5626630" cy="3436301"/>
          </a:xfrm>
          <a:prstGeom prst="wedgeRoundRectCallout">
            <a:avLst>
              <a:gd name="adj1" fmla="val -52322"/>
              <a:gd name="adj2" fmla="val 7427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900" u="sng" dirty="0" smtClean="0">
                <a:solidFill>
                  <a:prstClr val="black"/>
                </a:solidFill>
                <a:latin typeface="+mn-lt"/>
              </a:rPr>
              <a:t>No Evidence of Coherence and Cohesion (</a:t>
            </a:r>
            <a:r>
              <a:rPr lang="en-US" altLang="en-US" sz="1900" u="sng" dirty="0">
                <a:solidFill>
                  <a:prstClr val="black"/>
                </a:solidFill>
                <a:latin typeface="+mn-lt"/>
              </a:rPr>
              <a:t>EO/P</a:t>
            </a:r>
            <a:r>
              <a:rPr lang="en-US" altLang="en-US" sz="1900" u="sng" dirty="0" smtClean="0">
                <a:solidFill>
                  <a:prstClr val="black"/>
                </a:solidFill>
                <a:latin typeface="+mn-lt"/>
              </a:rPr>
              <a:t>):</a:t>
            </a:r>
          </a:p>
          <a:p>
            <a:pPr eaLnBrk="1" hangingPunct="1">
              <a:defRPr/>
            </a:pPr>
            <a:endParaRPr lang="en-US" altLang="en-US" sz="1900" u="sng" dirty="0">
              <a:solidFill>
                <a:prstClr val="black"/>
              </a:solidFill>
              <a:latin typeface="+mn-lt"/>
            </a:endParaRPr>
          </a:p>
          <a:p>
            <a:pPr eaLnBrk="1" hangingPunct="1">
              <a:defRPr/>
            </a:pPr>
            <a:r>
              <a:rPr lang="en-US" sz="1900" i="1" dirty="0">
                <a:latin typeface="+mn-lt"/>
              </a:rPr>
              <a:t>Count by tens so </a:t>
            </a:r>
            <a:r>
              <a:rPr lang="en-US" sz="1900" i="1" u="sng" dirty="0">
                <a:latin typeface="+mn-lt"/>
              </a:rPr>
              <a:t>it</a:t>
            </a:r>
            <a:r>
              <a:rPr lang="en-US" sz="1900" i="1" dirty="0">
                <a:latin typeface="+mn-lt"/>
              </a:rPr>
              <a:t>'s easier to count by. </a:t>
            </a:r>
            <a:endParaRPr lang="en-US" sz="1900" i="1" dirty="0" smtClean="0">
              <a:latin typeface="+mn-lt"/>
            </a:endParaRPr>
          </a:p>
          <a:p>
            <a:pPr eaLnBrk="1" hangingPunct="1">
              <a:defRPr/>
            </a:pPr>
            <a:r>
              <a:rPr lang="en-US" sz="1900" dirty="0" smtClean="0">
                <a:latin typeface="+mn-lt"/>
              </a:rPr>
              <a:t>[Can </a:t>
            </a:r>
            <a:r>
              <a:rPr lang="en-US" sz="1900" dirty="0">
                <a:latin typeface="+mn-lt"/>
              </a:rPr>
              <a:t>you tell him why this way helps?] </a:t>
            </a:r>
            <a:endParaRPr lang="en-US" sz="1900" dirty="0" smtClean="0">
              <a:latin typeface="+mn-lt"/>
            </a:endParaRPr>
          </a:p>
          <a:p>
            <a:pPr eaLnBrk="1" hangingPunct="1">
              <a:defRPr/>
            </a:pPr>
            <a:r>
              <a:rPr lang="en-US" sz="1900" i="1" dirty="0" smtClean="0">
                <a:latin typeface="+mn-lt"/>
              </a:rPr>
              <a:t>Because </a:t>
            </a:r>
            <a:r>
              <a:rPr lang="en-US" sz="1900" i="1" u="sng" dirty="0">
                <a:latin typeface="+mn-lt"/>
              </a:rPr>
              <a:t>it</a:t>
            </a:r>
            <a:r>
              <a:rPr lang="en-US" sz="1900" i="1" dirty="0">
                <a:latin typeface="+mn-lt"/>
              </a:rPr>
              <a:t>'s an easy number to count by. </a:t>
            </a:r>
            <a:endParaRPr lang="en-US" sz="1900" i="1" dirty="0" smtClean="0">
              <a:latin typeface="+mn-lt"/>
            </a:endParaRPr>
          </a:p>
          <a:p>
            <a:pPr eaLnBrk="1" hangingPunct="1">
              <a:defRPr/>
            </a:pPr>
            <a:endParaRPr lang="en-US" altLang="en-US" sz="1900" u="sng" dirty="0" smtClean="0">
              <a:solidFill>
                <a:prstClr val="black"/>
              </a:solidFill>
              <a:latin typeface="+mn-lt"/>
            </a:endParaRPr>
          </a:p>
          <a:p>
            <a:pPr marL="342900" indent="-342900" eaLnBrk="1" hangingPunct="1">
              <a:buFont typeface="Arial"/>
              <a:buChar char="•"/>
              <a:defRPr/>
            </a:pPr>
            <a:r>
              <a:rPr lang="en-US" altLang="en-US" sz="1900" dirty="0" smtClean="0">
                <a:solidFill>
                  <a:prstClr val="black"/>
                </a:solidFill>
                <a:latin typeface="+mn-lt"/>
                <a:cs typeface="Calibri"/>
              </a:rPr>
              <a:t>Use of 1 </a:t>
            </a:r>
            <a:r>
              <a:rPr lang="en-US" altLang="en-US" sz="1900" b="1" dirty="0" smtClean="0">
                <a:solidFill>
                  <a:prstClr val="black"/>
                </a:solidFill>
                <a:latin typeface="+mn-lt"/>
                <a:cs typeface="Calibri"/>
              </a:rPr>
              <a:t>conjunction</a:t>
            </a:r>
            <a:r>
              <a:rPr lang="en-US" altLang="en-US" sz="1900" dirty="0" smtClean="0">
                <a:solidFill>
                  <a:prstClr val="black"/>
                </a:solidFill>
                <a:latin typeface="+mn-lt"/>
                <a:cs typeface="Calibri"/>
              </a:rPr>
              <a:t> (and) and 1 </a:t>
            </a:r>
            <a:r>
              <a:rPr lang="en-US" altLang="en-US" sz="1900" b="1" dirty="0" smtClean="0">
                <a:solidFill>
                  <a:prstClr val="black"/>
                </a:solidFill>
                <a:latin typeface="+mn-lt"/>
                <a:cs typeface="Calibri"/>
              </a:rPr>
              <a:t>transition</a:t>
            </a:r>
            <a:r>
              <a:rPr lang="en-US" altLang="en-US" sz="1900" dirty="0" smtClean="0">
                <a:solidFill>
                  <a:prstClr val="black"/>
                </a:solidFill>
                <a:latin typeface="+mn-lt"/>
                <a:cs typeface="Calibri"/>
              </a:rPr>
              <a:t> </a:t>
            </a:r>
            <a:r>
              <a:rPr lang="en-US" altLang="en-US" sz="1900" b="1" dirty="0" smtClean="0">
                <a:solidFill>
                  <a:prstClr val="black"/>
                </a:solidFill>
                <a:latin typeface="+mn-lt"/>
                <a:cs typeface="Calibri"/>
              </a:rPr>
              <a:t>word</a:t>
            </a:r>
            <a:r>
              <a:rPr lang="en-US" altLang="en-US" sz="1900" dirty="0" smtClean="0">
                <a:solidFill>
                  <a:prstClr val="black"/>
                </a:solidFill>
                <a:latin typeface="+mn-lt"/>
                <a:cs typeface="Calibri"/>
              </a:rPr>
              <a:t> (then)</a:t>
            </a:r>
          </a:p>
          <a:p>
            <a:pPr marL="342900" indent="-342900" eaLnBrk="1" hangingPunct="1">
              <a:buFont typeface="Arial"/>
              <a:buChar char="•"/>
              <a:defRPr/>
            </a:pPr>
            <a:r>
              <a:rPr lang="en-US" altLang="en-US" sz="1900" dirty="0" smtClean="0">
                <a:solidFill>
                  <a:prstClr val="black"/>
                </a:solidFill>
                <a:latin typeface="+mn-lt"/>
                <a:cs typeface="Calibri"/>
              </a:rPr>
              <a:t>Use of </a:t>
            </a:r>
            <a:r>
              <a:rPr lang="en-US" altLang="en-US" sz="1900" u="sng" dirty="0" smtClean="0">
                <a:solidFill>
                  <a:prstClr val="black"/>
                </a:solidFill>
                <a:latin typeface="+mn-lt"/>
                <a:cs typeface="Calibri"/>
              </a:rPr>
              <a:t>cohesive devices</a:t>
            </a:r>
            <a:r>
              <a:rPr lang="en-US" altLang="en-US" sz="1900" dirty="0" smtClean="0">
                <a:solidFill>
                  <a:prstClr val="black"/>
                </a:solidFill>
                <a:latin typeface="+mn-lt"/>
                <a:cs typeface="Calibri"/>
              </a:rPr>
              <a:t> (pronominal referents)  </a:t>
            </a: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665109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10933" y="1151466"/>
            <a:ext cx="5594158" cy="3537979"/>
          </a:xfrm>
          <a:prstGeom prst="wedgeRoundRectCallout">
            <a:avLst>
              <a:gd name="adj1" fmla="val -30834"/>
              <a:gd name="adj2" fmla="val 7047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200" u="sng" dirty="0" smtClean="0">
                <a:solidFill>
                  <a:prstClr val="black"/>
                </a:solidFill>
                <a:latin typeface="+mn-lt"/>
              </a:rPr>
              <a:t>Emerging Coherence and Cohesion (EL):</a:t>
            </a:r>
          </a:p>
          <a:p>
            <a:pPr eaLnBrk="1" hangingPunct="1">
              <a:defRPr/>
            </a:pPr>
            <a:endParaRPr lang="en-US" altLang="en-US" sz="2200" u="sng" dirty="0" smtClean="0">
              <a:solidFill>
                <a:prstClr val="black"/>
              </a:solidFill>
              <a:latin typeface="+mn-lt"/>
            </a:endParaRPr>
          </a:p>
          <a:p>
            <a:pPr eaLnBrk="1" hangingPunct="1">
              <a:defRPr/>
            </a:pPr>
            <a:r>
              <a:rPr lang="en-US" sz="2000" i="1" dirty="0" smtClean="0">
                <a:latin typeface="+mn-lt"/>
              </a:rPr>
              <a:t>By learning and counting more easily. </a:t>
            </a:r>
          </a:p>
          <a:p>
            <a:pPr eaLnBrk="1" hangingPunct="1">
              <a:defRPr/>
            </a:pPr>
            <a:r>
              <a:rPr lang="en-US" sz="2000" dirty="0" smtClean="0">
                <a:latin typeface="+mn-lt"/>
              </a:rPr>
              <a:t>[Can you tell him how to do it?]</a:t>
            </a:r>
          </a:p>
          <a:p>
            <a:pPr eaLnBrk="1" hangingPunct="1">
              <a:defRPr/>
            </a:pPr>
            <a:r>
              <a:rPr lang="en-US" sz="2000" i="1" dirty="0" smtClean="0">
                <a:latin typeface="+mn-lt"/>
              </a:rPr>
              <a:t>I can show him how he could put </a:t>
            </a:r>
            <a:r>
              <a:rPr lang="en-US" sz="2000" i="1" u="sng" dirty="0" smtClean="0">
                <a:latin typeface="+mn-lt"/>
              </a:rPr>
              <a:t>them</a:t>
            </a:r>
            <a:r>
              <a:rPr lang="en-US" sz="2000" i="1" dirty="0" smtClean="0">
                <a:latin typeface="+mn-lt"/>
              </a:rPr>
              <a:t> </a:t>
            </a:r>
            <a:r>
              <a:rPr lang="en-US" sz="2000" b="1" i="1" dirty="0" smtClean="0">
                <a:latin typeface="+mn-lt"/>
              </a:rPr>
              <a:t>and</a:t>
            </a:r>
            <a:r>
              <a:rPr lang="en-US" sz="2000" i="1" dirty="0" smtClean="0">
                <a:latin typeface="+mn-lt"/>
              </a:rPr>
              <a:t> how he could count. </a:t>
            </a:r>
            <a:r>
              <a:rPr lang="en-US" sz="2000" b="1" i="1" dirty="0" smtClean="0">
                <a:latin typeface="+mn-lt"/>
              </a:rPr>
              <a:t>And</a:t>
            </a:r>
            <a:r>
              <a:rPr lang="en-US" sz="2000" i="1" dirty="0" smtClean="0">
                <a:latin typeface="+mn-lt"/>
              </a:rPr>
              <a:t> how he could get to the numbers higher.</a:t>
            </a:r>
          </a:p>
          <a:p>
            <a:pPr eaLnBrk="1" hangingPunct="1">
              <a:defRPr/>
            </a:pPr>
            <a:endParaRPr lang="en-US" altLang="en-US" sz="2200" dirty="0" smtClean="0">
              <a:solidFill>
                <a:prstClr val="black"/>
              </a:solidFill>
              <a:latin typeface="+mn-lt"/>
            </a:endParaRPr>
          </a:p>
          <a:p>
            <a:pPr marL="342900" indent="-342900" eaLnBrk="1" hangingPunct="1">
              <a:buFont typeface="Arial"/>
              <a:buChar char="•"/>
              <a:defRPr/>
            </a:pPr>
            <a:r>
              <a:rPr lang="en-US" altLang="en-US" sz="2000" dirty="0" smtClean="0">
                <a:solidFill>
                  <a:prstClr val="black"/>
                </a:solidFill>
                <a:latin typeface="+mn-lt"/>
                <a:cs typeface="Calibri"/>
              </a:rPr>
              <a:t>Repetitive use of 1 </a:t>
            </a:r>
            <a:r>
              <a:rPr lang="en-US" altLang="en-US" sz="2000" b="1" dirty="0" smtClean="0">
                <a:solidFill>
                  <a:prstClr val="black"/>
                </a:solidFill>
                <a:latin typeface="+mn-lt"/>
                <a:cs typeface="Calibri"/>
              </a:rPr>
              <a:t>conjunction</a:t>
            </a:r>
            <a:r>
              <a:rPr lang="en-US" altLang="en-US" sz="2000" dirty="0" smtClean="0">
                <a:solidFill>
                  <a:prstClr val="black"/>
                </a:solidFill>
                <a:latin typeface="+mn-lt"/>
                <a:cs typeface="Calibri"/>
              </a:rPr>
              <a:t> (and)</a:t>
            </a:r>
          </a:p>
          <a:p>
            <a:pPr marL="342900" indent="-342900" eaLnBrk="1" hangingPunct="1">
              <a:buFont typeface="Arial"/>
              <a:buChar char="•"/>
              <a:defRPr/>
            </a:pPr>
            <a:r>
              <a:rPr lang="en-US" altLang="en-US" sz="2000" dirty="0" smtClean="0">
                <a:solidFill>
                  <a:prstClr val="black"/>
                </a:solidFill>
                <a:latin typeface="+mn-lt"/>
                <a:cs typeface="Calibri"/>
              </a:rPr>
              <a:t>Use of 1 </a:t>
            </a:r>
            <a:r>
              <a:rPr lang="en-US" altLang="en-US" sz="2000" u="sng" dirty="0" smtClean="0">
                <a:solidFill>
                  <a:prstClr val="black"/>
                </a:solidFill>
                <a:latin typeface="+mn-lt"/>
                <a:cs typeface="Calibri"/>
              </a:rPr>
              <a:t>cohesive device</a:t>
            </a:r>
            <a:r>
              <a:rPr lang="en-US" altLang="en-US" sz="2000" dirty="0" smtClean="0">
                <a:solidFill>
                  <a:prstClr val="black"/>
                </a:solidFill>
                <a:latin typeface="+mn-lt"/>
                <a:cs typeface="Calibri"/>
              </a:rPr>
              <a:t> (pronominal referent)</a:t>
            </a:r>
          </a:p>
        </p:txBody>
      </p:sp>
      <p:sp>
        <p:nvSpPr>
          <p:cNvPr id="10" name="Rounded Rectangular Callout 9"/>
          <p:cNvSpPr>
            <a:spLocks noChangeArrowheads="1"/>
          </p:cNvSpPr>
          <p:nvPr/>
        </p:nvSpPr>
        <p:spPr bwMode="auto">
          <a:xfrm>
            <a:off x="2810934" y="1151467"/>
            <a:ext cx="5790432" cy="3258897"/>
          </a:xfrm>
          <a:prstGeom prst="wedgeRoundRectCallout">
            <a:avLst>
              <a:gd name="adj1" fmla="val -26019"/>
              <a:gd name="adj2" fmla="val 79956"/>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mn-lt"/>
              </a:rPr>
              <a:t>Emerging </a:t>
            </a:r>
            <a:r>
              <a:rPr lang="en-US" altLang="en-US" sz="2000" u="sng" dirty="0" smtClean="0">
                <a:solidFill>
                  <a:prstClr val="black"/>
                </a:solidFill>
                <a:latin typeface="+mn-lt"/>
              </a:rPr>
              <a:t>Coherence and Cohesion (EO/P)</a:t>
            </a:r>
            <a:r>
              <a:rPr lang="en-US" altLang="en-US" sz="2000" dirty="0" smtClean="0">
                <a:solidFill>
                  <a:prstClr val="black"/>
                </a:solidFill>
                <a:latin typeface="+mn-lt"/>
              </a:rPr>
              <a:t>:</a:t>
            </a:r>
          </a:p>
          <a:p>
            <a:pPr eaLnBrk="1" hangingPunct="1">
              <a:defRPr/>
            </a:pPr>
            <a:endParaRPr lang="en-US" altLang="en-US" sz="2000" dirty="0" smtClean="0">
              <a:solidFill>
                <a:prstClr val="black"/>
              </a:solidFill>
              <a:latin typeface="+mn-lt"/>
            </a:endParaRPr>
          </a:p>
          <a:p>
            <a:pPr eaLnBrk="1" hangingPunct="1">
              <a:defRPr/>
            </a:pPr>
            <a:r>
              <a:rPr lang="en-US" sz="2000" i="1" dirty="0" smtClean="0">
                <a:latin typeface="+mn-lt"/>
              </a:rPr>
              <a:t>You could stack </a:t>
            </a:r>
            <a:r>
              <a:rPr lang="en-US" sz="2000" i="1" u="sng" dirty="0" smtClean="0">
                <a:latin typeface="+mn-lt"/>
              </a:rPr>
              <a:t>them</a:t>
            </a:r>
            <a:r>
              <a:rPr lang="en-US" sz="2000" i="1" dirty="0" smtClean="0">
                <a:latin typeface="+mn-lt"/>
              </a:rPr>
              <a:t> up like this which would be pretty easy because </a:t>
            </a:r>
            <a:r>
              <a:rPr lang="en-US" sz="2000" b="1" i="1" dirty="0" smtClean="0">
                <a:latin typeface="+mn-lt"/>
              </a:rPr>
              <a:t>then</a:t>
            </a:r>
            <a:r>
              <a:rPr lang="en-US" sz="2000" i="1" dirty="0" smtClean="0">
                <a:latin typeface="+mn-lt"/>
              </a:rPr>
              <a:t> you can keep track of how many you have.</a:t>
            </a:r>
          </a:p>
          <a:p>
            <a:pPr eaLnBrk="1" hangingPunct="1">
              <a:defRPr/>
            </a:pPr>
            <a:endParaRPr lang="en-US" sz="2000" dirty="0" smtClean="0">
              <a:latin typeface="+mn-lt"/>
            </a:endParaRPr>
          </a:p>
          <a:p>
            <a:pPr marL="342900" indent="-342900" eaLnBrk="1" hangingPunct="1">
              <a:buFont typeface="Arial"/>
              <a:buChar char="•"/>
              <a:defRPr/>
            </a:pPr>
            <a:r>
              <a:rPr lang="en-US" altLang="en-US" sz="2000" dirty="0" smtClean="0">
                <a:solidFill>
                  <a:prstClr val="black"/>
                </a:solidFill>
                <a:latin typeface="+mn-lt"/>
                <a:cs typeface="Calibri"/>
              </a:rPr>
              <a:t>Use of 1 </a:t>
            </a:r>
            <a:r>
              <a:rPr lang="en-US" altLang="en-US" sz="2000" b="1" dirty="0" smtClean="0">
                <a:solidFill>
                  <a:prstClr val="black"/>
                </a:solidFill>
                <a:latin typeface="+mn-lt"/>
                <a:cs typeface="Calibri"/>
              </a:rPr>
              <a:t>transition word </a:t>
            </a:r>
            <a:r>
              <a:rPr lang="en-US" altLang="en-US" sz="2000" dirty="0" smtClean="0">
                <a:solidFill>
                  <a:prstClr val="black"/>
                </a:solidFill>
                <a:latin typeface="+mn-lt"/>
                <a:cs typeface="Calibri"/>
              </a:rPr>
              <a:t>(then)</a:t>
            </a:r>
          </a:p>
          <a:p>
            <a:pPr marL="342900" indent="-342900" eaLnBrk="1" hangingPunct="1">
              <a:buFont typeface="Arial"/>
              <a:buChar char="•"/>
              <a:defRPr/>
            </a:pPr>
            <a:r>
              <a:rPr lang="en-US" altLang="en-US" sz="2000" dirty="0" smtClean="0">
                <a:solidFill>
                  <a:prstClr val="black"/>
                </a:solidFill>
                <a:latin typeface="+mn-lt"/>
                <a:cs typeface="Calibri"/>
              </a:rPr>
              <a:t>Use of </a:t>
            </a:r>
            <a:r>
              <a:rPr lang="en-US" altLang="en-US" sz="2000" u="sng" dirty="0" smtClean="0">
                <a:solidFill>
                  <a:prstClr val="black"/>
                </a:solidFill>
                <a:latin typeface="+mn-lt"/>
                <a:cs typeface="Calibri"/>
              </a:rPr>
              <a:t>cohesive device</a:t>
            </a:r>
            <a:r>
              <a:rPr lang="en-US" altLang="en-US" sz="2000" dirty="0" smtClean="0">
                <a:solidFill>
                  <a:prstClr val="black"/>
                </a:solidFill>
                <a:latin typeface="+mn-lt"/>
                <a:cs typeface="Calibri"/>
              </a:rPr>
              <a:t> (pronominal referent)  </a:t>
            </a: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314093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256885" y="3898327"/>
            <a:ext cx="1150643" cy="106816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Because his teeth need to be clean. </a:t>
            </a:r>
            <a:r>
              <a:rPr lang="en-US" sz="400" b="1" i="1" dirty="0"/>
              <a:t>And</a:t>
            </a:r>
            <a:r>
              <a:rPr lang="en-US" sz="400" i="1" dirty="0"/>
              <a:t> the bottom too, and his tongue. </a:t>
            </a:r>
            <a:r>
              <a:rPr lang="en-US" sz="400" b="1" i="1" dirty="0"/>
              <a:t>And</a:t>
            </a:r>
            <a:r>
              <a:rPr lang="en-US" sz="400" i="1" dirty="0"/>
              <a:t> he needs to clean in the sides. </a:t>
            </a:r>
            <a:r>
              <a:rPr lang="en-US" sz="400" b="1" i="1" dirty="0"/>
              <a:t>And then </a:t>
            </a:r>
            <a:r>
              <a:rPr lang="en-US" sz="400" i="1" dirty="0"/>
              <a:t>he needs to brush </a:t>
            </a:r>
            <a:r>
              <a:rPr lang="en-US" sz="400" i="1" u="sng" dirty="0"/>
              <a:t>them</a:t>
            </a:r>
            <a:r>
              <a:rPr lang="en-US" sz="400" i="1" dirty="0"/>
              <a:t> every day. </a:t>
            </a:r>
            <a:r>
              <a:rPr lang="en-US" sz="400" b="1" i="1" dirty="0"/>
              <a:t>Then</a:t>
            </a:r>
            <a:r>
              <a:rPr lang="en-US" sz="400" i="1" dirty="0"/>
              <a:t> he has to clean the other side. </a:t>
            </a:r>
          </a:p>
          <a:p>
            <a:pPr eaLnBrk="1" hangingPunct="1">
              <a:defRPr/>
            </a:pPr>
            <a:endParaRPr lang="en-US" sz="400" dirty="0"/>
          </a:p>
          <a:p>
            <a:pPr eaLnBrk="1" hangingPunct="1">
              <a:defRPr/>
            </a:pPr>
            <a:r>
              <a:rPr lang="en-US" sz="400" dirty="0" smtClean="0"/>
              <a:t>· Some </a:t>
            </a:r>
            <a:r>
              <a:rPr lang="en-US" sz="400" dirty="0"/>
              <a:t>instances of sequencing and cohesive devices</a:t>
            </a:r>
            <a:endParaRPr lang="en-US" altLang="en-US" sz="400" dirty="0">
              <a:solidFill>
                <a:prstClr val="black"/>
              </a:solidFill>
              <a:latin typeface="Calibri"/>
            </a:endParaRPr>
          </a:p>
          <a:p>
            <a:pPr eaLnBrk="1" hangingPunct="1">
              <a:defRPr/>
            </a:pPr>
            <a:endParaRPr lang="en-US" altLang="en-US" sz="400" dirty="0">
              <a:solidFill>
                <a:prstClr val="black"/>
              </a:solidFill>
              <a:latin typeface="Calibri"/>
            </a:endParaRPr>
          </a:p>
          <a:p>
            <a:pPr eaLnBrk="1" hangingPunct="1">
              <a:defRPr/>
            </a:pPr>
            <a:endParaRPr lang="en-US" altLang="en-US" sz="400" dirty="0">
              <a:solidFill>
                <a:prstClr val="black"/>
              </a:solidFill>
              <a:latin typeface="Calibri"/>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With a pasta. With the toothbrush. With the water. Spit out the water. </a:t>
            </a:r>
          </a:p>
          <a:p>
            <a:pPr eaLnBrk="1" hangingPunct="1">
              <a:defRPr/>
            </a:pPr>
            <a:r>
              <a:rPr lang="en-US" sz="400" dirty="0"/>
              <a:t>[Researcher: And can you tell her why she should do it?] </a:t>
            </a:r>
          </a:p>
          <a:p>
            <a:pPr eaLnBrk="1" hangingPunct="1">
              <a:defRPr/>
            </a:pPr>
            <a:r>
              <a:rPr lang="en-US" sz="400" i="1" dirty="0"/>
              <a:t>She should do it for his teeth can be shiny always. </a:t>
            </a: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No use of sequencing connectors or cohesive devices</a:t>
            </a:r>
          </a:p>
          <a:p>
            <a:pPr eaLnBrk="1" hangingPunct="1">
              <a:defRPr/>
            </a:pPr>
            <a:endParaRPr lang="en-US" altLang="en-US" sz="400" i="1" dirty="0">
              <a:solidFill>
                <a:prstClr val="black"/>
              </a:solidFill>
              <a:latin typeface="Calibri" pitchFamily="34" charset="0"/>
            </a:endParaRPr>
          </a:p>
        </p:txBody>
      </p:sp>
      <p:sp>
        <p:nvSpPr>
          <p:cNvPr id="15" name="Rounded Rectangular Callout 14"/>
          <p:cNvSpPr>
            <a:spLocks noChangeArrowheads="1"/>
          </p:cNvSpPr>
          <p:nvPr/>
        </p:nvSpPr>
        <p:spPr bwMode="auto">
          <a:xfrm>
            <a:off x="4902427" y="3566573"/>
            <a:ext cx="1152144" cy="126753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(EO/P)</a:t>
            </a:r>
            <a:r>
              <a:rPr lang="en-US" altLang="en-US" sz="400" dirty="0">
                <a:solidFill>
                  <a:prstClr val="black"/>
                </a:solidFill>
                <a:latin typeface="Calibri" pitchFamily="34" charset="0"/>
              </a:rPr>
              <a:t>:</a:t>
            </a:r>
          </a:p>
          <a:p>
            <a:pPr eaLnBrk="1" hangingPunct="1">
              <a:defRPr/>
            </a:pPr>
            <a:endParaRPr lang="en-US" altLang="en-US" sz="400" i="1" dirty="0">
              <a:solidFill>
                <a:srgbClr val="FFFFFF"/>
              </a:solidFill>
              <a:latin typeface="Calibri" pitchFamily="34" charset="0"/>
            </a:endParaRPr>
          </a:p>
          <a:p>
            <a:pPr eaLnBrk="1" hangingPunct="1">
              <a:defRPr/>
            </a:pPr>
            <a:r>
              <a:rPr lang="en-US" sz="400" i="1" dirty="0"/>
              <a:t>You should brush your teeth because you don't want to get cavities. </a:t>
            </a:r>
            <a:r>
              <a:rPr lang="en-US" sz="400" b="1" i="1" dirty="0"/>
              <a:t>First</a:t>
            </a:r>
            <a:r>
              <a:rPr lang="en-US" sz="400" i="1" dirty="0"/>
              <a:t> you put toothpaste on your toothbrush. </a:t>
            </a:r>
            <a:r>
              <a:rPr lang="en-US" sz="400" b="1" i="1" dirty="0"/>
              <a:t>Then</a:t>
            </a:r>
            <a:r>
              <a:rPr lang="en-US" sz="400" i="1" dirty="0"/>
              <a:t> you brush your teeth. </a:t>
            </a:r>
            <a:r>
              <a:rPr lang="en-US" sz="400" b="1" i="1" dirty="0"/>
              <a:t>And then </a:t>
            </a:r>
            <a:r>
              <a:rPr lang="en-US" sz="400" i="1" dirty="0"/>
              <a:t>you put water on your toothbrush </a:t>
            </a:r>
            <a:r>
              <a:rPr lang="en-US" sz="400" b="1" i="1" dirty="0"/>
              <a:t>and</a:t>
            </a:r>
            <a:r>
              <a:rPr lang="en-US" sz="400" i="1" dirty="0"/>
              <a:t> brush </a:t>
            </a:r>
            <a:r>
              <a:rPr lang="en-US" sz="400" i="1" u="sng" dirty="0"/>
              <a:t>it</a:t>
            </a:r>
            <a:r>
              <a:rPr lang="en-US" sz="400" i="1" dirty="0"/>
              <a:t> again. </a:t>
            </a:r>
            <a:r>
              <a:rPr lang="en-US" sz="400" b="1" i="1" dirty="0"/>
              <a:t>And then </a:t>
            </a:r>
            <a:r>
              <a:rPr lang="en-US" sz="400" i="1" dirty="0"/>
              <a:t>wash the toothpaste out of your mouth and then spit in the sink. </a:t>
            </a:r>
            <a:r>
              <a:rPr lang="en-US" sz="400" b="1" i="1" dirty="0"/>
              <a:t>And then </a:t>
            </a:r>
            <a:r>
              <a:rPr lang="en-US" sz="400" i="1" dirty="0"/>
              <a:t>shake your toothbrush and put </a:t>
            </a:r>
            <a:r>
              <a:rPr lang="en-US" sz="400" i="1" u="sng" dirty="0"/>
              <a:t>it</a:t>
            </a:r>
            <a:r>
              <a:rPr lang="en-US" sz="400" i="1" dirty="0"/>
              <a:t> on the toothbrush holder. </a:t>
            </a:r>
            <a:endParaRPr lang="en-US" altLang="en-US" sz="400" i="1" dirty="0">
              <a:solidFill>
                <a:prstClr val="black"/>
              </a:solidFill>
              <a:latin typeface="Calibri" pitchFamily="34" charset="0"/>
            </a:endParaRPr>
          </a:p>
          <a:p>
            <a:pPr eaLnBrk="1" hangingPunct="1">
              <a:defRPr/>
            </a:pPr>
            <a:endParaRPr lang="en-US" altLang="en-US" sz="400" i="1" dirty="0">
              <a:solidFill>
                <a:srgbClr val="FFFFFF"/>
              </a:solidFill>
              <a:latin typeface="Calibri" pitchFamily="34" charset="0"/>
            </a:endParaRPr>
          </a:p>
          <a:p>
            <a:pPr eaLnBrk="1" hangingPunct="1">
              <a:defRPr/>
            </a:pPr>
            <a:r>
              <a:rPr lang="en-US" altLang="en-US" sz="400" dirty="0">
                <a:solidFill>
                  <a:prstClr val="black"/>
                </a:solidFill>
                <a:latin typeface="Calibri" pitchFamily="34" charset="0"/>
              </a:rPr>
              <a:t>· </a:t>
            </a:r>
            <a:r>
              <a:rPr lang="en-US" altLang="en-US" sz="400" dirty="0" smtClean="0">
                <a:latin typeface="Calibri" pitchFamily="34" charset="0"/>
              </a:rPr>
              <a:t>Use </a:t>
            </a:r>
            <a:r>
              <a:rPr lang="en-US" altLang="en-US" sz="400" dirty="0">
                <a:latin typeface="Calibri" pitchFamily="34" charset="0"/>
              </a:rPr>
              <a:t>of a variety of sequencing connectors and cohesive devices</a:t>
            </a:r>
          </a:p>
        </p:txBody>
      </p:sp>
      <p:sp>
        <p:nvSpPr>
          <p:cNvPr id="17" name="Rounded Rectangular Callout 16"/>
          <p:cNvSpPr>
            <a:spLocks noChangeArrowheads="1"/>
          </p:cNvSpPr>
          <p:nvPr/>
        </p:nvSpPr>
        <p:spPr bwMode="auto">
          <a:xfrm>
            <a:off x="1850396" y="4700336"/>
            <a:ext cx="1152144" cy="6307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(EO/P):</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Brush your teeth because you will get yellow teeth.</a:t>
            </a:r>
          </a:p>
          <a:p>
            <a:pPr eaLnBrk="1" hangingPunct="1">
              <a:defRPr/>
            </a:pPr>
            <a:r>
              <a:rPr lang="en-US" sz="400" dirty="0"/>
              <a:t>[Can you tell her how to do it?] </a:t>
            </a:r>
          </a:p>
          <a:p>
            <a:pPr eaLnBrk="1" hangingPunct="1">
              <a:defRPr/>
            </a:pPr>
            <a:r>
              <a:rPr lang="en-US" sz="400" i="1" dirty="0"/>
              <a:t>Get a toothbrush </a:t>
            </a:r>
            <a:r>
              <a:rPr lang="en-US" sz="400" b="1" i="1" dirty="0"/>
              <a:t>and</a:t>
            </a:r>
            <a:r>
              <a:rPr lang="en-US" sz="400" i="1" dirty="0"/>
              <a:t> brush your teeth.</a:t>
            </a:r>
          </a:p>
          <a:p>
            <a:pPr eaLnBrk="1" hangingPunct="1">
              <a:defRPr/>
            </a:pPr>
            <a:endParaRPr lang="en-US" sz="400" i="1" dirty="0"/>
          </a:p>
          <a:p>
            <a:pPr eaLnBrk="1" hangingPunct="1">
              <a:defRPr/>
            </a:pPr>
            <a:r>
              <a:rPr lang="en-US" altLang="en-US" sz="400" dirty="0">
                <a:solidFill>
                  <a:prstClr val="black"/>
                </a:solidFill>
                <a:latin typeface="Calibri" pitchFamily="34" charset="0"/>
              </a:rPr>
              <a:t>· </a:t>
            </a:r>
            <a:r>
              <a:rPr lang="en-US" sz="400" dirty="0" smtClean="0"/>
              <a:t>No </a:t>
            </a:r>
            <a:r>
              <a:rPr lang="en-US" sz="400" dirty="0"/>
              <a:t>use of cohesive devices </a:t>
            </a:r>
            <a:endParaRPr lang="en-US" altLang="en-US" sz="400" u="sng" dirty="0">
              <a:solidFill>
                <a:prstClr val="black"/>
              </a:solidFill>
              <a:latin typeface="Calibri"/>
            </a:endParaRPr>
          </a:p>
        </p:txBody>
      </p:sp>
      <p:sp>
        <p:nvSpPr>
          <p:cNvPr id="18" name="Rounded Rectangular Callout 17"/>
          <p:cNvSpPr>
            <a:spLocks noChangeArrowheads="1"/>
          </p:cNvSpPr>
          <p:nvPr/>
        </p:nvSpPr>
        <p:spPr bwMode="auto">
          <a:xfrm>
            <a:off x="3364240" y="412083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Why you should do it is because it's better to brush your teeth. And why you should do it is because you can move your cavities if you have </a:t>
            </a:r>
            <a:r>
              <a:rPr lang="en-US" sz="400" i="1" u="sng" dirty="0"/>
              <a:t>any</a:t>
            </a:r>
            <a:r>
              <a:rPr lang="en-US" sz="400" i="1" dirty="0"/>
              <a:t>. And how you do it is you take a toothbrush, and you put toothpaste on. </a:t>
            </a:r>
            <a:r>
              <a:rPr lang="en-US" sz="400" b="1" i="1" dirty="0"/>
              <a:t>And</a:t>
            </a:r>
            <a:r>
              <a:rPr lang="en-US" sz="400" i="1" dirty="0"/>
              <a:t> you start brushing your teeth. Yeah, that's it.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smtClean="0">
                <a:solidFill>
                  <a:prstClr val="black"/>
                </a:solidFill>
                <a:latin typeface="Calibri" pitchFamily="34" charset="0"/>
              </a:rPr>
              <a:t>· Some </a:t>
            </a:r>
            <a:r>
              <a:rPr lang="en-US" altLang="en-US" sz="400" dirty="0">
                <a:solidFill>
                  <a:prstClr val="black"/>
                </a:solidFill>
                <a:latin typeface="Calibri" pitchFamily="34" charset="0"/>
              </a:rPr>
              <a:t>use of sequencing connectors and cohesive devices</a:t>
            </a:r>
          </a:p>
          <a:p>
            <a:pPr eaLnBrk="1" hangingPunct="1">
              <a:defRPr/>
            </a:pPr>
            <a:endParaRPr lang="en-US" altLang="en-US" sz="400" dirty="0">
              <a:solidFill>
                <a:prstClr val="black"/>
              </a:solidFill>
              <a:latin typeface="Calibri" pitchFamily="34" charset="0"/>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smtClean="0"/>
              <a:t>Along the progression, children displayed increasing abilities to employ sophisticated </a:t>
            </a:r>
            <a:r>
              <a:rPr lang="en-US" dirty="0"/>
              <a:t>linguistic </a:t>
            </a:r>
            <a:r>
              <a:rPr lang="en-US" dirty="0" smtClean="0"/>
              <a:t>devices. Coherence and </a:t>
            </a:r>
            <a:r>
              <a:rPr lang="en-US" dirty="0"/>
              <a:t>cohesion </a:t>
            </a:r>
            <a:r>
              <a:rPr lang="en-US" dirty="0" smtClean="0"/>
              <a:t>are </a:t>
            </a:r>
            <a:r>
              <a:rPr lang="en-US" dirty="0"/>
              <a:t>achieved </a:t>
            </a:r>
            <a:r>
              <a:rPr lang="en-US" dirty="0" smtClean="0"/>
              <a:t>with the utilization of </a:t>
            </a:r>
            <a:r>
              <a:rPr lang="en-US" dirty="0"/>
              <a:t>clear cohesive devices, sequencing with temporal discourse connectors, and use of complete sentences. </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9" name="Rounded Rectangular Callout 18"/>
          <p:cNvSpPr>
            <a:spLocks noChangeArrowheads="1"/>
          </p:cNvSpPr>
          <p:nvPr/>
        </p:nvSpPr>
        <p:spPr bwMode="auto">
          <a:xfrm>
            <a:off x="6399532" y="2795990"/>
            <a:ext cx="1154207" cy="1282299"/>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Controlled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need to brush your teeth because if you </a:t>
            </a:r>
            <a:r>
              <a:rPr lang="en-US" sz="400" i="1" u="sng" dirty="0"/>
              <a:t>don't</a:t>
            </a:r>
            <a:r>
              <a:rPr lang="en-US" sz="400" i="1" dirty="0"/>
              <a:t>, you'll get a tooth to fall down. </a:t>
            </a:r>
            <a:r>
              <a:rPr lang="en-US" sz="400" b="1" i="1" dirty="0"/>
              <a:t>And</a:t>
            </a:r>
            <a:r>
              <a:rPr lang="en-US" sz="400" i="1" dirty="0"/>
              <a:t> you don't want a tooth to fall down because you want </a:t>
            </a:r>
            <a:r>
              <a:rPr lang="en-US" sz="400" i="1" u="sng" dirty="0"/>
              <a:t>them</a:t>
            </a:r>
            <a:r>
              <a:rPr lang="en-US" sz="400" i="1" dirty="0"/>
              <a:t> straight ahead for you cannot lose </a:t>
            </a:r>
            <a:r>
              <a:rPr lang="en-US" sz="400" i="1" dirty="0" err="1"/>
              <a:t>tooths</a:t>
            </a:r>
            <a:r>
              <a:rPr lang="en-US" sz="400" i="1" dirty="0"/>
              <a:t>. </a:t>
            </a:r>
          </a:p>
          <a:p>
            <a:pPr eaLnBrk="1" hangingPunct="1">
              <a:defRPr/>
            </a:pPr>
            <a:r>
              <a:rPr lang="en-US" sz="400" dirty="0"/>
              <a:t>[Researcher: Okay. And can you tell him how to do it cause he doesn't know how?] </a:t>
            </a:r>
          </a:p>
          <a:p>
            <a:pPr eaLnBrk="1" hangingPunct="1">
              <a:defRPr/>
            </a:pPr>
            <a:r>
              <a:rPr lang="en-US" sz="400" b="1" i="1" dirty="0"/>
              <a:t>First</a:t>
            </a:r>
            <a:r>
              <a:rPr lang="en-US" sz="400" i="1" dirty="0"/>
              <a:t> you put toothpaste on the toothbrush. </a:t>
            </a:r>
            <a:r>
              <a:rPr lang="en-US" sz="400" b="1" i="1" dirty="0"/>
              <a:t>Next</a:t>
            </a:r>
            <a:r>
              <a:rPr lang="en-US" sz="400" i="1" dirty="0"/>
              <a:t> you water </a:t>
            </a:r>
            <a:r>
              <a:rPr lang="en-US" sz="400" i="1" u="sng" dirty="0"/>
              <a:t>it</a:t>
            </a:r>
            <a:r>
              <a:rPr lang="en-US" sz="400" i="1" dirty="0"/>
              <a:t> a little bit. </a:t>
            </a:r>
            <a:r>
              <a:rPr lang="en-US" sz="400" b="1" i="1" dirty="0"/>
              <a:t>And then </a:t>
            </a:r>
            <a:r>
              <a:rPr lang="en-US" sz="400" i="1" dirty="0"/>
              <a:t>you let </a:t>
            </a:r>
            <a:r>
              <a:rPr lang="en-US" sz="400" i="1" u="sng" dirty="0"/>
              <a:t>it</a:t>
            </a:r>
            <a:r>
              <a:rPr lang="en-US" sz="400" i="1" dirty="0"/>
              <a:t> dry for a little bit. </a:t>
            </a:r>
            <a:r>
              <a:rPr lang="en-US" sz="400" b="1" i="1" dirty="0"/>
              <a:t>And then </a:t>
            </a:r>
            <a:r>
              <a:rPr lang="en-US" sz="400" i="1" dirty="0"/>
              <a:t>you brush. </a:t>
            </a:r>
          </a:p>
          <a:p>
            <a:pPr eaLnBrk="1" hangingPunct="1">
              <a:defRPr/>
            </a:pPr>
            <a:endParaRPr lang="en-US" sz="400" dirty="0"/>
          </a:p>
          <a:p>
            <a:pPr eaLnBrk="1" hangingPunct="1">
              <a:defRPr/>
            </a:pPr>
            <a:r>
              <a:rPr lang="en-US" sz="400" dirty="0"/>
              <a:t>Use of a variety of sequencing terms connecting most clauses, as well as cohesive devices</a:t>
            </a:r>
          </a:p>
        </p:txBody>
      </p:sp>
      <p:sp>
        <p:nvSpPr>
          <p:cNvPr id="16" name="Rounded Rectangular Callout 15"/>
          <p:cNvSpPr>
            <a:spLocks noChangeArrowheads="1"/>
          </p:cNvSpPr>
          <p:nvPr/>
        </p:nvSpPr>
        <p:spPr bwMode="auto">
          <a:xfrm>
            <a:off x="6501831" y="3041007"/>
            <a:ext cx="1152144" cy="156885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Coherence and Cohesion (EO/P):</a:t>
            </a:r>
          </a:p>
          <a:p>
            <a:pPr eaLnBrk="1" hangingPunct="1">
              <a:defRPr/>
            </a:pPr>
            <a:endParaRPr lang="en-US" altLang="en-US" sz="400" u="sng" dirty="0">
              <a:solidFill>
                <a:prstClr val="black"/>
              </a:solidFill>
              <a:latin typeface="Calibri"/>
            </a:endParaRPr>
          </a:p>
          <a:p>
            <a:pPr eaLnBrk="1" hangingPunct="1">
              <a:defRPr/>
            </a:pPr>
            <a:r>
              <a:rPr lang="en-US" sz="400" i="1" dirty="0"/>
              <a:t>Because your teeth have to be super clean. </a:t>
            </a:r>
            <a:r>
              <a:rPr lang="en-US" sz="400" b="1" i="1" dirty="0"/>
              <a:t>And</a:t>
            </a:r>
            <a:r>
              <a:rPr lang="en-US" sz="400" i="1" dirty="0"/>
              <a:t> you have to </a:t>
            </a:r>
            <a:r>
              <a:rPr lang="en-US" sz="400" b="1" i="1" dirty="0"/>
              <a:t>when</a:t>
            </a:r>
            <a:r>
              <a:rPr lang="en-US" sz="400" i="1" dirty="0"/>
              <a:t> you're done, you put on your uniform </a:t>
            </a:r>
            <a:r>
              <a:rPr lang="en-US" sz="400" b="1" i="1" dirty="0"/>
              <a:t>and</a:t>
            </a:r>
            <a:r>
              <a:rPr lang="en-US" sz="400" i="1" dirty="0"/>
              <a:t> you get your backpack. </a:t>
            </a:r>
            <a:r>
              <a:rPr lang="en-US" sz="400" b="1" i="1" dirty="0"/>
              <a:t>And then </a:t>
            </a:r>
            <a:r>
              <a:rPr lang="en-US" sz="400" i="1" dirty="0"/>
              <a:t>you go in the car. </a:t>
            </a:r>
            <a:r>
              <a:rPr lang="en-US" sz="400" b="1" i="1" dirty="0"/>
              <a:t>And then </a:t>
            </a:r>
            <a:r>
              <a:rPr lang="en-US" sz="400" i="1" dirty="0"/>
              <a:t>your dad come take you to school.</a:t>
            </a:r>
          </a:p>
          <a:p>
            <a:pPr eaLnBrk="1" hangingPunct="1">
              <a:defRPr/>
            </a:pPr>
            <a:r>
              <a:rPr lang="en-US" sz="400" dirty="0"/>
              <a:t>[Researcher: And can you tell him how to do it? How to clean his teeth?] </a:t>
            </a:r>
          </a:p>
          <a:p>
            <a:pPr eaLnBrk="1" hangingPunct="1">
              <a:defRPr/>
            </a:pPr>
            <a:r>
              <a:rPr lang="en-US" sz="400" b="1" i="1" dirty="0"/>
              <a:t>First</a:t>
            </a:r>
            <a:r>
              <a:rPr lang="en-US" sz="400" i="1" dirty="0"/>
              <a:t> you get your toothbrush, </a:t>
            </a:r>
            <a:r>
              <a:rPr lang="en-US" sz="400" b="1" i="1" u="sng" dirty="0"/>
              <a:t>and then </a:t>
            </a:r>
            <a:r>
              <a:rPr lang="en-US" sz="400" i="1" u="sng" dirty="0"/>
              <a:t>the thing </a:t>
            </a:r>
            <a:r>
              <a:rPr lang="en-US" sz="400" i="1" dirty="0"/>
              <a:t>that you put on top. </a:t>
            </a:r>
            <a:r>
              <a:rPr lang="en-US" sz="400" b="1" i="1" dirty="0"/>
              <a:t>And then </a:t>
            </a:r>
            <a:r>
              <a:rPr lang="en-US" sz="400" i="1" dirty="0"/>
              <a:t>you brush your teeth. </a:t>
            </a:r>
            <a:r>
              <a:rPr lang="en-US" sz="400" b="1" i="1" dirty="0"/>
              <a:t>And then </a:t>
            </a:r>
            <a:r>
              <a:rPr lang="en-US" sz="400" i="1" dirty="0"/>
              <a:t>you go if you want to wash your face </a:t>
            </a:r>
            <a:r>
              <a:rPr lang="en-US" sz="400" i="1" u="sng" dirty="0"/>
              <a:t>or your hair</a:t>
            </a:r>
            <a:r>
              <a:rPr lang="en-US" sz="400" i="1" dirty="0"/>
              <a:t>, you could do that. </a:t>
            </a:r>
            <a:r>
              <a:rPr lang="en-US" sz="400" b="1" i="1" dirty="0"/>
              <a:t>And</a:t>
            </a:r>
            <a:r>
              <a:rPr lang="en-US" sz="400" i="1" dirty="0"/>
              <a:t> I do that when I brush my teeth too. </a:t>
            </a:r>
            <a:r>
              <a:rPr lang="en-US" sz="400" b="1" i="1" dirty="0"/>
              <a:t>And then </a:t>
            </a:r>
            <a:r>
              <a:rPr lang="en-US" sz="400" i="1" dirty="0"/>
              <a:t>everything could be clean: </a:t>
            </a:r>
            <a:r>
              <a:rPr lang="en-US" sz="400" i="1" u="sng" dirty="0"/>
              <a:t>your hair, your face, and your teeth</a:t>
            </a:r>
            <a:r>
              <a:rPr lang="en-US" sz="400" i="1" dirty="0"/>
              <a:t>. </a:t>
            </a: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pitchFamily="34" charset="0"/>
              </a:rPr>
              <a:t>· </a:t>
            </a:r>
            <a:r>
              <a:rPr lang="en-US" altLang="en-US" sz="400" dirty="0" smtClean="0">
                <a:solidFill>
                  <a:prstClr val="black"/>
                </a:solidFill>
                <a:latin typeface="Calibri"/>
              </a:rPr>
              <a:t>Uses </a:t>
            </a:r>
            <a:r>
              <a:rPr lang="en-US" altLang="en-US" sz="400" dirty="0">
                <a:solidFill>
                  <a:prstClr val="black"/>
                </a:solidFill>
                <a:latin typeface="Calibri"/>
              </a:rPr>
              <a:t>sequencing connectors in most utterances and a variety of cohesive devices</a:t>
            </a:r>
          </a:p>
          <a:p>
            <a:pPr eaLnBrk="1" hangingPunct="1">
              <a:defRPr/>
            </a:pPr>
            <a:endParaRPr lang="en-US" altLang="en-US" sz="400" u="sng" dirty="0">
              <a:solidFill>
                <a:prstClr val="black"/>
              </a:solidFill>
              <a:latin typeface="Calibri"/>
            </a:endParaRPr>
          </a:p>
        </p:txBody>
      </p:sp>
    </p:spTree>
    <p:extLst>
      <p:ext uri="{BB962C8B-B14F-4D97-AF65-F5344CB8AC3E}">
        <p14:creationId xmlns:p14="http://schemas.microsoft.com/office/powerpoint/2010/main" val="3751733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3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18" grpId="0" animBg="1"/>
      <p:bldP spid="19"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616200" y="1120140"/>
            <a:ext cx="6299199" cy="3800555"/>
          </a:xfrm>
          <a:prstGeom prst="wedgeRoundRectCallout">
            <a:avLst>
              <a:gd name="adj1" fmla="val -6370"/>
              <a:gd name="adj2" fmla="val 6273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a:t>
            </a:r>
            <a:r>
              <a:rPr lang="en-US" altLang="en-US" sz="1800" u="sng" dirty="0" smtClean="0">
                <a:solidFill>
                  <a:prstClr val="black"/>
                </a:solidFill>
                <a:latin typeface="Calibri" pitchFamily="34" charset="0"/>
              </a:rPr>
              <a:t>Coherence and Cohesion (</a:t>
            </a:r>
            <a:r>
              <a:rPr lang="en-US" altLang="en-US" sz="1800" u="sng" dirty="0">
                <a:solidFill>
                  <a:prstClr val="black"/>
                </a:solidFill>
                <a:latin typeface="Calibri" pitchFamily="34" charset="0"/>
              </a:rPr>
              <a:t>EL)</a:t>
            </a:r>
            <a:r>
              <a:rPr lang="en-US" altLang="en-US" sz="1800"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altLang="en-US" sz="1800" i="1" dirty="0" smtClean="0">
                <a:solidFill>
                  <a:prstClr val="black"/>
                </a:solidFill>
                <a:latin typeface="Calibri"/>
              </a:rPr>
              <a:t>You use the cubes to help you count </a:t>
            </a:r>
            <a:r>
              <a:rPr lang="en-US" altLang="en-US" sz="1800" b="1" i="1" dirty="0" smtClean="0">
                <a:solidFill>
                  <a:prstClr val="black"/>
                </a:solidFill>
                <a:latin typeface="Calibri"/>
              </a:rPr>
              <a:t>and</a:t>
            </a:r>
            <a:r>
              <a:rPr lang="en-US" altLang="en-US" sz="1800" i="1" dirty="0" smtClean="0">
                <a:solidFill>
                  <a:prstClr val="black"/>
                </a:solidFill>
                <a:latin typeface="Calibri"/>
              </a:rPr>
              <a:t> you could do </a:t>
            </a:r>
            <a:r>
              <a:rPr lang="en-US" altLang="en-US" sz="1800" i="1" u="sng" dirty="0" smtClean="0">
                <a:solidFill>
                  <a:prstClr val="black"/>
                </a:solidFill>
                <a:latin typeface="Calibri"/>
              </a:rPr>
              <a:t>them</a:t>
            </a:r>
            <a:r>
              <a:rPr lang="en-US" altLang="en-US" sz="1800" i="1" dirty="0" smtClean="0">
                <a:solidFill>
                  <a:prstClr val="black"/>
                </a:solidFill>
                <a:latin typeface="Calibri"/>
              </a:rPr>
              <a:t> by fives since however you want. And </a:t>
            </a:r>
            <a:r>
              <a:rPr lang="en-US" altLang="en-US" sz="1800" b="1" i="1" dirty="0" smtClean="0">
                <a:solidFill>
                  <a:prstClr val="black"/>
                </a:solidFill>
                <a:latin typeface="Calibri"/>
              </a:rPr>
              <a:t>when</a:t>
            </a:r>
            <a:r>
              <a:rPr lang="en-US" altLang="en-US" sz="1800" i="1" dirty="0" smtClean="0">
                <a:solidFill>
                  <a:prstClr val="black"/>
                </a:solidFill>
                <a:latin typeface="Calibri"/>
              </a:rPr>
              <a:t> you're done, you have to count </a:t>
            </a:r>
            <a:r>
              <a:rPr lang="en-US" altLang="en-US" sz="1800" i="1" u="sng" dirty="0" smtClean="0">
                <a:solidFill>
                  <a:prstClr val="black"/>
                </a:solidFill>
                <a:latin typeface="Calibri"/>
              </a:rPr>
              <a:t>them</a:t>
            </a:r>
            <a:r>
              <a:rPr lang="en-US" altLang="en-US" sz="1800" i="1" dirty="0" smtClean="0">
                <a:solidFill>
                  <a:prstClr val="black"/>
                </a:solidFill>
                <a:latin typeface="Calibri"/>
              </a:rPr>
              <a:t>. And </a:t>
            </a:r>
            <a:r>
              <a:rPr lang="en-US" altLang="en-US" sz="1800" b="1" i="1" dirty="0" smtClean="0">
                <a:solidFill>
                  <a:prstClr val="black"/>
                </a:solidFill>
                <a:latin typeface="Calibri"/>
              </a:rPr>
              <a:t>then</a:t>
            </a:r>
            <a:r>
              <a:rPr lang="en-US" altLang="en-US" sz="1800" i="1" dirty="0" smtClean="0">
                <a:solidFill>
                  <a:prstClr val="black"/>
                </a:solidFill>
                <a:latin typeface="Calibri"/>
              </a:rPr>
              <a:t> you get the total of cubes. </a:t>
            </a:r>
            <a:r>
              <a:rPr lang="en-US" altLang="en-US" sz="1800" i="1" u="sng" dirty="0" smtClean="0">
                <a:solidFill>
                  <a:prstClr val="black"/>
                </a:solidFill>
                <a:latin typeface="Calibri"/>
              </a:rPr>
              <a:t>It</a:t>
            </a:r>
            <a:r>
              <a:rPr lang="en-US" altLang="en-US" sz="1800" i="1" dirty="0" smtClean="0">
                <a:solidFill>
                  <a:prstClr val="black"/>
                </a:solidFill>
                <a:latin typeface="Calibri"/>
              </a:rPr>
              <a:t> helps you because </a:t>
            </a:r>
            <a:r>
              <a:rPr lang="en-US" altLang="en-US" sz="1800" i="1" u="sng" dirty="0" smtClean="0">
                <a:solidFill>
                  <a:prstClr val="black"/>
                </a:solidFill>
                <a:latin typeface="Calibri"/>
              </a:rPr>
              <a:t>it</a:t>
            </a:r>
            <a:r>
              <a:rPr lang="en-US" altLang="en-US" sz="1800" i="1" dirty="0" smtClean="0">
                <a:solidFill>
                  <a:prstClr val="black"/>
                </a:solidFill>
                <a:latin typeface="Calibri"/>
              </a:rPr>
              <a:t> makes </a:t>
            </a:r>
            <a:r>
              <a:rPr lang="en-US" altLang="en-US" sz="1800" i="1" u="sng" dirty="0" smtClean="0">
                <a:solidFill>
                  <a:prstClr val="black"/>
                </a:solidFill>
                <a:latin typeface="Calibri"/>
              </a:rPr>
              <a:t>it</a:t>
            </a:r>
            <a:r>
              <a:rPr lang="en-US" altLang="en-US" sz="1800" i="1" dirty="0" smtClean="0">
                <a:solidFill>
                  <a:prstClr val="black"/>
                </a:solidFill>
                <a:latin typeface="Calibri"/>
              </a:rPr>
              <a:t> easier for you to count.</a:t>
            </a:r>
          </a:p>
          <a:p>
            <a:pPr eaLnBrk="1" hangingPunct="1">
              <a:buFont typeface="Arial"/>
              <a:buChar char="•"/>
              <a:defRPr/>
            </a:pPr>
            <a:endParaRPr lang="en-US" altLang="en-US" sz="1800" dirty="0" smtClean="0">
              <a:solidFill>
                <a:prstClr val="black"/>
              </a:solidFill>
              <a:latin typeface="Calibri"/>
              <a:cs typeface="Calibri"/>
            </a:endParaRPr>
          </a:p>
          <a:p>
            <a:pPr eaLnBrk="1" hangingPunct="1">
              <a:buFont typeface="Arial"/>
              <a:buChar char="•"/>
              <a:defRPr/>
            </a:pPr>
            <a:r>
              <a:rPr lang="en-US" altLang="en-US" sz="1800" dirty="0" smtClean="0">
                <a:solidFill>
                  <a:prstClr val="black"/>
                </a:solidFill>
                <a:latin typeface="Calibri"/>
                <a:cs typeface="Calibri"/>
              </a:rPr>
              <a:t>Repertoire includes 1 </a:t>
            </a:r>
            <a:r>
              <a:rPr lang="en-US" altLang="en-US" sz="1800" b="1" dirty="0" smtClean="0">
                <a:solidFill>
                  <a:prstClr val="black"/>
                </a:solidFill>
                <a:latin typeface="Calibri"/>
                <a:cs typeface="Calibri"/>
              </a:rPr>
              <a:t>conjunction</a:t>
            </a:r>
            <a:r>
              <a:rPr lang="en-US" altLang="en-US" sz="1800" dirty="0" smtClean="0">
                <a:solidFill>
                  <a:prstClr val="black"/>
                </a:solidFill>
                <a:latin typeface="Calibri"/>
                <a:cs typeface="Calibri"/>
              </a:rPr>
              <a:t> (and) and 2 </a:t>
            </a:r>
            <a:r>
              <a:rPr lang="en-US" altLang="en-US" sz="1800" b="1" dirty="0" smtClean="0">
                <a:solidFill>
                  <a:prstClr val="black"/>
                </a:solidFill>
                <a:latin typeface="Calibri"/>
                <a:cs typeface="Calibri"/>
              </a:rPr>
              <a:t>transitional words</a:t>
            </a:r>
            <a:r>
              <a:rPr lang="en-US" altLang="en-US" sz="1800" dirty="0" smtClean="0">
                <a:solidFill>
                  <a:prstClr val="black"/>
                </a:solidFill>
                <a:latin typeface="Calibri"/>
                <a:cs typeface="Calibri"/>
              </a:rPr>
              <a:t> (when, then)</a:t>
            </a:r>
          </a:p>
          <a:p>
            <a:pPr eaLnBrk="1" hangingPunct="1">
              <a:buFont typeface="Arial"/>
              <a:buChar char="•"/>
              <a:defRPr/>
            </a:pPr>
            <a:r>
              <a:rPr lang="en-US" altLang="en-US" sz="1800" dirty="0" smtClean="0">
                <a:solidFill>
                  <a:prstClr val="black"/>
                </a:solidFill>
                <a:latin typeface="Calibri"/>
                <a:cs typeface="Calibri"/>
              </a:rPr>
              <a:t> Numerous instances of </a:t>
            </a:r>
            <a:r>
              <a:rPr lang="en-US" altLang="en-US" sz="1800" u="sng" dirty="0" smtClean="0">
                <a:solidFill>
                  <a:prstClr val="black"/>
                </a:solidFill>
                <a:latin typeface="Calibri"/>
                <a:cs typeface="Calibri"/>
              </a:rPr>
              <a:t>cohesive ties</a:t>
            </a:r>
            <a:r>
              <a:rPr lang="en-US" altLang="en-US" sz="1800" dirty="0" smtClean="0">
                <a:solidFill>
                  <a:prstClr val="black"/>
                </a:solidFill>
                <a:latin typeface="Calibri"/>
                <a:cs typeface="Calibri"/>
              </a:rPr>
              <a:t> (pronominal referents)</a:t>
            </a:r>
          </a:p>
        </p:txBody>
      </p:sp>
      <p:sp>
        <p:nvSpPr>
          <p:cNvPr id="16" name="Rounded Rectangular Callout 15"/>
          <p:cNvSpPr>
            <a:spLocks noChangeArrowheads="1"/>
          </p:cNvSpPr>
          <p:nvPr/>
        </p:nvSpPr>
        <p:spPr bwMode="auto">
          <a:xfrm>
            <a:off x="2616200" y="1120140"/>
            <a:ext cx="6299200" cy="3729940"/>
          </a:xfrm>
          <a:prstGeom prst="wedgeRoundRectCallout">
            <a:avLst>
              <a:gd name="adj1" fmla="val -578"/>
              <a:gd name="adj2" fmla="val 6512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Developing Coherence and Cohesion (</a:t>
            </a:r>
            <a:r>
              <a:rPr lang="en-US" altLang="en-US" sz="1800" u="sng" dirty="0">
                <a:solidFill>
                  <a:prstClr val="black"/>
                </a:solidFill>
                <a:latin typeface="+mn-lt"/>
              </a:rPr>
              <a:t>EO/P)</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800" i="1" dirty="0">
                <a:latin typeface="+mn-lt"/>
              </a:rPr>
              <a:t>Use the cubes. Make </a:t>
            </a:r>
            <a:r>
              <a:rPr lang="en-US" sz="1800" i="1" u="sng" dirty="0">
                <a:latin typeface="+mn-lt"/>
              </a:rPr>
              <a:t>them</a:t>
            </a:r>
            <a:r>
              <a:rPr lang="en-US" sz="1800" i="1" dirty="0">
                <a:latin typeface="+mn-lt"/>
              </a:rPr>
              <a:t> into a group </a:t>
            </a:r>
            <a:r>
              <a:rPr lang="en-US" sz="1800" b="1" i="1" dirty="0">
                <a:latin typeface="+mn-lt"/>
              </a:rPr>
              <a:t>and</a:t>
            </a:r>
            <a:r>
              <a:rPr lang="en-US" sz="1800" i="1" dirty="0">
                <a:latin typeface="+mn-lt"/>
              </a:rPr>
              <a:t> take two out at a time. Count </a:t>
            </a:r>
            <a:r>
              <a:rPr lang="en-US" sz="1800" i="1" u="sng" dirty="0">
                <a:latin typeface="+mn-lt"/>
              </a:rPr>
              <a:t>them</a:t>
            </a:r>
            <a:r>
              <a:rPr lang="en-US" sz="1800" i="1" dirty="0">
                <a:latin typeface="+mn-lt"/>
              </a:rPr>
              <a:t> to see how many you have. Finish doing </a:t>
            </a:r>
            <a:r>
              <a:rPr lang="en-US" sz="1800" i="1" u="sng" dirty="0">
                <a:latin typeface="+mn-lt"/>
              </a:rPr>
              <a:t>that</a:t>
            </a:r>
            <a:r>
              <a:rPr lang="en-US" sz="1800" i="1" dirty="0">
                <a:latin typeface="+mn-lt"/>
              </a:rPr>
              <a:t> </a:t>
            </a:r>
            <a:r>
              <a:rPr lang="en-US" sz="1800" b="1" i="1" dirty="0">
                <a:latin typeface="+mn-lt"/>
              </a:rPr>
              <a:t>when</a:t>
            </a:r>
            <a:r>
              <a:rPr lang="en-US" sz="1800" i="1" dirty="0">
                <a:latin typeface="+mn-lt"/>
              </a:rPr>
              <a:t> the first cluster is in the second one. </a:t>
            </a:r>
            <a:r>
              <a:rPr lang="en-US" sz="1800" b="1" i="1" dirty="0">
                <a:latin typeface="+mn-lt"/>
              </a:rPr>
              <a:t>Then</a:t>
            </a:r>
            <a:r>
              <a:rPr lang="en-US" sz="1800" i="1" dirty="0">
                <a:latin typeface="+mn-lt"/>
              </a:rPr>
              <a:t> you'll know how many cubes there are. </a:t>
            </a:r>
            <a:endParaRPr lang="en-US" sz="1800" i="1" dirty="0" smtClean="0">
              <a:latin typeface="+mn-lt"/>
            </a:endParaRPr>
          </a:p>
          <a:p>
            <a:pPr eaLnBrk="1" hangingPunct="1">
              <a:defRPr/>
            </a:pPr>
            <a:r>
              <a:rPr lang="en-US" sz="1800" dirty="0" smtClean="0">
                <a:latin typeface="+mn-lt"/>
              </a:rPr>
              <a:t>[</a:t>
            </a:r>
            <a:r>
              <a:rPr lang="en-US" sz="1800" dirty="0">
                <a:latin typeface="+mn-lt"/>
              </a:rPr>
              <a:t>Can you tell him why using the cubes this way helps?] </a:t>
            </a:r>
            <a:endParaRPr lang="en-US" sz="1800" dirty="0" smtClean="0">
              <a:latin typeface="+mn-lt"/>
            </a:endParaRPr>
          </a:p>
          <a:p>
            <a:pPr eaLnBrk="1" hangingPunct="1">
              <a:defRPr/>
            </a:pPr>
            <a:r>
              <a:rPr lang="en-US" sz="1800" i="1" dirty="0" smtClean="0">
                <a:latin typeface="+mn-lt"/>
              </a:rPr>
              <a:t>It's </a:t>
            </a:r>
            <a:r>
              <a:rPr lang="en-US" sz="1800" i="1" dirty="0">
                <a:latin typeface="+mn-lt"/>
              </a:rPr>
              <a:t>faster than using </a:t>
            </a:r>
            <a:r>
              <a:rPr lang="en-US" sz="1800" i="1" u="sng" dirty="0">
                <a:latin typeface="+mn-lt"/>
              </a:rPr>
              <a:t>them</a:t>
            </a:r>
            <a:r>
              <a:rPr lang="en-US" sz="1800" i="1" dirty="0">
                <a:latin typeface="+mn-lt"/>
              </a:rPr>
              <a:t> by ones. </a:t>
            </a:r>
            <a:endParaRPr lang="en-US" altLang="en-US" sz="1800" i="1" dirty="0">
              <a:solidFill>
                <a:prstClr val="black"/>
              </a:solidFill>
              <a:latin typeface="+mn-lt"/>
            </a:endParaRPr>
          </a:p>
          <a:p>
            <a:pPr eaLnBrk="1" hangingPunct="1">
              <a:defRPr/>
            </a:pPr>
            <a:endParaRPr lang="en-US" altLang="en-US" sz="1600" i="1" dirty="0" smtClean="0">
              <a:solidFill>
                <a:srgbClr val="FFFFFF"/>
              </a:solidFill>
              <a:latin typeface="+mn-lt"/>
            </a:endParaRPr>
          </a:p>
          <a:p>
            <a:pPr eaLnBrk="1" hangingPunct="1">
              <a:buFont typeface="Arial"/>
              <a:buChar char="•"/>
              <a:defRPr/>
            </a:pPr>
            <a:r>
              <a:rPr lang="en-US" altLang="en-US" sz="1600" dirty="0" smtClean="0">
                <a:solidFill>
                  <a:prstClr val="black"/>
                </a:solidFill>
                <a:latin typeface="+mn-lt"/>
                <a:cs typeface="Calibri"/>
              </a:rPr>
              <a:t>Repertoire includes 1 </a:t>
            </a:r>
            <a:r>
              <a:rPr lang="en-US" altLang="en-US" sz="1600" b="1" dirty="0" smtClean="0">
                <a:solidFill>
                  <a:prstClr val="black"/>
                </a:solidFill>
                <a:latin typeface="+mn-lt"/>
                <a:cs typeface="Calibri"/>
              </a:rPr>
              <a:t>conjunction</a:t>
            </a:r>
            <a:r>
              <a:rPr lang="en-US" altLang="en-US" sz="1600" dirty="0" smtClean="0">
                <a:solidFill>
                  <a:prstClr val="black"/>
                </a:solidFill>
                <a:latin typeface="+mn-lt"/>
                <a:cs typeface="Calibri"/>
              </a:rPr>
              <a:t> (and) and 2 </a:t>
            </a:r>
            <a:r>
              <a:rPr lang="en-US" altLang="en-US" sz="1600" b="1" dirty="0" smtClean="0">
                <a:solidFill>
                  <a:prstClr val="black"/>
                </a:solidFill>
                <a:latin typeface="+mn-lt"/>
                <a:cs typeface="Calibri"/>
              </a:rPr>
              <a:t>transitional words </a:t>
            </a:r>
            <a:r>
              <a:rPr lang="en-US" altLang="en-US" sz="1600" dirty="0" smtClean="0">
                <a:solidFill>
                  <a:prstClr val="black"/>
                </a:solidFill>
                <a:latin typeface="+mn-lt"/>
                <a:cs typeface="Calibri"/>
              </a:rPr>
              <a:t>(when, then)</a:t>
            </a:r>
          </a:p>
          <a:p>
            <a:pPr eaLnBrk="1" hangingPunct="1">
              <a:buFont typeface="Arial"/>
              <a:buChar char="•"/>
              <a:defRPr/>
            </a:pPr>
            <a:r>
              <a:rPr lang="en-US" altLang="en-US" sz="1600" dirty="0" smtClean="0">
                <a:solidFill>
                  <a:prstClr val="black"/>
                </a:solidFill>
                <a:latin typeface="+mn-lt"/>
                <a:cs typeface="Calibri"/>
              </a:rPr>
              <a:t> Numerous instances of </a:t>
            </a:r>
            <a:r>
              <a:rPr lang="en-US" altLang="en-US" sz="1600" u="sng" dirty="0" smtClean="0">
                <a:solidFill>
                  <a:prstClr val="black"/>
                </a:solidFill>
                <a:latin typeface="+mn-lt"/>
                <a:cs typeface="Calibri"/>
              </a:rPr>
              <a:t>cohesive ties</a:t>
            </a:r>
            <a:r>
              <a:rPr lang="en-US" altLang="en-US" sz="1600" dirty="0" smtClean="0">
                <a:solidFill>
                  <a:prstClr val="black"/>
                </a:solidFill>
                <a:latin typeface="+mn-lt"/>
                <a:cs typeface="Calibri"/>
              </a:rPr>
              <a:t> (pronominal referents)</a:t>
            </a:r>
          </a:p>
        </p:txBody>
      </p:sp>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3230450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632365" y="1017813"/>
            <a:ext cx="5959186" cy="3930096"/>
          </a:xfrm>
          <a:prstGeom prst="wedgeRoundRectCallout">
            <a:avLst>
              <a:gd name="adj1" fmla="val 19800"/>
              <a:gd name="adj2" fmla="val 61180"/>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rPr>
              <a:t>Controlled </a:t>
            </a:r>
            <a:r>
              <a:rPr lang="en-US" altLang="en-US" sz="1800" u="sng" dirty="0" smtClean="0">
                <a:solidFill>
                  <a:prstClr val="black"/>
                </a:solidFill>
                <a:latin typeface="Calibri"/>
              </a:rPr>
              <a:t>Coherence and Cohesion (EL):</a:t>
            </a:r>
          </a:p>
          <a:p>
            <a:pPr eaLnBrk="1" hangingPunct="1">
              <a:defRPr/>
            </a:pPr>
            <a:endParaRPr lang="en-US" altLang="en-US" sz="1800" u="sng" dirty="0" smtClean="0">
              <a:solidFill>
                <a:prstClr val="black"/>
              </a:solidFill>
              <a:latin typeface="Calibri"/>
            </a:endParaRPr>
          </a:p>
          <a:p>
            <a:pPr eaLnBrk="1" hangingPunct="1">
              <a:defRPr/>
            </a:pPr>
            <a:r>
              <a:rPr lang="en-US" altLang="en-US" sz="1800" i="1" dirty="0" smtClean="0">
                <a:solidFill>
                  <a:prstClr val="black"/>
                </a:solidFill>
                <a:latin typeface="Calibri"/>
              </a:rPr>
              <a:t>To find out how many there are, </a:t>
            </a:r>
            <a:r>
              <a:rPr lang="en-US" altLang="en-US" sz="1800" b="1" i="1" dirty="0" smtClean="0">
                <a:solidFill>
                  <a:prstClr val="black"/>
                </a:solidFill>
                <a:latin typeface="Calibri"/>
              </a:rPr>
              <a:t>first</a:t>
            </a:r>
            <a:r>
              <a:rPr lang="en-US" altLang="en-US" sz="1800" i="1" dirty="0" smtClean="0">
                <a:solidFill>
                  <a:prstClr val="black"/>
                </a:solidFill>
                <a:latin typeface="Calibri"/>
              </a:rPr>
              <a:t> you have to find out if </a:t>
            </a:r>
            <a:r>
              <a:rPr lang="en-US" altLang="en-US" sz="1800" i="1" u="sng" dirty="0" smtClean="0">
                <a:solidFill>
                  <a:prstClr val="black"/>
                </a:solidFill>
                <a:latin typeface="Calibri"/>
              </a:rPr>
              <a:t>they</a:t>
            </a:r>
            <a:r>
              <a:rPr lang="en-US" altLang="en-US" sz="1800" i="1" dirty="0" smtClean="0">
                <a:solidFill>
                  <a:prstClr val="black"/>
                </a:solidFill>
                <a:latin typeface="Calibri"/>
              </a:rPr>
              <a:t>'re the same color or not. </a:t>
            </a:r>
            <a:r>
              <a:rPr lang="en-US" altLang="en-US" sz="1800" b="1" i="1" dirty="0" smtClean="0">
                <a:solidFill>
                  <a:prstClr val="black"/>
                </a:solidFill>
                <a:latin typeface="Calibri"/>
              </a:rPr>
              <a:t>And</a:t>
            </a:r>
            <a:r>
              <a:rPr lang="en-US" altLang="en-US" sz="1800" i="1" dirty="0" smtClean="0">
                <a:solidFill>
                  <a:prstClr val="black"/>
                </a:solidFill>
                <a:latin typeface="Calibri"/>
              </a:rPr>
              <a:t> how many are there all together. And </a:t>
            </a:r>
            <a:r>
              <a:rPr lang="en-US" altLang="en-US" sz="1800" b="1" i="1" dirty="0" smtClean="0">
                <a:solidFill>
                  <a:prstClr val="black"/>
                </a:solidFill>
                <a:latin typeface="Calibri"/>
              </a:rPr>
              <a:t>when</a:t>
            </a:r>
            <a:r>
              <a:rPr lang="en-US" altLang="en-US" sz="1800" i="1" dirty="0" smtClean="0">
                <a:solidFill>
                  <a:prstClr val="black"/>
                </a:solidFill>
                <a:latin typeface="Calibri"/>
              </a:rPr>
              <a:t> you find out how many there are all together </a:t>
            </a:r>
            <a:r>
              <a:rPr lang="en-US" altLang="en-US" sz="1800" b="1" i="1" dirty="0" smtClean="0">
                <a:solidFill>
                  <a:prstClr val="black"/>
                </a:solidFill>
                <a:latin typeface="Calibri"/>
              </a:rPr>
              <a:t>then</a:t>
            </a:r>
            <a:r>
              <a:rPr lang="en-US" altLang="en-US" sz="1800" i="1" dirty="0" smtClean="0">
                <a:solidFill>
                  <a:prstClr val="black"/>
                </a:solidFill>
                <a:latin typeface="Calibri"/>
              </a:rPr>
              <a:t> you find your answer </a:t>
            </a:r>
            <a:r>
              <a:rPr lang="en-US" altLang="en-US" sz="1800" b="1" i="1" dirty="0" smtClean="0">
                <a:solidFill>
                  <a:prstClr val="black"/>
                </a:solidFill>
                <a:latin typeface="Calibri"/>
              </a:rPr>
              <a:t>and</a:t>
            </a:r>
            <a:r>
              <a:rPr lang="en-US" altLang="en-US" sz="1800" i="1" dirty="0" smtClean="0">
                <a:solidFill>
                  <a:prstClr val="black"/>
                </a:solidFill>
                <a:latin typeface="Calibri"/>
              </a:rPr>
              <a:t> </a:t>
            </a:r>
            <a:r>
              <a:rPr lang="en-US" altLang="en-US" sz="1800" i="1" u="sng" dirty="0" smtClean="0">
                <a:solidFill>
                  <a:prstClr val="black"/>
                </a:solidFill>
                <a:latin typeface="Calibri"/>
              </a:rPr>
              <a:t>it'</a:t>
            </a:r>
            <a:r>
              <a:rPr lang="en-US" altLang="en-US" sz="1800" i="1" dirty="0" smtClean="0">
                <a:solidFill>
                  <a:prstClr val="black"/>
                </a:solidFill>
                <a:latin typeface="Calibri"/>
              </a:rPr>
              <a:t>s more easier this way because you don't need to be all stressed out.</a:t>
            </a:r>
          </a:p>
          <a:p>
            <a:pPr eaLnBrk="1" hangingPunct="1">
              <a:defRPr/>
            </a:pPr>
            <a:endParaRPr lang="en-US" altLang="en-US" sz="1800" u="sng" dirty="0" smtClean="0">
              <a:solidFill>
                <a:prstClr val="black"/>
              </a:solidFill>
              <a:latin typeface="Calibri"/>
            </a:endParaRPr>
          </a:p>
          <a:p>
            <a:pPr eaLnBrk="1" hangingPunct="1">
              <a:buFont typeface="Arial"/>
              <a:buChar char="•"/>
              <a:defRPr/>
            </a:pPr>
            <a:r>
              <a:rPr lang="en-US" altLang="en-US" sz="1800" dirty="0" smtClean="0">
                <a:solidFill>
                  <a:prstClr val="black"/>
                </a:solidFill>
                <a:latin typeface="Calibri"/>
                <a:cs typeface="Calibri"/>
              </a:rPr>
              <a:t>Repertoire includes 1 </a:t>
            </a:r>
            <a:r>
              <a:rPr lang="en-US" altLang="en-US" sz="1800" b="1" dirty="0" smtClean="0">
                <a:solidFill>
                  <a:prstClr val="black"/>
                </a:solidFill>
                <a:latin typeface="Calibri"/>
                <a:cs typeface="Calibri"/>
              </a:rPr>
              <a:t>conjunction</a:t>
            </a:r>
            <a:r>
              <a:rPr lang="en-US" altLang="en-US" sz="1800" dirty="0" smtClean="0">
                <a:solidFill>
                  <a:prstClr val="black"/>
                </a:solidFill>
                <a:latin typeface="Calibri"/>
                <a:cs typeface="Calibri"/>
              </a:rPr>
              <a:t> (and) and 2 </a:t>
            </a:r>
            <a:r>
              <a:rPr lang="en-US" altLang="en-US" sz="1800" b="1" dirty="0" smtClean="0">
                <a:solidFill>
                  <a:prstClr val="black"/>
                </a:solidFill>
                <a:latin typeface="Calibri"/>
                <a:cs typeface="Calibri"/>
              </a:rPr>
              <a:t>transitional words </a:t>
            </a:r>
            <a:r>
              <a:rPr lang="en-US" altLang="en-US" sz="1800" dirty="0" smtClean="0">
                <a:solidFill>
                  <a:prstClr val="black"/>
                </a:solidFill>
                <a:latin typeface="Calibri"/>
                <a:cs typeface="Calibri"/>
              </a:rPr>
              <a:t>(first, when, then)</a:t>
            </a:r>
          </a:p>
          <a:p>
            <a:pPr eaLnBrk="1" hangingPunct="1">
              <a:buFont typeface="Arial"/>
              <a:buChar char="•"/>
              <a:defRPr/>
            </a:pPr>
            <a:r>
              <a:rPr lang="en-US" altLang="en-US" sz="1800" dirty="0" smtClean="0">
                <a:solidFill>
                  <a:prstClr val="black"/>
                </a:solidFill>
                <a:latin typeface="Calibri"/>
                <a:cs typeface="Calibri"/>
              </a:rPr>
              <a:t> Numerous instances of </a:t>
            </a:r>
            <a:r>
              <a:rPr lang="en-US" altLang="en-US" sz="1800" u="sng" dirty="0" smtClean="0">
                <a:solidFill>
                  <a:prstClr val="black"/>
                </a:solidFill>
                <a:latin typeface="Calibri"/>
                <a:cs typeface="Calibri"/>
              </a:rPr>
              <a:t>cohesive ties</a:t>
            </a:r>
            <a:r>
              <a:rPr lang="en-US" altLang="en-US" sz="1800" dirty="0" smtClean="0">
                <a:solidFill>
                  <a:prstClr val="black"/>
                </a:solidFill>
                <a:latin typeface="Calibri"/>
                <a:cs typeface="Calibri"/>
              </a:rPr>
              <a:t> (pronominal referents, ellipses)</a:t>
            </a:r>
          </a:p>
        </p:txBody>
      </p:sp>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3" name="Rounded Rectangular Callout 12"/>
          <p:cNvSpPr>
            <a:spLocks noChangeArrowheads="1"/>
          </p:cNvSpPr>
          <p:nvPr/>
        </p:nvSpPr>
        <p:spPr bwMode="auto">
          <a:xfrm>
            <a:off x="2632364" y="1017812"/>
            <a:ext cx="6257635" cy="3930095"/>
          </a:xfrm>
          <a:prstGeom prst="wedgeRoundRectCallout">
            <a:avLst>
              <a:gd name="adj1" fmla="val 18930"/>
              <a:gd name="adj2" fmla="val 6160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a:solidFill>
                  <a:prstClr val="black"/>
                </a:solidFill>
                <a:latin typeface="+mn-lt"/>
              </a:rPr>
              <a:t>Controlled </a:t>
            </a:r>
            <a:r>
              <a:rPr lang="en-US" altLang="en-US" sz="1500" u="sng" dirty="0" smtClean="0">
                <a:solidFill>
                  <a:prstClr val="black"/>
                </a:solidFill>
                <a:latin typeface="+mn-lt"/>
              </a:rPr>
              <a:t>Coherence and Cohesion (</a:t>
            </a:r>
            <a:r>
              <a:rPr lang="en-US" altLang="en-US" sz="1500" u="sng" dirty="0">
                <a:solidFill>
                  <a:prstClr val="black"/>
                </a:solidFill>
                <a:latin typeface="+mn-lt"/>
              </a:rPr>
              <a:t>EO/P)</a:t>
            </a:r>
            <a:r>
              <a:rPr lang="en-US" altLang="en-US" sz="1500" u="sng" dirty="0" smtClean="0">
                <a:solidFill>
                  <a:prstClr val="black"/>
                </a:solidFill>
                <a:latin typeface="+mn-lt"/>
              </a:rPr>
              <a:t>:</a:t>
            </a:r>
          </a:p>
          <a:p>
            <a:pPr eaLnBrk="1" hangingPunct="1">
              <a:defRPr/>
            </a:pPr>
            <a:endParaRPr lang="en-US" altLang="en-US" sz="1500" u="sng" dirty="0">
              <a:solidFill>
                <a:prstClr val="black"/>
              </a:solidFill>
              <a:latin typeface="+mn-lt"/>
            </a:endParaRPr>
          </a:p>
          <a:p>
            <a:pPr eaLnBrk="1" hangingPunct="1">
              <a:defRPr/>
            </a:pPr>
            <a:r>
              <a:rPr lang="en-US" sz="1500" i="1" dirty="0">
                <a:latin typeface="+mn-lt"/>
              </a:rPr>
              <a:t>So </a:t>
            </a:r>
            <a:r>
              <a:rPr lang="en-US" sz="1500" b="1" i="1" dirty="0">
                <a:latin typeface="+mn-lt"/>
              </a:rPr>
              <a:t>first</a:t>
            </a:r>
            <a:r>
              <a:rPr lang="en-US" sz="1500" i="1" dirty="0">
                <a:latin typeface="+mn-lt"/>
              </a:rPr>
              <a:t> he should put all the cubes. </a:t>
            </a:r>
            <a:r>
              <a:rPr lang="en-US" sz="1500" b="1" i="1" dirty="0">
                <a:latin typeface="+mn-lt"/>
              </a:rPr>
              <a:t>First</a:t>
            </a:r>
            <a:r>
              <a:rPr lang="en-US" sz="1500" i="1" dirty="0">
                <a:latin typeface="+mn-lt"/>
              </a:rPr>
              <a:t> he should pick a cube color. </a:t>
            </a:r>
            <a:r>
              <a:rPr lang="en-US" sz="1500" b="1" i="1" dirty="0">
                <a:latin typeface="+mn-lt"/>
              </a:rPr>
              <a:t>Then</a:t>
            </a:r>
            <a:r>
              <a:rPr lang="en-US" sz="1500" i="1" dirty="0">
                <a:latin typeface="+mn-lt"/>
              </a:rPr>
              <a:t> he should put </a:t>
            </a:r>
            <a:r>
              <a:rPr lang="en-US" sz="1500" i="1" u="sng" dirty="0">
                <a:latin typeface="+mn-lt"/>
              </a:rPr>
              <a:t>them</a:t>
            </a:r>
            <a:r>
              <a:rPr lang="en-US" sz="1500" i="1" dirty="0">
                <a:latin typeface="+mn-lt"/>
              </a:rPr>
              <a:t> in order like blue. One of </a:t>
            </a:r>
            <a:r>
              <a:rPr lang="en-US" sz="1500" i="1" u="sng" dirty="0">
                <a:latin typeface="+mn-lt"/>
              </a:rPr>
              <a:t>them</a:t>
            </a:r>
            <a:r>
              <a:rPr lang="en-US" sz="1500" i="1" dirty="0">
                <a:latin typeface="+mn-lt"/>
              </a:rPr>
              <a:t> can be blue </a:t>
            </a:r>
            <a:r>
              <a:rPr lang="en-US" sz="1500" b="1" i="1" dirty="0">
                <a:latin typeface="+mn-lt"/>
              </a:rPr>
              <a:t>and then </a:t>
            </a:r>
            <a:r>
              <a:rPr lang="en-US" sz="1500" i="1" dirty="0">
                <a:latin typeface="+mn-lt"/>
              </a:rPr>
              <a:t>you can do it with all the other colors. And </a:t>
            </a:r>
            <a:r>
              <a:rPr lang="en-US" sz="1500" b="1" i="1" dirty="0">
                <a:latin typeface="+mn-lt"/>
              </a:rPr>
              <a:t>after</a:t>
            </a:r>
            <a:r>
              <a:rPr lang="en-US" sz="1500" i="1" dirty="0">
                <a:latin typeface="+mn-lt"/>
              </a:rPr>
              <a:t> he does </a:t>
            </a:r>
            <a:r>
              <a:rPr lang="en-US" sz="1500" i="1" u="sng" dirty="0">
                <a:latin typeface="+mn-lt"/>
              </a:rPr>
              <a:t>that</a:t>
            </a:r>
            <a:r>
              <a:rPr lang="en-US" sz="1500" i="1" dirty="0">
                <a:latin typeface="+mn-lt"/>
              </a:rPr>
              <a:t>, he could find out what each </a:t>
            </a:r>
            <a:r>
              <a:rPr lang="en-US" sz="1500" i="1" u="sng" dirty="0">
                <a:latin typeface="+mn-lt"/>
              </a:rPr>
              <a:t>one</a:t>
            </a:r>
            <a:r>
              <a:rPr lang="en-US" sz="1500" i="1" dirty="0">
                <a:latin typeface="+mn-lt"/>
              </a:rPr>
              <a:t> is. </a:t>
            </a:r>
            <a:r>
              <a:rPr lang="en-US" sz="1500" b="1" i="1" dirty="0">
                <a:latin typeface="+mn-lt"/>
              </a:rPr>
              <a:t>Then</a:t>
            </a:r>
            <a:r>
              <a:rPr lang="en-US" sz="1500" i="1" dirty="0">
                <a:latin typeface="+mn-lt"/>
              </a:rPr>
              <a:t> he could know what the answer is. He should do it </a:t>
            </a:r>
            <a:r>
              <a:rPr lang="en-US" sz="1500" i="1" u="sng" dirty="0">
                <a:latin typeface="+mn-lt"/>
              </a:rPr>
              <a:t>this way</a:t>
            </a:r>
            <a:r>
              <a:rPr lang="en-US" sz="1500" i="1" dirty="0">
                <a:latin typeface="+mn-lt"/>
              </a:rPr>
              <a:t> because this way he can know how many cubes there are more easy because </a:t>
            </a:r>
            <a:r>
              <a:rPr lang="en-US" sz="1500" i="1" u="sng" dirty="0">
                <a:latin typeface="+mn-lt"/>
              </a:rPr>
              <a:t>they</a:t>
            </a:r>
            <a:r>
              <a:rPr lang="en-US" sz="1500" i="1" dirty="0">
                <a:latin typeface="+mn-lt"/>
              </a:rPr>
              <a:t>'re all in one stick. </a:t>
            </a:r>
            <a:r>
              <a:rPr lang="en-US" sz="1500" b="1" i="1" dirty="0">
                <a:latin typeface="+mn-lt"/>
              </a:rPr>
              <a:t>And</a:t>
            </a:r>
            <a:r>
              <a:rPr lang="en-US" sz="1500" i="1" dirty="0">
                <a:latin typeface="+mn-lt"/>
              </a:rPr>
              <a:t> you know that if you don't know the answer for like this yellow </a:t>
            </a:r>
            <a:r>
              <a:rPr lang="en-US" sz="1500" i="1" u="sng" dirty="0">
                <a:latin typeface="+mn-lt"/>
              </a:rPr>
              <a:t>one</a:t>
            </a:r>
            <a:r>
              <a:rPr lang="en-US" sz="1500" i="1" dirty="0">
                <a:latin typeface="+mn-lt"/>
              </a:rPr>
              <a:t>, </a:t>
            </a:r>
            <a:r>
              <a:rPr lang="en-US" sz="1500" b="1" i="1" dirty="0">
                <a:latin typeface="+mn-lt"/>
              </a:rPr>
              <a:t>then</a:t>
            </a:r>
            <a:r>
              <a:rPr lang="en-US" sz="1500" i="1" dirty="0">
                <a:latin typeface="+mn-lt"/>
              </a:rPr>
              <a:t> you could just see </a:t>
            </a:r>
            <a:r>
              <a:rPr lang="en-US" sz="1500" b="1" i="1" dirty="0">
                <a:latin typeface="+mn-lt"/>
              </a:rPr>
              <a:t>and</a:t>
            </a:r>
            <a:r>
              <a:rPr lang="en-US" sz="1500" i="1" dirty="0">
                <a:latin typeface="+mn-lt"/>
              </a:rPr>
              <a:t> you know that the white </a:t>
            </a:r>
            <a:r>
              <a:rPr lang="en-US" sz="1500" i="1" u="sng" dirty="0">
                <a:latin typeface="+mn-lt"/>
              </a:rPr>
              <a:t>one</a:t>
            </a:r>
            <a:r>
              <a:rPr lang="en-US" sz="1500" i="1" dirty="0">
                <a:latin typeface="+mn-lt"/>
              </a:rPr>
              <a:t>'s ten. </a:t>
            </a:r>
            <a:r>
              <a:rPr lang="en-US" sz="1500" b="1" i="1" dirty="0">
                <a:latin typeface="+mn-lt"/>
              </a:rPr>
              <a:t>And</a:t>
            </a:r>
            <a:r>
              <a:rPr lang="en-US" sz="1500" i="1" dirty="0">
                <a:latin typeface="+mn-lt"/>
              </a:rPr>
              <a:t> </a:t>
            </a:r>
            <a:r>
              <a:rPr lang="en-US" sz="1500" i="1" u="sng" dirty="0">
                <a:latin typeface="+mn-lt"/>
              </a:rPr>
              <a:t>it</a:t>
            </a:r>
            <a:r>
              <a:rPr lang="en-US" sz="1500" i="1" dirty="0">
                <a:latin typeface="+mn-lt"/>
              </a:rPr>
              <a:t>'s the same amount so </a:t>
            </a:r>
            <a:r>
              <a:rPr lang="en-US" sz="1500" i="1" u="sng" dirty="0">
                <a:latin typeface="+mn-lt"/>
              </a:rPr>
              <a:t>it</a:t>
            </a:r>
            <a:r>
              <a:rPr lang="en-US" sz="1500" i="1" dirty="0">
                <a:latin typeface="+mn-lt"/>
              </a:rPr>
              <a:t>'s ten. </a:t>
            </a:r>
            <a:endParaRPr lang="en-US" altLang="en-US" sz="1500" i="1" u="sng" dirty="0">
              <a:solidFill>
                <a:prstClr val="black"/>
              </a:solidFill>
              <a:latin typeface="+mn-lt"/>
            </a:endParaRPr>
          </a:p>
          <a:p>
            <a:pPr eaLnBrk="1" hangingPunct="1">
              <a:defRPr/>
            </a:pPr>
            <a:endParaRPr lang="en-US" altLang="en-US" sz="1500" dirty="0" smtClean="0">
              <a:solidFill>
                <a:prstClr val="black"/>
              </a:solidFill>
              <a:latin typeface="+mn-lt"/>
            </a:endParaRPr>
          </a:p>
          <a:p>
            <a:pPr eaLnBrk="1" hangingPunct="1">
              <a:buFont typeface="Arial"/>
              <a:buChar char="•"/>
              <a:defRPr/>
            </a:pPr>
            <a:r>
              <a:rPr lang="en-US" altLang="en-US" sz="1500" dirty="0" smtClean="0">
                <a:solidFill>
                  <a:prstClr val="black"/>
                </a:solidFill>
                <a:latin typeface="+mn-lt"/>
                <a:cs typeface="Calibri"/>
              </a:rPr>
              <a:t>Repertoire includes 1 </a:t>
            </a:r>
            <a:r>
              <a:rPr lang="en-US" altLang="en-US" sz="1500" b="1" dirty="0" smtClean="0">
                <a:solidFill>
                  <a:prstClr val="black"/>
                </a:solidFill>
                <a:latin typeface="+mn-lt"/>
                <a:cs typeface="Calibri"/>
              </a:rPr>
              <a:t>conjunction</a:t>
            </a:r>
            <a:r>
              <a:rPr lang="en-US" altLang="en-US" sz="1500" dirty="0" smtClean="0">
                <a:solidFill>
                  <a:prstClr val="black"/>
                </a:solidFill>
                <a:latin typeface="+mn-lt"/>
                <a:cs typeface="Calibri"/>
              </a:rPr>
              <a:t> (and) and 3 </a:t>
            </a:r>
            <a:r>
              <a:rPr lang="en-US" altLang="en-US" sz="1500" b="1" dirty="0" smtClean="0">
                <a:solidFill>
                  <a:prstClr val="black"/>
                </a:solidFill>
                <a:latin typeface="+mn-lt"/>
                <a:cs typeface="Calibri"/>
              </a:rPr>
              <a:t>transitional words</a:t>
            </a:r>
            <a:r>
              <a:rPr lang="en-US" altLang="en-US" sz="1500" dirty="0" smtClean="0">
                <a:solidFill>
                  <a:prstClr val="black"/>
                </a:solidFill>
                <a:latin typeface="+mn-lt"/>
                <a:cs typeface="Calibri"/>
              </a:rPr>
              <a:t> (first, after, then)</a:t>
            </a:r>
          </a:p>
          <a:p>
            <a:pPr eaLnBrk="1" hangingPunct="1">
              <a:buFont typeface="Arial"/>
              <a:buChar char="•"/>
              <a:defRPr/>
            </a:pPr>
            <a:r>
              <a:rPr lang="en-US" altLang="en-US" sz="1500" dirty="0" smtClean="0">
                <a:solidFill>
                  <a:prstClr val="black"/>
                </a:solidFill>
                <a:latin typeface="+mn-lt"/>
                <a:cs typeface="Calibri"/>
              </a:rPr>
              <a:t> Numerous instances of </a:t>
            </a:r>
            <a:r>
              <a:rPr lang="en-US" altLang="en-US" sz="1500" u="sng" dirty="0" smtClean="0">
                <a:solidFill>
                  <a:prstClr val="black"/>
                </a:solidFill>
                <a:latin typeface="+mn-lt"/>
                <a:cs typeface="Calibri"/>
              </a:rPr>
              <a:t>cohesive ties</a:t>
            </a:r>
            <a:r>
              <a:rPr lang="en-US" altLang="en-US" sz="1500" dirty="0" smtClean="0">
                <a:solidFill>
                  <a:prstClr val="black"/>
                </a:solidFill>
                <a:latin typeface="+mn-lt"/>
                <a:cs typeface="Calibri"/>
              </a:rPr>
              <a:t> (pronominal referents, substitution, ellipses)</a:t>
            </a: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Coher-Cohes_3rd_Math_N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92954" y="5899032"/>
            <a:ext cx="374904" cy="374904"/>
          </a:xfrm>
          <a:prstGeom prst="rect">
            <a:avLst/>
          </a:prstGeom>
        </p:spPr>
      </p:pic>
    </p:spTree>
    <p:extLst>
      <p:ext uri="{BB962C8B-B14F-4D97-AF65-F5344CB8AC3E}">
        <p14:creationId xmlns:p14="http://schemas.microsoft.com/office/powerpoint/2010/main" val="3718038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Up and down. Side to side. Rinse. </a:t>
            </a:r>
          </a:p>
          <a:p>
            <a:pPr eaLnBrk="1" hangingPunct="1">
              <a:defRPr/>
            </a:pPr>
            <a:r>
              <a:rPr lang="en-US" sz="400" dirty="0"/>
              <a:t>[Researcher: Can you tell him why he should do it?]  </a:t>
            </a:r>
          </a:p>
          <a:p>
            <a:pPr eaLnBrk="1" hangingPunct="1">
              <a:defRPr/>
            </a:pPr>
            <a:r>
              <a:rPr lang="en-US" sz="400" i="1" dirty="0"/>
              <a:t>So he doesn't get bad breath. </a:t>
            </a:r>
            <a:endParaRPr lang="en-US" altLang="en-US" sz="400" i="1" u="sng" dirty="0">
              <a:solidFill>
                <a:prstClr val="black"/>
              </a:solidFill>
              <a:latin typeface="Calibri" pitchFamily="34" charset="0"/>
            </a:endParaRPr>
          </a:p>
          <a:p>
            <a:pPr eaLnBrk="1" hangingPunct="1">
              <a:defRPr/>
            </a:pPr>
            <a:endParaRPr lang="en-US" altLang="en-US" sz="400" i="1"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Lack of complete sentences, with no use of sequencing connectors or cohesive devices</a:t>
            </a:r>
          </a:p>
        </p:txBody>
      </p:sp>
      <p:sp>
        <p:nvSpPr>
          <p:cNvPr id="10" name="Rounded Rectangular Callout 9"/>
          <p:cNvSpPr>
            <a:spLocks noChangeArrowheads="1"/>
          </p:cNvSpPr>
          <p:nvPr/>
        </p:nvSpPr>
        <p:spPr bwMode="auto">
          <a:xfrm>
            <a:off x="3314757" y="3782733"/>
            <a:ext cx="1152299" cy="122928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brush your teeth by brushing your teeth on your front teeth, on your left </a:t>
            </a:r>
            <a:r>
              <a:rPr lang="en-US" sz="400" i="1" u="sng" dirty="0"/>
              <a:t>and right teeth</a:t>
            </a:r>
            <a:r>
              <a:rPr lang="en-US" sz="400" i="1" dirty="0"/>
              <a:t>. </a:t>
            </a:r>
            <a:r>
              <a:rPr lang="en-US" sz="400" b="1" i="1" dirty="0"/>
              <a:t>Then</a:t>
            </a:r>
            <a:r>
              <a:rPr lang="en-US" sz="400" i="1" dirty="0"/>
              <a:t> brush for 20 seconds </a:t>
            </a:r>
            <a:r>
              <a:rPr lang="en-US" sz="400" b="1" i="1" dirty="0"/>
              <a:t>and</a:t>
            </a:r>
            <a:r>
              <a:rPr lang="en-US" sz="400" i="1" dirty="0"/>
              <a:t> wash off with water. </a:t>
            </a:r>
            <a:r>
              <a:rPr lang="en-US" sz="400" b="1" i="1" dirty="0"/>
              <a:t>And</a:t>
            </a:r>
            <a:r>
              <a:rPr lang="en-US" sz="400" i="1" dirty="0"/>
              <a:t> do the same routine again </a:t>
            </a:r>
            <a:r>
              <a:rPr lang="en-US" sz="400" b="1" i="1" dirty="0"/>
              <a:t>and</a:t>
            </a:r>
            <a:r>
              <a:rPr lang="en-US" sz="400" i="1" dirty="0"/>
              <a:t> for the same time or more if you want. </a:t>
            </a:r>
            <a:r>
              <a:rPr lang="en-US" sz="400" b="1" i="1" dirty="0"/>
              <a:t>And then </a:t>
            </a:r>
            <a:r>
              <a:rPr lang="en-US" sz="400" i="1" dirty="0"/>
              <a:t>wash off again. </a:t>
            </a:r>
          </a:p>
          <a:p>
            <a:pPr eaLnBrk="1" hangingPunct="1">
              <a:defRPr/>
            </a:pPr>
            <a:r>
              <a:rPr lang="en-US" sz="400" dirty="0"/>
              <a:t>[Researcher: And can you tell her why she should do it?] </a:t>
            </a:r>
          </a:p>
          <a:p>
            <a:pPr eaLnBrk="1" hangingPunct="1">
              <a:defRPr/>
            </a:pPr>
            <a:r>
              <a:rPr lang="en-US" sz="400" i="1" dirty="0"/>
              <a:t>You should brush your teeth every day so you won't have germs and not a bad breath smell. </a:t>
            </a:r>
            <a:r>
              <a:rPr lang="en-US" sz="400" b="1" i="1" dirty="0"/>
              <a:t>And</a:t>
            </a:r>
            <a:r>
              <a:rPr lang="en-US" sz="400" i="1" dirty="0"/>
              <a:t> your teeth won't turn yellow. </a:t>
            </a:r>
            <a:endParaRPr lang="en-US" altLang="en-US" sz="400" i="1" dirty="0">
              <a:solidFill>
                <a:prstClr val="black"/>
              </a:solidFill>
              <a:latin typeface="Calibri"/>
            </a:endParaRPr>
          </a:p>
          <a:p>
            <a:pPr eaLnBrk="1" hangingPunct="1">
              <a:defRPr/>
            </a:pPr>
            <a:endParaRPr lang="en-US" altLang="en-US" sz="400" dirty="0">
              <a:solidFill>
                <a:prstClr val="black"/>
              </a:solidFill>
              <a:latin typeface="Calibri"/>
            </a:endParaRPr>
          </a:p>
          <a:p>
            <a:pPr eaLnBrk="1" hangingPunct="1">
              <a:defRPr/>
            </a:pPr>
            <a:r>
              <a:rPr lang="en-US" altLang="en-US" sz="400" dirty="0">
                <a:solidFill>
                  <a:prstClr val="black"/>
                </a:solidFill>
                <a:latin typeface="Calibri"/>
              </a:rPr>
              <a:t>Some use of sequencing connectors and cohesive devices</a:t>
            </a:r>
          </a:p>
        </p:txBody>
      </p:sp>
      <p:sp>
        <p:nvSpPr>
          <p:cNvPr id="12" name="Rounded Rectangular Callout 11"/>
          <p:cNvSpPr>
            <a:spLocks noChangeArrowheads="1"/>
          </p:cNvSpPr>
          <p:nvPr/>
        </p:nvSpPr>
        <p:spPr bwMode="auto">
          <a:xfrm>
            <a:off x="4870841" y="3269150"/>
            <a:ext cx="1152144" cy="138378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You need a toothbrush </a:t>
            </a:r>
            <a:r>
              <a:rPr lang="en-US" sz="400" b="1" i="1" dirty="0"/>
              <a:t>and</a:t>
            </a:r>
            <a:r>
              <a:rPr lang="en-US" sz="400" i="1" dirty="0"/>
              <a:t> you need paste. </a:t>
            </a:r>
            <a:r>
              <a:rPr lang="en-US" sz="400" b="1" i="1" dirty="0"/>
              <a:t>And</a:t>
            </a:r>
            <a:r>
              <a:rPr lang="en-US" sz="400" i="1" dirty="0"/>
              <a:t> you need to put it on the toothbrush </a:t>
            </a:r>
            <a:r>
              <a:rPr lang="en-US" sz="400" b="1" i="1" u="sng" dirty="0"/>
              <a:t>and</a:t>
            </a:r>
            <a:r>
              <a:rPr lang="en-US" sz="400" i="1" u="sng" dirty="0"/>
              <a:t> brush your teeth </a:t>
            </a:r>
            <a:r>
              <a:rPr lang="en-US" sz="400" i="1" dirty="0"/>
              <a:t>upside down and side to side. And </a:t>
            </a:r>
            <a:r>
              <a:rPr lang="en-US" sz="400" b="1" i="1" dirty="0"/>
              <a:t>after that</a:t>
            </a:r>
            <a:r>
              <a:rPr lang="en-US" sz="400" i="1" dirty="0"/>
              <a:t>, you clean your toothbrush </a:t>
            </a:r>
            <a:r>
              <a:rPr lang="en-US" sz="400" b="1" i="1" dirty="0"/>
              <a:t>and then </a:t>
            </a:r>
            <a:r>
              <a:rPr lang="en-US" sz="400" i="1" dirty="0"/>
              <a:t>you put water on your mouth. </a:t>
            </a:r>
            <a:r>
              <a:rPr lang="en-US" sz="400" b="1" i="1" dirty="0"/>
              <a:t>Then</a:t>
            </a:r>
            <a:r>
              <a:rPr lang="en-US" sz="400" i="1" dirty="0"/>
              <a:t> rinse </a:t>
            </a:r>
            <a:r>
              <a:rPr lang="en-US" sz="400" i="1" u="sng" dirty="0"/>
              <a:t>it</a:t>
            </a:r>
            <a:r>
              <a:rPr lang="en-US" sz="400" i="1" dirty="0"/>
              <a:t>. </a:t>
            </a:r>
            <a:r>
              <a:rPr lang="en-US" sz="400" b="1" i="1" dirty="0"/>
              <a:t>And</a:t>
            </a:r>
            <a:r>
              <a:rPr lang="en-US" sz="400" i="1" dirty="0"/>
              <a:t> you should brush your teeth so you won't get cavities </a:t>
            </a:r>
            <a:r>
              <a:rPr lang="en-US" sz="400" b="1" i="1" dirty="0"/>
              <a:t>and</a:t>
            </a:r>
            <a:r>
              <a:rPr lang="en-US" sz="400" i="1" dirty="0"/>
              <a:t> </a:t>
            </a:r>
            <a:r>
              <a:rPr lang="en-US" sz="400" i="1" u="sng" dirty="0"/>
              <a:t>they</a:t>
            </a:r>
            <a:r>
              <a:rPr lang="en-US" sz="400" i="1" dirty="0"/>
              <a:t> won't look bad </a:t>
            </a:r>
            <a:r>
              <a:rPr lang="en-US" sz="400" b="1" i="1" dirty="0"/>
              <a:t>and</a:t>
            </a:r>
            <a:r>
              <a:rPr lang="en-US" sz="400" i="1" dirty="0"/>
              <a:t> </a:t>
            </a:r>
            <a:r>
              <a:rPr lang="en-US" sz="400" i="1" u="sng" dirty="0"/>
              <a:t>they</a:t>
            </a:r>
            <a:r>
              <a:rPr lang="en-US" sz="400" i="1" dirty="0"/>
              <a:t> won't smell that funky. </a:t>
            </a:r>
            <a:endParaRPr lang="en-US" altLang="en-US" sz="400" i="1" dirty="0">
              <a:solidFill>
                <a:prstClr val="black"/>
              </a:solidFill>
              <a:latin typeface="Calibri" pitchFamily="34" charset="0"/>
            </a:endParaRPr>
          </a:p>
          <a:p>
            <a:pPr eaLnBrk="1" hangingPunct="1">
              <a:defRPr/>
            </a:pPr>
            <a:endParaRPr lang="en-US" altLang="en-US" sz="400" i="1" dirty="0">
              <a:solidFill>
                <a:prstClr val="black"/>
              </a:solidFill>
              <a:latin typeface="Calibri"/>
            </a:endParaRPr>
          </a:p>
          <a:p>
            <a:pPr eaLnBrk="1" hangingPunct="1">
              <a:defRPr/>
            </a:pPr>
            <a:r>
              <a:rPr lang="en-US" altLang="en-US" sz="400" dirty="0">
                <a:solidFill>
                  <a:prstClr val="black"/>
                </a:solidFill>
                <a:latin typeface="Calibri"/>
              </a:rPr>
              <a:t>Use of a variety of sequencing connectors and cohesive devices</a:t>
            </a:r>
          </a:p>
        </p:txBody>
      </p:sp>
      <p:sp>
        <p:nvSpPr>
          <p:cNvPr id="15" name="Rounded Rectangular Callout 14"/>
          <p:cNvSpPr>
            <a:spLocks noChangeArrowheads="1"/>
          </p:cNvSpPr>
          <p:nvPr/>
        </p:nvSpPr>
        <p:spPr bwMode="auto">
          <a:xfrm>
            <a:off x="4994511" y="3464186"/>
            <a:ext cx="1164289" cy="164335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(EO/P)</a:t>
            </a:r>
            <a:r>
              <a:rPr lang="en-US" altLang="en-US" sz="400" dirty="0">
                <a:solidFill>
                  <a:prstClr val="black"/>
                </a:solidFill>
                <a:latin typeface="Calibri" pitchFamily="34" charset="0"/>
              </a:rPr>
              <a:t>:</a:t>
            </a:r>
          </a:p>
          <a:p>
            <a:pPr eaLnBrk="1" hangingPunct="1">
              <a:defRPr/>
            </a:pPr>
            <a:endParaRPr lang="en-US" altLang="en-US" sz="400" i="1" dirty="0">
              <a:solidFill>
                <a:srgbClr val="FFFFFF"/>
              </a:solidFill>
              <a:latin typeface="Calibri" pitchFamily="34" charset="0"/>
            </a:endParaRPr>
          </a:p>
          <a:p>
            <a:pPr eaLnBrk="1" hangingPunct="1">
              <a:defRPr/>
            </a:pPr>
            <a:r>
              <a:rPr lang="en-US" sz="400" i="1" dirty="0"/>
              <a:t>You're supposed to do it like this: you just get a toothbrush, put the toothpaste on </a:t>
            </a:r>
            <a:r>
              <a:rPr lang="en-US" sz="400" i="1" u="sng" dirty="0"/>
              <a:t>it</a:t>
            </a:r>
            <a:r>
              <a:rPr lang="en-US" sz="400" i="1" dirty="0"/>
              <a:t>, </a:t>
            </a:r>
            <a:r>
              <a:rPr lang="en-US" sz="400" b="1" i="1" dirty="0"/>
              <a:t>and then </a:t>
            </a:r>
            <a:r>
              <a:rPr lang="en-US" sz="400" i="1" dirty="0"/>
              <a:t>you rub </a:t>
            </a:r>
            <a:r>
              <a:rPr lang="en-US" sz="400" i="1" u="sng" dirty="0"/>
              <a:t>it</a:t>
            </a:r>
            <a:r>
              <a:rPr lang="en-US" sz="400" i="1" dirty="0"/>
              <a:t> against your teeth as hard as you can. </a:t>
            </a:r>
            <a:r>
              <a:rPr lang="en-US" sz="400" b="1" i="1" dirty="0"/>
              <a:t>And then </a:t>
            </a:r>
            <a:r>
              <a:rPr lang="en-US" sz="400" i="1" dirty="0"/>
              <a:t>you do it all over the place, even your tongue. And then </a:t>
            </a:r>
            <a:r>
              <a:rPr lang="en-US" sz="400" b="1" i="1" dirty="0"/>
              <a:t>after</a:t>
            </a:r>
            <a:r>
              <a:rPr lang="en-US" sz="400" i="1" dirty="0"/>
              <a:t> you've done that, you spit out the toothpaste, you get some water, </a:t>
            </a:r>
            <a:r>
              <a:rPr lang="en-US" sz="400" b="1" i="1" dirty="0"/>
              <a:t>and then </a:t>
            </a:r>
            <a:r>
              <a:rPr lang="en-US" sz="400" i="1" dirty="0"/>
              <a:t>you spit </a:t>
            </a:r>
            <a:r>
              <a:rPr lang="en-US" sz="400" i="1" u="sng" dirty="0"/>
              <a:t>it</a:t>
            </a:r>
            <a:r>
              <a:rPr lang="en-US" sz="400" i="1" dirty="0"/>
              <a:t> out again. </a:t>
            </a:r>
            <a:r>
              <a:rPr lang="en-US" sz="400" b="1" i="1" dirty="0"/>
              <a:t>And then </a:t>
            </a:r>
            <a:r>
              <a:rPr lang="en-US" sz="400" i="1" dirty="0"/>
              <a:t>you rinse out your mouth like that. </a:t>
            </a:r>
            <a:r>
              <a:rPr lang="en-US" sz="400" b="1" i="1" dirty="0"/>
              <a:t>Then</a:t>
            </a:r>
            <a:r>
              <a:rPr lang="en-US" sz="400" i="1" dirty="0"/>
              <a:t> you get a little liquid that helps you get even more white, and you spit </a:t>
            </a:r>
            <a:r>
              <a:rPr lang="en-US" sz="400" i="1" u="sng" dirty="0"/>
              <a:t>it</a:t>
            </a:r>
            <a:r>
              <a:rPr lang="en-US" sz="400" i="1" dirty="0"/>
              <a:t> out again. </a:t>
            </a:r>
          </a:p>
          <a:p>
            <a:pPr eaLnBrk="1" hangingPunct="1">
              <a:defRPr/>
            </a:pPr>
            <a:r>
              <a:rPr lang="en-US" sz="400" dirty="0"/>
              <a:t>[Researcher: Sorry, did you tell him why he should do it?] </a:t>
            </a:r>
          </a:p>
          <a:p>
            <a:pPr eaLnBrk="1" hangingPunct="1">
              <a:defRPr/>
            </a:pPr>
            <a:r>
              <a:rPr lang="en-US" sz="400" i="1" dirty="0"/>
              <a:t>You should also do it because people might think your breath might stink. And also you should do it to not get sick. </a:t>
            </a:r>
          </a:p>
          <a:p>
            <a:pPr eaLnBrk="1" hangingPunct="1">
              <a:defRPr/>
            </a:pPr>
            <a:endParaRPr lang="en-US" altLang="en-US" sz="400" i="1" dirty="0">
              <a:solidFill>
                <a:srgbClr val="FFFFFF"/>
              </a:solidFill>
              <a:latin typeface="Calibri" pitchFamily="34" charset="0"/>
            </a:endParaRPr>
          </a:p>
          <a:p>
            <a:pPr eaLnBrk="1" hangingPunct="1">
              <a:defRPr/>
            </a:pPr>
            <a:r>
              <a:rPr lang="en-US" altLang="en-US" sz="400" dirty="0">
                <a:solidFill>
                  <a:srgbClr val="000000"/>
                </a:solidFill>
                <a:latin typeface="Calibri" pitchFamily="34" charset="0"/>
              </a:rPr>
              <a:t>Use of a variety of sequencing connectors and cohesive devices</a:t>
            </a:r>
          </a:p>
        </p:txBody>
      </p:sp>
      <p:sp>
        <p:nvSpPr>
          <p:cNvPr id="18" name="Rounded Rectangular Callout 17"/>
          <p:cNvSpPr>
            <a:spLocks noChangeArrowheads="1"/>
          </p:cNvSpPr>
          <p:nvPr/>
        </p:nvSpPr>
        <p:spPr bwMode="auto">
          <a:xfrm>
            <a:off x="3431665" y="3957397"/>
            <a:ext cx="1152144" cy="126311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400" u="sng" dirty="0">
              <a:solidFill>
                <a:prstClr val="black"/>
              </a:solidFill>
              <a:latin typeface="Calibri" pitchFamily="34" charset="0"/>
            </a:endParaRPr>
          </a:p>
          <a:p>
            <a:pPr eaLnBrk="1" hangingPunct="1">
              <a:defRPr/>
            </a:pPr>
            <a:r>
              <a:rPr lang="en-US" altLang="en-US" sz="400" u="sng" dirty="0">
                <a:solidFill>
                  <a:prstClr val="black"/>
                </a:solidFill>
                <a:latin typeface="Calibri" pitchFamily="34" charset="0"/>
              </a:rPr>
              <a:t>Emerging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Well, you get a toothbrush. If you don't have </a:t>
            </a:r>
            <a:r>
              <a:rPr lang="en-US" sz="400" i="1" u="sng" dirty="0"/>
              <a:t>one</a:t>
            </a:r>
            <a:r>
              <a:rPr lang="en-US" sz="400" i="1" dirty="0"/>
              <a:t>, then go to the store and get </a:t>
            </a:r>
            <a:r>
              <a:rPr lang="en-US" sz="400" i="1" u="sng" dirty="0"/>
              <a:t>one</a:t>
            </a:r>
            <a:r>
              <a:rPr lang="en-US" sz="400" i="1" dirty="0"/>
              <a:t>. Get toothpaste. Put the toothpaste on the toothbrush </a:t>
            </a:r>
            <a:r>
              <a:rPr lang="en-US" sz="400" b="1" i="1" dirty="0"/>
              <a:t>and</a:t>
            </a:r>
            <a:r>
              <a:rPr lang="en-US" sz="400" i="1" dirty="0"/>
              <a:t> brush all of your teeth good. </a:t>
            </a:r>
            <a:r>
              <a:rPr lang="en-US" sz="400" b="1" i="1" dirty="0"/>
              <a:t>And</a:t>
            </a:r>
            <a:r>
              <a:rPr lang="en-US" sz="400" i="1" dirty="0"/>
              <a:t> get all the food out of </a:t>
            </a:r>
            <a:r>
              <a:rPr lang="en-US" sz="400" i="1" u="sng" dirty="0"/>
              <a:t>them</a:t>
            </a:r>
            <a:r>
              <a:rPr lang="en-US" sz="400" i="1" dirty="0"/>
              <a:t> and yeah. </a:t>
            </a:r>
          </a:p>
          <a:p>
            <a:pPr eaLnBrk="1" hangingPunct="1">
              <a:defRPr/>
            </a:pPr>
            <a:r>
              <a:rPr lang="en-US" sz="400" dirty="0"/>
              <a:t>[Researcher: And why he should do it?] </a:t>
            </a:r>
          </a:p>
          <a:p>
            <a:pPr eaLnBrk="1" hangingPunct="1">
              <a:defRPr/>
            </a:pPr>
            <a:r>
              <a:rPr lang="en-US" sz="400" i="1" dirty="0"/>
              <a:t>To be clean. So he doesn't get cavities. And yeah.</a:t>
            </a:r>
          </a:p>
          <a:p>
            <a:pPr eaLnBrk="1" hangingPunct="1">
              <a:defRPr/>
            </a:pPr>
            <a:endParaRPr lang="en-US" sz="400" i="1" dirty="0"/>
          </a:p>
          <a:p>
            <a:pPr eaLnBrk="1" hangingPunct="1">
              <a:defRPr/>
            </a:pPr>
            <a:r>
              <a:rPr lang="en-US" sz="400" dirty="0"/>
              <a:t>Some use of sequencing connectors and cohesive devices, but lacks complete sentences in some instances</a:t>
            </a:r>
            <a:r>
              <a:rPr lang="en-US" sz="400" i="1" dirty="0"/>
              <a:t> </a:t>
            </a:r>
            <a:endParaRPr lang="en-US" altLang="en-US" sz="400" i="1" dirty="0">
              <a:solidFill>
                <a:prstClr val="black"/>
              </a:solidFill>
              <a:latin typeface="Calibri" pitchFamily="34" charset="0"/>
            </a:endParaRPr>
          </a:p>
          <a:p>
            <a:pPr eaLnBrk="1" hangingPunct="1">
              <a:defRPr/>
            </a:pPr>
            <a:endParaRPr lang="en-US" altLang="en-US" sz="400" dirty="0">
              <a:solidFill>
                <a:prstClr val="black"/>
              </a:solidFill>
              <a:latin typeface="Calibri" pitchFamily="34" charset="0"/>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smtClean="0"/>
              <a:t>Along the progression, children displayed increasing abilities to employ sophisticated </a:t>
            </a:r>
            <a:r>
              <a:rPr lang="en-US" dirty="0"/>
              <a:t>linguistic </a:t>
            </a:r>
            <a:r>
              <a:rPr lang="en-US" dirty="0" smtClean="0"/>
              <a:t>devices. Coherence and </a:t>
            </a:r>
            <a:r>
              <a:rPr lang="en-US" dirty="0"/>
              <a:t>cohesion </a:t>
            </a:r>
            <a:r>
              <a:rPr lang="en-US" dirty="0" smtClean="0"/>
              <a:t>are </a:t>
            </a:r>
            <a:r>
              <a:rPr lang="en-US" dirty="0"/>
              <a:t>achieved </a:t>
            </a:r>
            <a:r>
              <a:rPr lang="en-US" dirty="0" smtClean="0"/>
              <a:t>with the utilization of </a:t>
            </a:r>
            <a:r>
              <a:rPr lang="en-US" dirty="0"/>
              <a:t>clear cohesive devices, sequencing with temporal discourse connectors, and use of complete sentences. </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9" name="Rounded Rectangular Callout 18"/>
          <p:cNvSpPr>
            <a:spLocks noChangeArrowheads="1"/>
          </p:cNvSpPr>
          <p:nvPr/>
        </p:nvSpPr>
        <p:spPr bwMode="auto">
          <a:xfrm>
            <a:off x="6433687" y="2789027"/>
            <a:ext cx="1171270" cy="1806131"/>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Controlled Coherence and Cohesion (EL):</a:t>
            </a:r>
          </a:p>
          <a:p>
            <a:pPr eaLnBrk="1" hangingPunct="1">
              <a:defRPr/>
            </a:pPr>
            <a:endParaRPr lang="en-US" altLang="en-US" sz="400" u="sng" dirty="0">
              <a:solidFill>
                <a:prstClr val="black"/>
              </a:solidFill>
              <a:latin typeface="Calibri"/>
            </a:endParaRPr>
          </a:p>
          <a:p>
            <a:pPr eaLnBrk="1" hangingPunct="1">
              <a:defRPr/>
            </a:pPr>
            <a:r>
              <a:rPr lang="en-US" sz="400" b="1" i="1" dirty="0"/>
              <a:t>First</a:t>
            </a:r>
            <a:r>
              <a:rPr lang="en-US" sz="400" i="1" dirty="0"/>
              <a:t>, if you want to have nice teeth that look white and don't look brownish and have food stuck to your teeth, you have to get toothpaste, mouthwash and a toothbrush. And so </a:t>
            </a:r>
            <a:r>
              <a:rPr lang="en-US" sz="400" b="1" i="1" dirty="0"/>
              <a:t>when</a:t>
            </a:r>
            <a:r>
              <a:rPr lang="en-US" sz="400" i="1" dirty="0"/>
              <a:t> you have a toothbrush, you put toothpaste on </a:t>
            </a:r>
            <a:r>
              <a:rPr lang="en-US" sz="400" i="1" u="sng" dirty="0"/>
              <a:t>it</a:t>
            </a:r>
            <a:r>
              <a:rPr lang="en-US" sz="400" i="1" dirty="0"/>
              <a:t> and you start washing your teeth in circles. Then </a:t>
            </a:r>
            <a:r>
              <a:rPr lang="en-US" sz="400" b="1" i="1" dirty="0"/>
              <a:t>after that</a:t>
            </a:r>
            <a:r>
              <a:rPr lang="en-US" sz="400" i="1" dirty="0"/>
              <a:t>, you spit the water out. </a:t>
            </a:r>
            <a:r>
              <a:rPr lang="en-US" sz="400" b="1" i="1" dirty="0"/>
              <a:t>When</a:t>
            </a:r>
            <a:r>
              <a:rPr lang="en-US" sz="400" i="1" dirty="0"/>
              <a:t> you put water, you spit </a:t>
            </a:r>
            <a:r>
              <a:rPr lang="en-US" sz="400" i="1" u="sng" dirty="0"/>
              <a:t>it</a:t>
            </a:r>
            <a:r>
              <a:rPr lang="en-US" sz="400" i="1" dirty="0"/>
              <a:t> out. </a:t>
            </a:r>
            <a:r>
              <a:rPr lang="en-US" sz="400" b="1" i="1" dirty="0"/>
              <a:t>After</a:t>
            </a:r>
            <a:r>
              <a:rPr lang="en-US" sz="400" i="1" dirty="0"/>
              <a:t>, you get the mouthwash and scrub </a:t>
            </a:r>
            <a:r>
              <a:rPr lang="en-US" sz="400" b="1" i="1" dirty="0"/>
              <a:t>and then </a:t>
            </a:r>
            <a:r>
              <a:rPr lang="en-US" sz="400" i="1" dirty="0"/>
              <a:t>spit </a:t>
            </a:r>
            <a:r>
              <a:rPr lang="en-US" sz="400" i="1" u="sng" dirty="0"/>
              <a:t>it</a:t>
            </a:r>
            <a:r>
              <a:rPr lang="en-US" sz="400" i="1" dirty="0"/>
              <a:t> out. And that's how you brush your teeth. Hopefully you brush your teeth. </a:t>
            </a:r>
          </a:p>
          <a:p>
            <a:pPr eaLnBrk="1" hangingPunct="1">
              <a:defRPr/>
            </a:pPr>
            <a:r>
              <a:rPr lang="en-US" sz="400" dirty="0"/>
              <a:t>[Okay and can you tell her friend why she should do it?]  </a:t>
            </a:r>
          </a:p>
          <a:p>
            <a:pPr eaLnBrk="1" hangingPunct="1">
              <a:defRPr/>
            </a:pPr>
            <a:r>
              <a:rPr lang="en-US" sz="400" i="1" dirty="0"/>
              <a:t>You should do this because you don't </a:t>
            </a:r>
            <a:r>
              <a:rPr lang="en-US" sz="400" i="1" dirty="0" err="1"/>
              <a:t>wanna</a:t>
            </a:r>
            <a:r>
              <a:rPr lang="en-US" sz="400" i="1" dirty="0"/>
              <a:t> have nasty teeth or </a:t>
            </a:r>
            <a:r>
              <a:rPr lang="en-US" sz="400" i="1" u="sng" dirty="0"/>
              <a:t>you don't want </a:t>
            </a:r>
            <a:r>
              <a:rPr lang="en-US" sz="400" i="1" dirty="0"/>
              <a:t>your breath to stink. </a:t>
            </a:r>
            <a:r>
              <a:rPr lang="en-US" sz="400" b="1" i="1" dirty="0"/>
              <a:t>And</a:t>
            </a:r>
            <a:r>
              <a:rPr lang="en-US" sz="400" i="1" dirty="0"/>
              <a:t> you don't want your teeth to be ugly and look like you don't have a house or anything like that. </a:t>
            </a:r>
            <a:endParaRPr lang="en-US" altLang="en-US" sz="400" i="1" u="sng" dirty="0">
              <a:solidFill>
                <a:prstClr val="black"/>
              </a:solidFill>
              <a:latin typeface="Calibri"/>
            </a:endParaRP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multiple sequencing connectors and cohesive devices</a:t>
            </a:r>
          </a:p>
        </p:txBody>
      </p:sp>
      <p:sp>
        <p:nvSpPr>
          <p:cNvPr id="16" name="Rounded Rectangular Callout 15"/>
          <p:cNvSpPr>
            <a:spLocks noChangeArrowheads="1"/>
          </p:cNvSpPr>
          <p:nvPr/>
        </p:nvSpPr>
        <p:spPr bwMode="auto">
          <a:xfrm>
            <a:off x="6575332" y="3098387"/>
            <a:ext cx="1140429" cy="194351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Coherence and Cohesion (EO/P):</a:t>
            </a:r>
          </a:p>
          <a:p>
            <a:pPr eaLnBrk="1" hangingPunct="1">
              <a:defRPr/>
            </a:pPr>
            <a:endParaRPr lang="en-US" altLang="en-US" sz="400" u="sng" dirty="0">
              <a:solidFill>
                <a:prstClr val="black"/>
              </a:solidFill>
              <a:latin typeface="Calibri"/>
            </a:endParaRPr>
          </a:p>
          <a:p>
            <a:pPr eaLnBrk="1" hangingPunct="1">
              <a:defRPr/>
            </a:pPr>
            <a:r>
              <a:rPr lang="en-US" sz="400" i="1" dirty="0"/>
              <a:t>So you </a:t>
            </a:r>
            <a:r>
              <a:rPr lang="en-US" sz="400" b="1" i="1" dirty="0"/>
              <a:t>first</a:t>
            </a:r>
            <a:r>
              <a:rPr lang="en-US" sz="400" i="1" dirty="0"/>
              <a:t> wet your toothbrush, put some toothpaste on </a:t>
            </a:r>
            <a:r>
              <a:rPr lang="en-US" sz="400" i="1" u="sng" dirty="0"/>
              <a:t>it</a:t>
            </a:r>
            <a:r>
              <a:rPr lang="en-US" sz="400" i="1" dirty="0"/>
              <a:t>, put </a:t>
            </a:r>
            <a:r>
              <a:rPr lang="en-US" sz="400" i="1" u="sng" dirty="0"/>
              <a:t>it</a:t>
            </a:r>
            <a:r>
              <a:rPr lang="en-US" sz="400" i="1" dirty="0"/>
              <a:t> in your mouth. I prefer to put </a:t>
            </a:r>
            <a:r>
              <a:rPr lang="en-US" sz="400" i="1" u="sng" dirty="0"/>
              <a:t>it</a:t>
            </a:r>
            <a:r>
              <a:rPr lang="en-US" sz="400" i="1" dirty="0"/>
              <a:t> on the side of my mouth </a:t>
            </a:r>
            <a:r>
              <a:rPr lang="en-US" sz="400" b="1" i="1" dirty="0"/>
              <a:t>and</a:t>
            </a:r>
            <a:r>
              <a:rPr lang="en-US" sz="400" i="1" dirty="0"/>
              <a:t> go across </a:t>
            </a:r>
            <a:r>
              <a:rPr lang="en-US" sz="400" b="1" i="1" dirty="0"/>
              <a:t>and</a:t>
            </a:r>
            <a:r>
              <a:rPr lang="en-US" sz="400" i="1" dirty="0"/>
              <a:t> do the top part of </a:t>
            </a:r>
            <a:r>
              <a:rPr lang="en-US" sz="400" i="1" u="sng" dirty="0"/>
              <a:t>them</a:t>
            </a:r>
            <a:r>
              <a:rPr lang="en-US" sz="400" i="1" dirty="0"/>
              <a:t>, </a:t>
            </a:r>
            <a:r>
              <a:rPr lang="en-US" sz="400" b="1" i="1" u="sng" dirty="0"/>
              <a:t>then</a:t>
            </a:r>
            <a:r>
              <a:rPr lang="en-US" sz="400" i="1" u="sng" dirty="0"/>
              <a:t> the backside</a:t>
            </a:r>
            <a:r>
              <a:rPr lang="en-US" sz="400" i="1" dirty="0"/>
              <a:t>, </a:t>
            </a:r>
            <a:r>
              <a:rPr lang="en-US" sz="400" b="1" i="1" u="sng" dirty="0"/>
              <a:t>then</a:t>
            </a:r>
            <a:r>
              <a:rPr lang="en-US" sz="400" i="1" u="sng" dirty="0"/>
              <a:t> the upper side</a:t>
            </a:r>
            <a:r>
              <a:rPr lang="en-US" sz="400" i="1" dirty="0"/>
              <a:t>. </a:t>
            </a:r>
            <a:r>
              <a:rPr lang="en-US" sz="400" b="1" i="1" dirty="0"/>
              <a:t>And</a:t>
            </a:r>
            <a:r>
              <a:rPr lang="en-US" sz="400" i="1" dirty="0"/>
              <a:t> you scrub </a:t>
            </a:r>
            <a:r>
              <a:rPr lang="en-US" sz="400" i="1" u="sng" dirty="0"/>
              <a:t>it</a:t>
            </a:r>
            <a:r>
              <a:rPr lang="en-US" sz="400" i="1" dirty="0"/>
              <a:t> for 20 seconds each. So do each side for 20 seconds each until you've gotten to the far side </a:t>
            </a:r>
            <a:r>
              <a:rPr lang="en-US" sz="400" b="1" i="1" dirty="0"/>
              <a:t>and</a:t>
            </a:r>
            <a:r>
              <a:rPr lang="en-US" sz="400" i="1" dirty="0"/>
              <a:t> do the next layer. And then </a:t>
            </a:r>
            <a:r>
              <a:rPr lang="en-US" sz="400" b="1" i="1" dirty="0"/>
              <a:t>once</a:t>
            </a:r>
            <a:r>
              <a:rPr lang="en-US" sz="400" i="1" dirty="0"/>
              <a:t> you're done, you rinse off the toothbrush. You spit </a:t>
            </a:r>
            <a:r>
              <a:rPr lang="en-US" sz="400" i="1" u="sng" dirty="0"/>
              <a:t>it</a:t>
            </a:r>
            <a:r>
              <a:rPr lang="en-US" sz="400" i="1" dirty="0"/>
              <a:t> out. You get a cup, fill </a:t>
            </a:r>
            <a:r>
              <a:rPr lang="en-US" sz="400" i="1" u="sng" dirty="0"/>
              <a:t>it</a:t>
            </a:r>
            <a:r>
              <a:rPr lang="en-US" sz="400" i="1" dirty="0"/>
              <a:t> with water, </a:t>
            </a:r>
            <a:r>
              <a:rPr lang="en-US" sz="400" b="1" i="1" dirty="0"/>
              <a:t>and then </a:t>
            </a:r>
            <a:r>
              <a:rPr lang="en-US" sz="400" i="1" dirty="0"/>
              <a:t>rinse your mouth. </a:t>
            </a:r>
          </a:p>
          <a:p>
            <a:pPr eaLnBrk="1" hangingPunct="1">
              <a:defRPr/>
            </a:pPr>
            <a:r>
              <a:rPr lang="en-US" sz="400" dirty="0"/>
              <a:t>[Researcher: And can you also tell him why he should clean his teeth?] </a:t>
            </a:r>
          </a:p>
          <a:p>
            <a:pPr eaLnBrk="1" hangingPunct="1">
              <a:defRPr/>
            </a:pPr>
            <a:r>
              <a:rPr lang="en-US" sz="400" i="1" dirty="0"/>
              <a:t>You should really clean your teeth because you don't want them to rot. And you want be able to eat hard stuff. You'll only be able to eat kind of soft mushy stuff, like yogurt, I think, like oatmeal. Sorry about that. </a:t>
            </a:r>
          </a:p>
          <a:p>
            <a:pPr eaLnBrk="1" hangingPunct="1">
              <a:defRPr/>
            </a:pPr>
            <a:endParaRPr lang="en-US" altLang="en-US" sz="400" i="1" u="sng" dirty="0">
              <a:solidFill>
                <a:prstClr val="black"/>
              </a:solidFill>
              <a:latin typeface="Calibri"/>
            </a:endParaRPr>
          </a:p>
          <a:p>
            <a:pPr eaLnBrk="1" hangingPunct="1">
              <a:defRPr/>
            </a:pPr>
            <a:r>
              <a:rPr lang="en-US" altLang="en-US" sz="400" dirty="0">
                <a:solidFill>
                  <a:prstClr val="black"/>
                </a:solidFill>
                <a:latin typeface="Calibri"/>
              </a:rPr>
              <a:t>Use of multiple sequencing connectors and cohesive devices</a:t>
            </a:r>
          </a:p>
        </p:txBody>
      </p:sp>
    </p:spTree>
    <p:extLst>
      <p:ext uri="{BB962C8B-B14F-4D97-AF65-F5344CB8AC3E}">
        <p14:creationId xmlns:p14="http://schemas.microsoft.com/office/powerpoint/2010/main" val="3606382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5" grpId="0" animBg="1"/>
      <p:bldP spid="18" grpId="0" animBg="1"/>
      <p:bldP spid="19"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3251860" y="1589846"/>
            <a:ext cx="5462372" cy="2961517"/>
          </a:xfrm>
          <a:prstGeom prst="wedgeRoundRectCallout">
            <a:avLst>
              <a:gd name="adj1" fmla="val -65183"/>
              <a:gd name="adj2" fmla="val 7779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a:t>
            </a:r>
            <a:r>
              <a:rPr lang="en-US" altLang="en-US" sz="2000" u="sng" dirty="0">
                <a:solidFill>
                  <a:prstClr val="black"/>
                </a:solidFill>
                <a:latin typeface="+mn-lt"/>
              </a:rPr>
              <a:t>Evidence of </a:t>
            </a:r>
            <a:r>
              <a:rPr lang="en-US" altLang="en-US" sz="2000" u="sng" dirty="0" smtClean="0">
                <a:solidFill>
                  <a:prstClr val="black"/>
                </a:solidFill>
                <a:latin typeface="+mn-lt"/>
              </a:rPr>
              <a:t>Coherence and Cohesion (</a:t>
            </a:r>
            <a:r>
              <a:rPr lang="en-US" altLang="en-US" sz="2000" u="sng" dirty="0">
                <a:solidFill>
                  <a:prstClr val="black"/>
                </a:solidFill>
                <a:latin typeface="+mn-lt"/>
              </a:rPr>
              <a:t>EL)</a:t>
            </a:r>
            <a:r>
              <a:rPr lang="en-US" altLang="en-US" sz="2000" u="sng" dirty="0" smtClean="0">
                <a:solidFill>
                  <a:prstClr val="black"/>
                </a:solidFill>
                <a:latin typeface="+mn-lt"/>
              </a:rPr>
              <a:t>:</a:t>
            </a:r>
          </a:p>
          <a:p>
            <a:pPr eaLnBrk="1" hangingPunct="1">
              <a:defRPr/>
            </a:pPr>
            <a:endParaRPr lang="en-US" altLang="en-US" sz="2000" u="sng" dirty="0">
              <a:solidFill>
                <a:prstClr val="black"/>
              </a:solidFill>
              <a:latin typeface="+mn-lt"/>
            </a:endParaRPr>
          </a:p>
          <a:p>
            <a:pPr eaLnBrk="1" hangingPunct="1">
              <a:defRPr/>
            </a:pPr>
            <a:r>
              <a:rPr lang="en-US" sz="1800" i="1" dirty="0">
                <a:latin typeface="+mn-lt"/>
              </a:rPr>
              <a:t>Up </a:t>
            </a:r>
            <a:r>
              <a:rPr lang="en-US" sz="1800" b="1" i="1" dirty="0">
                <a:latin typeface="+mn-lt"/>
              </a:rPr>
              <a:t>and</a:t>
            </a:r>
            <a:r>
              <a:rPr lang="en-US" sz="1800" i="1" dirty="0">
                <a:latin typeface="+mn-lt"/>
              </a:rPr>
              <a:t> down. Side to side. Rinse. </a:t>
            </a:r>
            <a:endParaRPr lang="en-US" sz="1800" i="1" dirty="0" smtClean="0">
              <a:latin typeface="+mn-lt"/>
            </a:endParaRPr>
          </a:p>
          <a:p>
            <a:pPr eaLnBrk="1" hangingPunct="1">
              <a:defRPr/>
            </a:pPr>
            <a:r>
              <a:rPr lang="en-US" sz="1800" dirty="0" smtClean="0">
                <a:latin typeface="+mn-lt"/>
              </a:rPr>
              <a:t>[Can </a:t>
            </a:r>
            <a:r>
              <a:rPr lang="en-US" sz="1800" dirty="0">
                <a:latin typeface="+mn-lt"/>
              </a:rPr>
              <a:t>you tell him why he should do it?]  </a:t>
            </a:r>
            <a:endParaRPr lang="en-US" sz="1800" dirty="0" smtClean="0">
              <a:latin typeface="+mn-lt"/>
            </a:endParaRPr>
          </a:p>
          <a:p>
            <a:pPr eaLnBrk="1" hangingPunct="1">
              <a:defRPr/>
            </a:pPr>
            <a:r>
              <a:rPr lang="en-US" sz="1800" i="1" dirty="0" smtClean="0">
                <a:latin typeface="+mn-lt"/>
              </a:rPr>
              <a:t>So </a:t>
            </a:r>
            <a:r>
              <a:rPr lang="en-US" sz="1800" i="1" dirty="0">
                <a:latin typeface="+mn-lt"/>
              </a:rPr>
              <a:t>he doesn't get bad breath. </a:t>
            </a:r>
            <a:endParaRPr lang="en-US" altLang="en-US" sz="1800" i="1" u="sng" dirty="0" smtClean="0">
              <a:solidFill>
                <a:prstClr val="black"/>
              </a:solidFill>
              <a:latin typeface="+mn-lt"/>
            </a:endParaRPr>
          </a:p>
          <a:p>
            <a:pPr eaLnBrk="1" hangingPunct="1">
              <a:defRPr/>
            </a:pPr>
            <a:endParaRPr lang="en-US" altLang="en-US" sz="1600" i="1" dirty="0" smtClean="0">
              <a:solidFill>
                <a:prstClr val="black"/>
              </a:solidFill>
              <a:latin typeface="+mn-lt"/>
            </a:endParaRPr>
          </a:p>
          <a:p>
            <a:pPr marL="285750" indent="-285750" eaLnBrk="1" hangingPunct="1">
              <a:buFont typeface="Arial"/>
              <a:buChar char="•"/>
              <a:defRPr/>
            </a:pPr>
            <a:r>
              <a:rPr lang="en-US" altLang="en-US" sz="2000" dirty="0" smtClean="0">
                <a:solidFill>
                  <a:prstClr val="black"/>
                </a:solidFill>
                <a:latin typeface="+mn-lt"/>
              </a:rPr>
              <a:t>Lack of complete sentences</a:t>
            </a:r>
          </a:p>
          <a:p>
            <a:pPr marL="285750" indent="-285750" eaLnBrk="1" hangingPunct="1">
              <a:buFont typeface="Arial"/>
              <a:buChar char="•"/>
              <a:defRPr/>
            </a:pPr>
            <a:r>
              <a:rPr lang="en-US" altLang="en-US" sz="2000" dirty="0" smtClean="0">
                <a:solidFill>
                  <a:prstClr val="black"/>
                </a:solidFill>
                <a:latin typeface="+mn-lt"/>
              </a:rPr>
              <a:t>Use of one </a:t>
            </a:r>
            <a:r>
              <a:rPr lang="en-US" altLang="en-US" sz="2000" b="1" dirty="0" smtClean="0">
                <a:solidFill>
                  <a:prstClr val="black"/>
                </a:solidFill>
                <a:latin typeface="+mn-lt"/>
              </a:rPr>
              <a:t>conjunction</a:t>
            </a:r>
          </a:p>
          <a:p>
            <a:pPr marL="285750" indent="-285750" eaLnBrk="1" hangingPunct="1">
              <a:buFont typeface="Arial"/>
              <a:buChar char="•"/>
              <a:defRPr/>
            </a:pPr>
            <a:r>
              <a:rPr lang="en-US" altLang="en-US" sz="2000" dirty="0" smtClean="0">
                <a:solidFill>
                  <a:prstClr val="black"/>
                </a:solidFill>
                <a:latin typeface="+mn-lt"/>
              </a:rPr>
              <a:t>No use of cohesive devices</a:t>
            </a:r>
            <a:endParaRPr lang="en-US" altLang="en-US" sz="2000" dirty="0">
              <a:solidFill>
                <a:prstClr val="black"/>
              </a:solidFill>
              <a:latin typeface="+mn-lt"/>
            </a:endParaRPr>
          </a:p>
        </p:txBody>
      </p:sp>
    </p:spTree>
    <p:extLst>
      <p:ext uri="{BB962C8B-B14F-4D97-AF65-F5344CB8AC3E}">
        <p14:creationId xmlns:p14="http://schemas.microsoft.com/office/powerpoint/2010/main" val="27290059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967181" y="1054099"/>
            <a:ext cx="5980546" cy="3866595"/>
          </a:xfrm>
          <a:prstGeom prst="wedgeRoundRectCallout">
            <a:avLst>
              <a:gd name="adj1" fmla="val -32649"/>
              <a:gd name="adj2" fmla="val 6234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mn-lt"/>
              </a:rPr>
              <a:t>Emerging Coherence and Cohesion (EL):</a:t>
            </a:r>
          </a:p>
          <a:p>
            <a:pPr eaLnBrk="1" hangingPunct="1">
              <a:defRPr/>
            </a:pPr>
            <a:endParaRPr lang="en-US" altLang="en-US" sz="1700" u="sng" dirty="0">
              <a:solidFill>
                <a:prstClr val="black"/>
              </a:solidFill>
              <a:latin typeface="+mn-lt"/>
            </a:endParaRPr>
          </a:p>
          <a:p>
            <a:pPr eaLnBrk="1" hangingPunct="1">
              <a:defRPr/>
            </a:pPr>
            <a:r>
              <a:rPr lang="en-US" sz="1700" i="1" dirty="0">
                <a:latin typeface="+mn-lt"/>
              </a:rPr>
              <a:t>You brush your teeth by brushing your teeth on your front teeth, on your left and right teeth. </a:t>
            </a:r>
            <a:r>
              <a:rPr lang="en-US" sz="1700" b="1" i="1" dirty="0">
                <a:latin typeface="+mn-lt"/>
              </a:rPr>
              <a:t>Then</a:t>
            </a:r>
            <a:r>
              <a:rPr lang="en-US" sz="1700" i="1" dirty="0">
                <a:latin typeface="+mn-lt"/>
              </a:rPr>
              <a:t> brush for 20 seconds </a:t>
            </a:r>
            <a:r>
              <a:rPr lang="en-US" sz="1700" b="1" i="1" dirty="0">
                <a:latin typeface="+mn-lt"/>
              </a:rPr>
              <a:t>and</a:t>
            </a:r>
            <a:r>
              <a:rPr lang="en-US" sz="1700" i="1" dirty="0">
                <a:latin typeface="+mn-lt"/>
              </a:rPr>
              <a:t> wash off with water. </a:t>
            </a:r>
            <a:r>
              <a:rPr lang="en-US" sz="1700" b="1" i="1" dirty="0">
                <a:latin typeface="+mn-lt"/>
              </a:rPr>
              <a:t>And</a:t>
            </a:r>
            <a:r>
              <a:rPr lang="en-US" sz="1700" i="1" dirty="0">
                <a:latin typeface="+mn-lt"/>
              </a:rPr>
              <a:t> do </a:t>
            </a:r>
            <a:r>
              <a:rPr lang="en-US" sz="1700" i="1" u="sng" dirty="0">
                <a:latin typeface="+mn-lt"/>
              </a:rPr>
              <a:t>the same routine</a:t>
            </a:r>
            <a:r>
              <a:rPr lang="en-US" sz="1700" i="1" dirty="0">
                <a:latin typeface="+mn-lt"/>
              </a:rPr>
              <a:t> again </a:t>
            </a:r>
            <a:r>
              <a:rPr lang="en-US" sz="1700" b="1" i="1" dirty="0">
                <a:latin typeface="+mn-lt"/>
              </a:rPr>
              <a:t>and</a:t>
            </a:r>
            <a:r>
              <a:rPr lang="en-US" sz="1700" i="1" dirty="0">
                <a:latin typeface="+mn-lt"/>
              </a:rPr>
              <a:t> for </a:t>
            </a:r>
            <a:r>
              <a:rPr lang="en-US" sz="1700" i="1" u="sng" dirty="0">
                <a:latin typeface="+mn-lt"/>
              </a:rPr>
              <a:t>the same time</a:t>
            </a:r>
            <a:r>
              <a:rPr lang="en-US" sz="1700" i="1" dirty="0">
                <a:latin typeface="+mn-lt"/>
              </a:rPr>
              <a:t> or more if you want. </a:t>
            </a:r>
            <a:r>
              <a:rPr lang="en-US" sz="1700" b="1" i="1" dirty="0">
                <a:latin typeface="+mn-lt"/>
              </a:rPr>
              <a:t>And then </a:t>
            </a:r>
            <a:r>
              <a:rPr lang="en-US" sz="1700" i="1" dirty="0">
                <a:latin typeface="+mn-lt"/>
              </a:rPr>
              <a:t>wash off again. </a:t>
            </a:r>
            <a:endParaRPr lang="en-US" sz="1700" i="1" dirty="0" smtClean="0">
              <a:latin typeface="+mn-lt"/>
            </a:endParaRPr>
          </a:p>
          <a:p>
            <a:pPr eaLnBrk="1" hangingPunct="1">
              <a:defRPr/>
            </a:pPr>
            <a:r>
              <a:rPr lang="en-US" sz="1700" dirty="0" smtClean="0">
                <a:latin typeface="+mn-lt"/>
              </a:rPr>
              <a:t>[And </a:t>
            </a:r>
            <a:r>
              <a:rPr lang="en-US" sz="1700" dirty="0">
                <a:latin typeface="+mn-lt"/>
              </a:rPr>
              <a:t>can you tell her why she should do it?] </a:t>
            </a:r>
            <a:endParaRPr lang="en-US" sz="1700" dirty="0" smtClean="0">
              <a:latin typeface="+mn-lt"/>
            </a:endParaRPr>
          </a:p>
          <a:p>
            <a:pPr eaLnBrk="1" hangingPunct="1">
              <a:defRPr/>
            </a:pPr>
            <a:r>
              <a:rPr lang="en-US" sz="1700" i="1" dirty="0" smtClean="0">
                <a:latin typeface="+mn-lt"/>
              </a:rPr>
              <a:t>You </a:t>
            </a:r>
            <a:r>
              <a:rPr lang="en-US" sz="1700" i="1" dirty="0">
                <a:latin typeface="+mn-lt"/>
              </a:rPr>
              <a:t>should brush your teeth every day so you won't have germs and not a bad breath smell. </a:t>
            </a:r>
            <a:r>
              <a:rPr lang="en-US" sz="1700" b="1" i="1" dirty="0">
                <a:latin typeface="+mn-lt"/>
              </a:rPr>
              <a:t>And</a:t>
            </a:r>
            <a:r>
              <a:rPr lang="en-US" sz="1700" i="1" dirty="0">
                <a:latin typeface="+mn-lt"/>
              </a:rPr>
              <a:t> your teeth won't turn yellow. </a:t>
            </a:r>
            <a:endParaRPr lang="en-US" altLang="en-US" sz="1700" i="1" dirty="0">
              <a:solidFill>
                <a:prstClr val="black"/>
              </a:solidFill>
              <a:latin typeface="+mn-lt"/>
            </a:endParaRPr>
          </a:p>
          <a:p>
            <a:pPr eaLnBrk="1" hangingPunct="1">
              <a:defRPr/>
            </a:pPr>
            <a:endParaRPr lang="en-US" altLang="en-US" sz="600" dirty="0" smtClean="0">
              <a:solidFill>
                <a:prstClr val="black"/>
              </a:solidFill>
              <a:latin typeface="+mn-lt"/>
            </a:endParaRPr>
          </a:p>
          <a:p>
            <a:pPr marL="285750" indent="-285750" eaLnBrk="1" hangingPunct="1">
              <a:buFont typeface="Arial"/>
              <a:buChar char="•"/>
              <a:defRPr/>
            </a:pPr>
            <a:r>
              <a:rPr lang="en-US" altLang="en-US" sz="1700" dirty="0" smtClean="0">
                <a:solidFill>
                  <a:prstClr val="black"/>
                </a:solidFill>
                <a:latin typeface="+mn-lt"/>
              </a:rPr>
              <a:t>Repertoire includes one </a:t>
            </a:r>
            <a:r>
              <a:rPr lang="en-US" altLang="en-US" sz="1700" b="1" dirty="0" smtClean="0">
                <a:solidFill>
                  <a:prstClr val="black"/>
                </a:solidFill>
                <a:latin typeface="+mn-lt"/>
              </a:rPr>
              <a:t>conjunction</a:t>
            </a:r>
            <a:r>
              <a:rPr lang="en-US" altLang="en-US" sz="1700" dirty="0" smtClean="0">
                <a:solidFill>
                  <a:prstClr val="black"/>
                </a:solidFill>
                <a:latin typeface="+mn-lt"/>
              </a:rPr>
              <a:t> (and) and one </a:t>
            </a:r>
            <a:r>
              <a:rPr lang="en-US" altLang="en-US" sz="1700" b="1" dirty="0" smtClean="0">
                <a:solidFill>
                  <a:prstClr val="black"/>
                </a:solidFill>
                <a:latin typeface="+mn-lt"/>
              </a:rPr>
              <a:t>transitional word </a:t>
            </a:r>
            <a:r>
              <a:rPr lang="en-US" altLang="en-US" sz="1700" dirty="0" smtClean="0">
                <a:solidFill>
                  <a:prstClr val="black"/>
                </a:solidFill>
                <a:latin typeface="+mn-lt"/>
              </a:rPr>
              <a:t>(then)</a:t>
            </a:r>
          </a:p>
          <a:p>
            <a:pPr marL="285750" indent="-285750" eaLnBrk="1" hangingPunct="1">
              <a:buFont typeface="Arial"/>
              <a:buChar char="•"/>
              <a:defRPr/>
            </a:pPr>
            <a:r>
              <a:rPr lang="en-US" altLang="en-US" sz="1700" dirty="0" smtClean="0">
                <a:solidFill>
                  <a:prstClr val="black"/>
                </a:solidFill>
                <a:latin typeface="+mn-lt"/>
              </a:rPr>
              <a:t>Use of </a:t>
            </a:r>
            <a:r>
              <a:rPr lang="en-US" altLang="en-US" sz="1700" u="sng" dirty="0" smtClean="0">
                <a:solidFill>
                  <a:prstClr val="black"/>
                </a:solidFill>
                <a:latin typeface="+mn-lt"/>
              </a:rPr>
              <a:t>cohesive devices</a:t>
            </a:r>
            <a:r>
              <a:rPr lang="en-US" altLang="en-US" sz="1700" dirty="0" smtClean="0">
                <a:solidFill>
                  <a:prstClr val="black"/>
                </a:solidFill>
                <a:latin typeface="+mn-lt"/>
              </a:rPr>
              <a:t> (ellipses and substitution) </a:t>
            </a:r>
            <a:endParaRPr lang="en-US" altLang="en-US" sz="1700" dirty="0">
              <a:solidFill>
                <a:prstClr val="black"/>
              </a:solidFill>
              <a:latin typeface="+mn-lt"/>
            </a:endParaRPr>
          </a:p>
        </p:txBody>
      </p:sp>
      <p:sp>
        <p:nvSpPr>
          <p:cNvPr id="10" name="Rounded Rectangular Callout 9"/>
          <p:cNvSpPr>
            <a:spLocks noChangeArrowheads="1"/>
          </p:cNvSpPr>
          <p:nvPr/>
        </p:nvSpPr>
        <p:spPr bwMode="auto">
          <a:xfrm>
            <a:off x="2967181" y="1054100"/>
            <a:ext cx="5824394" cy="3866595"/>
          </a:xfrm>
          <a:prstGeom prst="wedgeRoundRectCallout">
            <a:avLst>
              <a:gd name="adj1" fmla="val -25878"/>
              <a:gd name="adj2" fmla="val 62532"/>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Emerging Coherence and Cohesion (EO/P)</a:t>
            </a:r>
            <a:r>
              <a:rPr lang="en-US" altLang="en-US" sz="1800" dirty="0" smtClean="0">
                <a:solidFill>
                  <a:prstClr val="black"/>
                </a:solidFill>
                <a:latin typeface="+mn-lt"/>
              </a:rPr>
              <a:t>:</a:t>
            </a:r>
          </a:p>
          <a:p>
            <a:pPr eaLnBrk="1" hangingPunct="1">
              <a:defRPr/>
            </a:pPr>
            <a:endParaRPr lang="en-US" altLang="en-US" sz="1800" dirty="0" smtClean="0">
              <a:solidFill>
                <a:prstClr val="black"/>
              </a:solidFill>
              <a:latin typeface="+mn-lt"/>
            </a:endParaRPr>
          </a:p>
          <a:p>
            <a:pPr eaLnBrk="1" hangingPunct="1">
              <a:defRPr/>
            </a:pPr>
            <a:r>
              <a:rPr lang="en-US" sz="1800" i="1" dirty="0" smtClean="0">
                <a:latin typeface="+mn-lt"/>
              </a:rPr>
              <a:t>You get a toothbrush. If you don't have </a:t>
            </a:r>
            <a:r>
              <a:rPr lang="en-US" sz="1800" i="1" u="sng" dirty="0" smtClean="0">
                <a:latin typeface="+mn-lt"/>
              </a:rPr>
              <a:t>one</a:t>
            </a:r>
            <a:r>
              <a:rPr lang="en-US" sz="1800" i="1" dirty="0" smtClean="0">
                <a:latin typeface="+mn-lt"/>
              </a:rPr>
              <a:t>, </a:t>
            </a:r>
            <a:r>
              <a:rPr lang="en-US" sz="1800" b="1" i="1" dirty="0" smtClean="0">
                <a:latin typeface="+mn-lt"/>
              </a:rPr>
              <a:t>then</a:t>
            </a:r>
            <a:r>
              <a:rPr lang="en-US" sz="1800" i="1" dirty="0" smtClean="0">
                <a:latin typeface="+mn-lt"/>
              </a:rPr>
              <a:t> go to the store </a:t>
            </a:r>
            <a:r>
              <a:rPr lang="en-US" sz="1800" b="1" i="1" dirty="0" smtClean="0">
                <a:latin typeface="+mn-lt"/>
              </a:rPr>
              <a:t>and</a:t>
            </a:r>
            <a:r>
              <a:rPr lang="en-US" sz="1800" i="1" dirty="0" smtClean="0">
                <a:latin typeface="+mn-lt"/>
              </a:rPr>
              <a:t> get </a:t>
            </a:r>
            <a:r>
              <a:rPr lang="en-US" sz="1800" i="1" u="sng" dirty="0" smtClean="0">
                <a:latin typeface="+mn-lt"/>
              </a:rPr>
              <a:t>one</a:t>
            </a:r>
            <a:r>
              <a:rPr lang="en-US" sz="1800" i="1" dirty="0" smtClean="0">
                <a:latin typeface="+mn-lt"/>
              </a:rPr>
              <a:t>. Get toothpaste. Put the toothpaste on the toothbrush </a:t>
            </a:r>
            <a:r>
              <a:rPr lang="en-US" sz="1800" b="1" i="1" dirty="0" smtClean="0">
                <a:latin typeface="+mn-lt"/>
              </a:rPr>
              <a:t>and</a:t>
            </a:r>
            <a:r>
              <a:rPr lang="en-US" sz="1800" i="1" dirty="0" smtClean="0">
                <a:latin typeface="+mn-lt"/>
              </a:rPr>
              <a:t> brush all of your teeth good. </a:t>
            </a:r>
            <a:r>
              <a:rPr lang="en-US" sz="1800" b="1" i="1" dirty="0" smtClean="0">
                <a:latin typeface="+mn-lt"/>
              </a:rPr>
              <a:t>And</a:t>
            </a:r>
            <a:r>
              <a:rPr lang="en-US" sz="1800" i="1" dirty="0" smtClean="0">
                <a:latin typeface="+mn-lt"/>
              </a:rPr>
              <a:t> get all the food out of </a:t>
            </a:r>
            <a:r>
              <a:rPr lang="en-US" sz="1800" i="1" u="sng" dirty="0" smtClean="0">
                <a:latin typeface="+mn-lt"/>
              </a:rPr>
              <a:t>them</a:t>
            </a:r>
            <a:r>
              <a:rPr lang="en-US" sz="1800" i="1" dirty="0" smtClean="0">
                <a:latin typeface="+mn-lt"/>
              </a:rPr>
              <a:t>. </a:t>
            </a:r>
          </a:p>
          <a:p>
            <a:pPr eaLnBrk="1" hangingPunct="1">
              <a:defRPr/>
            </a:pPr>
            <a:r>
              <a:rPr lang="en-US" sz="1800" dirty="0" smtClean="0">
                <a:latin typeface="+mn-lt"/>
              </a:rPr>
              <a:t>[And </a:t>
            </a:r>
            <a:r>
              <a:rPr lang="en-US" sz="1800" dirty="0">
                <a:latin typeface="+mn-lt"/>
              </a:rPr>
              <a:t>why he should do it?] </a:t>
            </a:r>
            <a:endParaRPr lang="en-US" sz="1800" dirty="0" smtClean="0">
              <a:latin typeface="+mn-lt"/>
            </a:endParaRPr>
          </a:p>
          <a:p>
            <a:pPr eaLnBrk="1" hangingPunct="1">
              <a:defRPr/>
            </a:pPr>
            <a:r>
              <a:rPr lang="en-US" sz="1800" i="1" dirty="0" smtClean="0">
                <a:latin typeface="+mn-lt"/>
              </a:rPr>
              <a:t>To </a:t>
            </a:r>
            <a:r>
              <a:rPr lang="en-US" sz="1800" i="1" dirty="0">
                <a:latin typeface="+mn-lt"/>
              </a:rPr>
              <a:t>be clean. So he doesn't get </a:t>
            </a:r>
            <a:r>
              <a:rPr lang="en-US" sz="1800" i="1" dirty="0" smtClean="0">
                <a:latin typeface="+mn-lt"/>
              </a:rPr>
              <a:t>cavities.</a:t>
            </a:r>
          </a:p>
          <a:p>
            <a:pPr eaLnBrk="1" hangingPunct="1">
              <a:defRPr/>
            </a:pPr>
            <a:endParaRPr lang="en-US" sz="1800" i="1" dirty="0" smtClean="0">
              <a:latin typeface="+mn-lt"/>
            </a:endParaRPr>
          </a:p>
          <a:p>
            <a:pPr marL="342900" indent="-342900" eaLnBrk="1" hangingPunct="1">
              <a:buFont typeface="Arial"/>
              <a:buChar char="•"/>
              <a:defRPr/>
            </a:pPr>
            <a:r>
              <a:rPr lang="en-US" sz="1800" dirty="0" smtClean="0">
                <a:latin typeface="+mn-lt"/>
              </a:rPr>
              <a:t>Repertoire includes one </a:t>
            </a:r>
            <a:r>
              <a:rPr lang="en-US" sz="1800" b="1" dirty="0" smtClean="0">
                <a:latin typeface="+mn-lt"/>
              </a:rPr>
              <a:t>conjunction</a:t>
            </a:r>
            <a:r>
              <a:rPr lang="en-US" sz="1800" dirty="0" smtClean="0">
                <a:latin typeface="+mn-lt"/>
              </a:rPr>
              <a:t> (and) and one </a:t>
            </a:r>
            <a:r>
              <a:rPr lang="en-US" sz="1800" b="1" dirty="0" smtClean="0">
                <a:latin typeface="+mn-lt"/>
              </a:rPr>
              <a:t>transitional word </a:t>
            </a:r>
            <a:r>
              <a:rPr lang="en-US" sz="1800" dirty="0" smtClean="0">
                <a:latin typeface="+mn-lt"/>
              </a:rPr>
              <a:t>(then)</a:t>
            </a:r>
          </a:p>
          <a:p>
            <a:pPr marL="342900" indent="-342900" eaLnBrk="1" hangingPunct="1">
              <a:buFont typeface="Arial"/>
              <a:buChar char="•"/>
              <a:defRPr/>
            </a:pPr>
            <a:r>
              <a:rPr lang="en-US" sz="1800" dirty="0" smtClean="0">
                <a:latin typeface="+mn-lt"/>
              </a:rPr>
              <a:t>Use of </a:t>
            </a:r>
            <a:r>
              <a:rPr lang="en-US" sz="1800" u="sng" dirty="0" smtClean="0">
                <a:latin typeface="+mn-lt"/>
              </a:rPr>
              <a:t>cohesive devices</a:t>
            </a:r>
            <a:r>
              <a:rPr lang="en-US" sz="1800" dirty="0" smtClean="0">
                <a:latin typeface="+mn-lt"/>
              </a:rPr>
              <a:t> (pronominal referent and substitution)</a:t>
            </a:r>
            <a:endParaRPr lang="en-US" altLang="en-US" sz="1800" dirty="0">
              <a:solidFill>
                <a:prstClr val="black"/>
              </a:solidFill>
              <a:latin typeface="+mn-lt"/>
            </a:endParaRP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378914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16978" y="1120140"/>
            <a:ext cx="6088477" cy="3800555"/>
          </a:xfrm>
          <a:prstGeom prst="wedgeRoundRectCallout">
            <a:avLst>
              <a:gd name="adj1" fmla="val -8699"/>
              <a:gd name="adj2" fmla="val 6225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n-lt"/>
              </a:rPr>
              <a:t>Developing </a:t>
            </a:r>
            <a:r>
              <a:rPr lang="en-US" altLang="en-US" sz="1800" u="sng" dirty="0" smtClean="0">
                <a:solidFill>
                  <a:prstClr val="black"/>
                </a:solidFill>
                <a:latin typeface="+mn-lt"/>
              </a:rPr>
              <a:t>Coherence and Cohesion (</a:t>
            </a:r>
            <a:r>
              <a:rPr lang="en-US" altLang="en-US" sz="1800" u="sng" dirty="0">
                <a:solidFill>
                  <a:prstClr val="black"/>
                </a:solidFill>
                <a:latin typeface="+mn-lt"/>
              </a:rPr>
              <a:t>EL)</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800" i="1" dirty="0">
                <a:latin typeface="+mn-lt"/>
              </a:rPr>
              <a:t>You need a toothbrush </a:t>
            </a:r>
            <a:r>
              <a:rPr lang="en-US" sz="1800" b="1" i="1" dirty="0">
                <a:latin typeface="+mn-lt"/>
              </a:rPr>
              <a:t>and</a:t>
            </a:r>
            <a:r>
              <a:rPr lang="en-US" sz="1800" i="1" dirty="0">
                <a:latin typeface="+mn-lt"/>
              </a:rPr>
              <a:t> you need paste. </a:t>
            </a:r>
            <a:r>
              <a:rPr lang="en-US" sz="1800" b="1" i="1" dirty="0">
                <a:latin typeface="+mn-lt"/>
              </a:rPr>
              <a:t>And</a:t>
            </a:r>
            <a:r>
              <a:rPr lang="en-US" sz="1800" i="1" dirty="0">
                <a:latin typeface="+mn-lt"/>
              </a:rPr>
              <a:t> you need to put </a:t>
            </a:r>
            <a:r>
              <a:rPr lang="en-US" sz="1800" i="1" u="sng" dirty="0">
                <a:latin typeface="+mn-lt"/>
              </a:rPr>
              <a:t>it</a:t>
            </a:r>
            <a:r>
              <a:rPr lang="en-US" sz="1800" i="1" dirty="0">
                <a:latin typeface="+mn-lt"/>
              </a:rPr>
              <a:t> on the toothbrush </a:t>
            </a:r>
            <a:r>
              <a:rPr lang="en-US" sz="1800" b="1" i="1" dirty="0">
                <a:latin typeface="+mn-lt"/>
              </a:rPr>
              <a:t>and</a:t>
            </a:r>
            <a:r>
              <a:rPr lang="en-US" sz="1800" i="1" dirty="0">
                <a:latin typeface="+mn-lt"/>
              </a:rPr>
              <a:t> brush your teeth upside down </a:t>
            </a:r>
            <a:r>
              <a:rPr lang="en-US" sz="1800" b="1" i="1" dirty="0">
                <a:latin typeface="+mn-lt"/>
              </a:rPr>
              <a:t>and</a:t>
            </a:r>
            <a:r>
              <a:rPr lang="en-US" sz="1800" i="1" dirty="0">
                <a:latin typeface="+mn-lt"/>
              </a:rPr>
              <a:t> side to side. And </a:t>
            </a:r>
            <a:r>
              <a:rPr lang="en-US" sz="1800" b="1" i="1" dirty="0">
                <a:latin typeface="+mn-lt"/>
              </a:rPr>
              <a:t>after </a:t>
            </a:r>
            <a:r>
              <a:rPr lang="en-US" sz="1800" i="1" u="sng" dirty="0">
                <a:latin typeface="+mn-lt"/>
              </a:rPr>
              <a:t>that</a:t>
            </a:r>
            <a:r>
              <a:rPr lang="en-US" sz="1800" i="1" dirty="0">
                <a:latin typeface="+mn-lt"/>
              </a:rPr>
              <a:t>, you clean your toothbrush </a:t>
            </a:r>
            <a:r>
              <a:rPr lang="en-US" sz="1800" b="1" i="1" dirty="0">
                <a:latin typeface="+mn-lt"/>
              </a:rPr>
              <a:t>and then </a:t>
            </a:r>
            <a:r>
              <a:rPr lang="en-US" sz="1800" i="1" dirty="0">
                <a:latin typeface="+mn-lt"/>
              </a:rPr>
              <a:t>you put water on your mouth. </a:t>
            </a:r>
            <a:r>
              <a:rPr lang="en-US" sz="1800" b="1" i="1" dirty="0">
                <a:latin typeface="+mn-lt"/>
              </a:rPr>
              <a:t>Then</a:t>
            </a:r>
            <a:r>
              <a:rPr lang="en-US" sz="1800" i="1" dirty="0">
                <a:latin typeface="+mn-lt"/>
              </a:rPr>
              <a:t> rinse </a:t>
            </a:r>
            <a:r>
              <a:rPr lang="en-US" sz="1800" i="1" u="sng" dirty="0">
                <a:latin typeface="+mn-lt"/>
              </a:rPr>
              <a:t>it</a:t>
            </a:r>
            <a:r>
              <a:rPr lang="en-US" sz="1800" i="1" dirty="0">
                <a:latin typeface="+mn-lt"/>
              </a:rPr>
              <a:t>. </a:t>
            </a:r>
            <a:r>
              <a:rPr lang="en-US" sz="1800" b="1" i="1" dirty="0">
                <a:latin typeface="+mn-lt"/>
              </a:rPr>
              <a:t>And</a:t>
            </a:r>
            <a:r>
              <a:rPr lang="en-US" sz="1800" i="1" dirty="0">
                <a:latin typeface="+mn-lt"/>
              </a:rPr>
              <a:t> you should brush your teeth so you won't get cavities </a:t>
            </a:r>
            <a:r>
              <a:rPr lang="en-US" sz="1800" b="1" i="1" dirty="0">
                <a:latin typeface="+mn-lt"/>
              </a:rPr>
              <a:t>and</a:t>
            </a:r>
            <a:r>
              <a:rPr lang="en-US" sz="1800" i="1" dirty="0">
                <a:latin typeface="+mn-lt"/>
              </a:rPr>
              <a:t> </a:t>
            </a:r>
            <a:r>
              <a:rPr lang="en-US" sz="1800" i="1" u="sng" dirty="0">
                <a:latin typeface="+mn-lt"/>
              </a:rPr>
              <a:t>they</a:t>
            </a:r>
            <a:r>
              <a:rPr lang="en-US" sz="1800" i="1" dirty="0">
                <a:latin typeface="+mn-lt"/>
              </a:rPr>
              <a:t> won't look bad </a:t>
            </a:r>
            <a:r>
              <a:rPr lang="en-US" sz="1800" b="1" i="1" dirty="0">
                <a:latin typeface="+mn-lt"/>
              </a:rPr>
              <a:t>and</a:t>
            </a:r>
            <a:r>
              <a:rPr lang="en-US" sz="1800" i="1" dirty="0">
                <a:latin typeface="+mn-lt"/>
              </a:rPr>
              <a:t> </a:t>
            </a:r>
            <a:r>
              <a:rPr lang="en-US" sz="1800" i="1" u="sng" dirty="0">
                <a:latin typeface="+mn-lt"/>
              </a:rPr>
              <a:t>they</a:t>
            </a:r>
            <a:r>
              <a:rPr lang="en-US" sz="1800" i="1" dirty="0">
                <a:latin typeface="+mn-lt"/>
              </a:rPr>
              <a:t> won't smell that funky. </a:t>
            </a:r>
            <a:endParaRPr lang="en-US" altLang="en-US" sz="1800" i="1" dirty="0" smtClean="0">
              <a:solidFill>
                <a:prstClr val="black"/>
              </a:solidFill>
              <a:latin typeface="+mn-lt"/>
            </a:endParaRPr>
          </a:p>
          <a:p>
            <a:pPr eaLnBrk="1" hangingPunct="1">
              <a:defRPr/>
            </a:pPr>
            <a:endParaRPr lang="en-US" altLang="en-US" sz="1800" i="1" dirty="0" smtClean="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Repertoire includes one </a:t>
            </a:r>
            <a:r>
              <a:rPr lang="en-US" altLang="en-US" sz="1800" b="1" dirty="0" smtClean="0">
                <a:solidFill>
                  <a:prstClr val="black"/>
                </a:solidFill>
                <a:latin typeface="+mn-lt"/>
              </a:rPr>
              <a:t>conjunction</a:t>
            </a:r>
            <a:r>
              <a:rPr lang="en-US" altLang="en-US" sz="1800" dirty="0" smtClean="0">
                <a:solidFill>
                  <a:prstClr val="black"/>
                </a:solidFill>
                <a:latin typeface="+mn-lt"/>
              </a:rPr>
              <a:t> (and) and two </a:t>
            </a:r>
            <a:r>
              <a:rPr lang="en-US" altLang="en-US" sz="1800" b="1" dirty="0" smtClean="0">
                <a:solidFill>
                  <a:prstClr val="black"/>
                </a:solidFill>
                <a:latin typeface="+mn-lt"/>
              </a:rPr>
              <a:t>transitional words </a:t>
            </a:r>
            <a:r>
              <a:rPr lang="en-US" altLang="en-US" sz="1800" dirty="0" smtClean="0">
                <a:solidFill>
                  <a:prstClr val="black"/>
                </a:solidFill>
                <a:latin typeface="+mn-lt"/>
              </a:rPr>
              <a:t>(after, then)</a:t>
            </a:r>
          </a:p>
          <a:p>
            <a:pPr marL="285750" indent="-285750" eaLnBrk="1" hangingPunct="1">
              <a:buFont typeface="Arial"/>
              <a:buChar char="•"/>
              <a:defRPr/>
            </a:pPr>
            <a:r>
              <a:rPr lang="en-US" altLang="en-US" sz="1800" dirty="0" smtClean="0">
                <a:solidFill>
                  <a:prstClr val="black"/>
                </a:solidFill>
                <a:latin typeface="+mn-lt"/>
              </a:rPr>
              <a:t>Use of </a:t>
            </a:r>
            <a:r>
              <a:rPr lang="en-US" altLang="en-US" sz="1800" u="sng" dirty="0" smtClean="0">
                <a:solidFill>
                  <a:prstClr val="black"/>
                </a:solidFill>
                <a:latin typeface="+mn-lt"/>
              </a:rPr>
              <a:t>cohesive devices</a:t>
            </a:r>
            <a:r>
              <a:rPr lang="en-US" altLang="en-US" sz="1800" dirty="0" smtClean="0">
                <a:solidFill>
                  <a:prstClr val="black"/>
                </a:solidFill>
                <a:latin typeface="+mn-lt"/>
              </a:rPr>
              <a:t> (pronominal referents, ellipses)</a:t>
            </a:r>
          </a:p>
        </p:txBody>
      </p:sp>
      <p:sp>
        <p:nvSpPr>
          <p:cNvPr id="16" name="Rounded Rectangular Callout 15"/>
          <p:cNvSpPr>
            <a:spLocks noChangeArrowheads="1"/>
          </p:cNvSpPr>
          <p:nvPr/>
        </p:nvSpPr>
        <p:spPr bwMode="auto">
          <a:xfrm>
            <a:off x="2916978" y="1120140"/>
            <a:ext cx="6088477" cy="4033373"/>
          </a:xfrm>
          <a:prstGeom prst="wedgeRoundRectCallout">
            <a:avLst>
              <a:gd name="adj1" fmla="val -4384"/>
              <a:gd name="adj2" fmla="val 5537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Calibri" pitchFamily="34" charset="0"/>
              </a:rPr>
              <a:t>Developing Coherence and Cohesion (</a:t>
            </a:r>
            <a:r>
              <a:rPr lang="en-US" altLang="en-US" sz="1700" u="sng" dirty="0">
                <a:solidFill>
                  <a:prstClr val="black"/>
                </a:solidFill>
                <a:latin typeface="Calibri" pitchFamily="34" charset="0"/>
              </a:rPr>
              <a:t>EO/P)</a:t>
            </a:r>
            <a:r>
              <a:rPr lang="en-US" altLang="en-US" sz="1700" dirty="0" smtClean="0">
                <a:solidFill>
                  <a:prstClr val="black"/>
                </a:solidFill>
                <a:latin typeface="Calibri" pitchFamily="34" charset="0"/>
              </a:rPr>
              <a:t>:</a:t>
            </a:r>
          </a:p>
          <a:p>
            <a:pPr eaLnBrk="1" hangingPunct="1">
              <a:defRPr/>
            </a:pPr>
            <a:endParaRPr lang="en-US" altLang="en-US" sz="1700" dirty="0" smtClean="0">
              <a:solidFill>
                <a:prstClr val="black"/>
              </a:solidFill>
              <a:latin typeface="Calibri" pitchFamily="34" charset="0"/>
            </a:endParaRPr>
          </a:p>
          <a:p>
            <a:pPr eaLnBrk="1" hangingPunct="1">
              <a:defRPr/>
            </a:pPr>
            <a:r>
              <a:rPr lang="en-US" altLang="en-US" sz="1700" b="1" i="1" dirty="0" smtClean="0">
                <a:solidFill>
                  <a:prstClr val="black"/>
                </a:solidFill>
                <a:latin typeface="Calibri" pitchFamily="34" charset="0"/>
              </a:rPr>
              <a:t>First</a:t>
            </a:r>
            <a:r>
              <a:rPr lang="en-US" altLang="en-US" sz="1700" i="1" dirty="0" smtClean="0">
                <a:solidFill>
                  <a:prstClr val="black"/>
                </a:solidFill>
                <a:latin typeface="Calibri" pitchFamily="34" charset="0"/>
              </a:rPr>
              <a:t> you would take your toothbrush, put the toothpaste where the bristles are, </a:t>
            </a:r>
            <a:r>
              <a:rPr lang="en-US" altLang="en-US" sz="1700" b="1" i="1" dirty="0" smtClean="0">
                <a:solidFill>
                  <a:prstClr val="black"/>
                </a:solidFill>
                <a:latin typeface="Calibri" pitchFamily="34" charset="0"/>
              </a:rPr>
              <a:t>and</a:t>
            </a:r>
            <a:r>
              <a:rPr lang="en-US" altLang="en-US" sz="1700" i="1" dirty="0" smtClean="0">
                <a:solidFill>
                  <a:prstClr val="black"/>
                </a:solidFill>
                <a:latin typeface="Calibri" pitchFamily="34" charset="0"/>
              </a:rPr>
              <a:t> put </a:t>
            </a:r>
            <a:r>
              <a:rPr lang="en-US" altLang="en-US" sz="1700" i="1" u="sng" dirty="0" smtClean="0">
                <a:solidFill>
                  <a:prstClr val="black"/>
                </a:solidFill>
                <a:latin typeface="Calibri" pitchFamily="34" charset="0"/>
              </a:rPr>
              <a:t>it</a:t>
            </a:r>
            <a:r>
              <a:rPr lang="en-US" altLang="en-US" sz="1700" i="1" dirty="0" smtClean="0">
                <a:solidFill>
                  <a:prstClr val="black"/>
                </a:solidFill>
                <a:latin typeface="Calibri" pitchFamily="34" charset="0"/>
              </a:rPr>
              <a:t> in your mouth. </a:t>
            </a:r>
            <a:r>
              <a:rPr lang="en-US" altLang="en-US" sz="1700" b="1" i="1" dirty="0" smtClean="0">
                <a:solidFill>
                  <a:prstClr val="black"/>
                </a:solidFill>
                <a:latin typeface="Calibri" pitchFamily="34" charset="0"/>
              </a:rPr>
              <a:t>And</a:t>
            </a:r>
            <a:r>
              <a:rPr lang="en-US" altLang="en-US" sz="1700" i="1" dirty="0" smtClean="0">
                <a:solidFill>
                  <a:prstClr val="black"/>
                </a:solidFill>
                <a:latin typeface="Calibri" pitchFamily="34" charset="0"/>
              </a:rPr>
              <a:t> start scrubbing up and down, up and down. </a:t>
            </a:r>
            <a:r>
              <a:rPr lang="en-US" altLang="en-US" sz="1700" b="1" i="1" dirty="0" smtClean="0">
                <a:solidFill>
                  <a:prstClr val="black"/>
                </a:solidFill>
                <a:latin typeface="Calibri" pitchFamily="34" charset="0"/>
              </a:rPr>
              <a:t>Then</a:t>
            </a:r>
            <a:r>
              <a:rPr lang="en-US" altLang="en-US" sz="1700" i="1" dirty="0" smtClean="0">
                <a:solidFill>
                  <a:prstClr val="black"/>
                </a:solidFill>
                <a:latin typeface="Calibri" pitchFamily="34" charset="0"/>
              </a:rPr>
              <a:t> move </a:t>
            </a:r>
            <a:r>
              <a:rPr lang="en-US" altLang="en-US" sz="1700" i="1" u="sng" dirty="0" smtClean="0">
                <a:solidFill>
                  <a:prstClr val="black"/>
                </a:solidFill>
                <a:latin typeface="Calibri" pitchFamily="34" charset="0"/>
              </a:rPr>
              <a:t>it</a:t>
            </a:r>
            <a:r>
              <a:rPr lang="en-US" altLang="en-US" sz="1700" i="1" dirty="0" smtClean="0">
                <a:solidFill>
                  <a:prstClr val="black"/>
                </a:solidFill>
                <a:latin typeface="Calibri" pitchFamily="34" charset="0"/>
              </a:rPr>
              <a:t> a little bit so </a:t>
            </a:r>
            <a:r>
              <a:rPr lang="en-US" altLang="en-US" sz="1700" i="1" u="sng" dirty="0" smtClean="0">
                <a:solidFill>
                  <a:prstClr val="black"/>
                </a:solidFill>
                <a:latin typeface="Calibri" pitchFamily="34" charset="0"/>
              </a:rPr>
              <a:t>it</a:t>
            </a:r>
            <a:r>
              <a:rPr lang="en-US" altLang="en-US" sz="1700" i="1" dirty="0" smtClean="0">
                <a:solidFill>
                  <a:prstClr val="black"/>
                </a:solidFill>
                <a:latin typeface="Calibri" pitchFamily="34" charset="0"/>
              </a:rPr>
              <a:t> gets on the other side of your mouth, up and down, </a:t>
            </a:r>
            <a:r>
              <a:rPr lang="en-US" altLang="en-US" sz="1700" b="1" i="1" dirty="0" smtClean="0">
                <a:solidFill>
                  <a:prstClr val="black"/>
                </a:solidFill>
                <a:latin typeface="Calibri" pitchFamily="34" charset="0"/>
              </a:rPr>
              <a:t>and then </a:t>
            </a:r>
            <a:r>
              <a:rPr lang="en-US" altLang="en-US" sz="1700" i="1" dirty="0" smtClean="0">
                <a:solidFill>
                  <a:prstClr val="black"/>
                </a:solidFill>
                <a:latin typeface="Calibri" pitchFamily="34" charset="0"/>
              </a:rPr>
              <a:t>the other side, up and down, for about two minutes or something. Just wash off your toothbrush. Spit the toothpaste stuff out. Rinse your mouth out. Spit </a:t>
            </a:r>
            <a:r>
              <a:rPr lang="en-US" altLang="en-US" sz="1700" i="1" u="sng" dirty="0" smtClean="0">
                <a:solidFill>
                  <a:prstClr val="black"/>
                </a:solidFill>
                <a:latin typeface="Calibri" pitchFamily="34" charset="0"/>
              </a:rPr>
              <a:t>it</a:t>
            </a:r>
            <a:r>
              <a:rPr lang="en-US" altLang="en-US" sz="1700" i="1" dirty="0" smtClean="0">
                <a:solidFill>
                  <a:prstClr val="black"/>
                </a:solidFill>
                <a:latin typeface="Calibri" pitchFamily="34" charset="0"/>
              </a:rPr>
              <a:t> back out, </a:t>
            </a:r>
            <a:r>
              <a:rPr lang="en-US" altLang="en-US" sz="1700" b="1" i="1" dirty="0" smtClean="0">
                <a:solidFill>
                  <a:prstClr val="black"/>
                </a:solidFill>
                <a:latin typeface="Calibri" pitchFamily="34" charset="0"/>
              </a:rPr>
              <a:t>and</a:t>
            </a:r>
            <a:r>
              <a:rPr lang="en-US" altLang="en-US" sz="1700" i="1" dirty="0" smtClean="0">
                <a:solidFill>
                  <a:prstClr val="black"/>
                </a:solidFill>
                <a:latin typeface="Calibri" pitchFamily="34" charset="0"/>
              </a:rPr>
              <a:t> you're done.</a:t>
            </a:r>
          </a:p>
          <a:p>
            <a:pPr eaLnBrk="1" hangingPunct="1">
              <a:defRPr/>
            </a:pPr>
            <a:endParaRPr lang="en-US" altLang="en-US" sz="1700" i="1" dirty="0" smtClean="0">
              <a:solidFill>
                <a:prstClr val="black"/>
              </a:solidFill>
              <a:latin typeface="Calibri" pitchFamily="34" charset="0"/>
            </a:endParaRPr>
          </a:p>
          <a:p>
            <a:pPr marL="285750" indent="-285750" eaLnBrk="1" hangingPunct="1">
              <a:buFont typeface="Arial"/>
              <a:buChar char="•"/>
              <a:defRPr/>
            </a:pPr>
            <a:r>
              <a:rPr lang="en-US" altLang="en-US" sz="1700" dirty="0" smtClean="0">
                <a:solidFill>
                  <a:srgbClr val="000000"/>
                </a:solidFill>
                <a:latin typeface="Calibri" pitchFamily="34" charset="0"/>
              </a:rPr>
              <a:t>Repertoire includes one </a:t>
            </a:r>
            <a:r>
              <a:rPr lang="en-US" altLang="en-US" sz="1700" b="1" dirty="0" smtClean="0">
                <a:solidFill>
                  <a:srgbClr val="000000"/>
                </a:solidFill>
                <a:latin typeface="Calibri" pitchFamily="34" charset="0"/>
              </a:rPr>
              <a:t>conjunction</a:t>
            </a:r>
            <a:r>
              <a:rPr lang="en-US" altLang="en-US" sz="1700" dirty="0" smtClean="0">
                <a:solidFill>
                  <a:srgbClr val="000000"/>
                </a:solidFill>
                <a:latin typeface="Calibri" pitchFamily="34" charset="0"/>
              </a:rPr>
              <a:t> (and) and two </a:t>
            </a:r>
            <a:r>
              <a:rPr lang="en-US" altLang="en-US" sz="1700" b="1" dirty="0" smtClean="0">
                <a:solidFill>
                  <a:srgbClr val="000000"/>
                </a:solidFill>
                <a:latin typeface="Calibri" pitchFamily="34" charset="0"/>
              </a:rPr>
              <a:t>transitional words </a:t>
            </a:r>
            <a:r>
              <a:rPr lang="en-US" altLang="en-US" sz="1700" dirty="0" smtClean="0">
                <a:solidFill>
                  <a:srgbClr val="000000"/>
                </a:solidFill>
                <a:latin typeface="Calibri" pitchFamily="34" charset="0"/>
              </a:rPr>
              <a:t>(first, then)</a:t>
            </a:r>
          </a:p>
          <a:p>
            <a:pPr marL="285750" indent="-285750" eaLnBrk="1" hangingPunct="1">
              <a:buFont typeface="Arial"/>
              <a:buChar char="•"/>
              <a:defRPr/>
            </a:pPr>
            <a:r>
              <a:rPr lang="en-US" altLang="en-US" sz="1700" dirty="0" smtClean="0">
                <a:solidFill>
                  <a:srgbClr val="000000"/>
                </a:solidFill>
                <a:latin typeface="Calibri" pitchFamily="34" charset="0"/>
              </a:rPr>
              <a:t>Use of numerous </a:t>
            </a:r>
            <a:r>
              <a:rPr lang="en-US" altLang="en-US" sz="1700" u="sng" dirty="0" smtClean="0">
                <a:solidFill>
                  <a:srgbClr val="000000"/>
                </a:solidFill>
                <a:latin typeface="Calibri" pitchFamily="34" charset="0"/>
              </a:rPr>
              <a:t>cohesive devices</a:t>
            </a:r>
            <a:r>
              <a:rPr lang="en-US" altLang="en-US" sz="1700" dirty="0" smtClean="0">
                <a:solidFill>
                  <a:srgbClr val="000000"/>
                </a:solidFill>
                <a:latin typeface="Calibri" pitchFamily="34" charset="0"/>
              </a:rPr>
              <a:t> (pronominal referents, ellipses)</a:t>
            </a:r>
          </a:p>
        </p:txBody>
      </p:sp>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9587748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921000" y="1017813"/>
            <a:ext cx="6026588" cy="4200732"/>
          </a:xfrm>
          <a:prstGeom prst="wedgeRoundRectCallout">
            <a:avLst>
              <a:gd name="adj1" fmla="val 23822"/>
              <a:gd name="adj2" fmla="val 54038"/>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a:solidFill>
                  <a:prstClr val="black"/>
                </a:solidFill>
                <a:latin typeface="+mn-lt"/>
              </a:rPr>
              <a:t>Controlled </a:t>
            </a:r>
            <a:r>
              <a:rPr lang="en-US" altLang="en-US" sz="1500" u="sng" dirty="0" smtClean="0">
                <a:solidFill>
                  <a:prstClr val="black"/>
                </a:solidFill>
                <a:latin typeface="+mn-lt"/>
              </a:rPr>
              <a:t>Coherence and Cohesion (EL):</a:t>
            </a:r>
          </a:p>
          <a:p>
            <a:pPr eaLnBrk="1" hangingPunct="1">
              <a:defRPr/>
            </a:pPr>
            <a:endParaRPr lang="en-US" altLang="en-US" sz="600" u="sng" dirty="0">
              <a:solidFill>
                <a:prstClr val="black"/>
              </a:solidFill>
              <a:latin typeface="+mn-lt"/>
            </a:endParaRPr>
          </a:p>
          <a:p>
            <a:pPr eaLnBrk="1" hangingPunct="1">
              <a:defRPr/>
            </a:pPr>
            <a:r>
              <a:rPr lang="en-US" sz="1500" b="1" i="1" dirty="0">
                <a:latin typeface="+mn-lt"/>
              </a:rPr>
              <a:t>First</a:t>
            </a:r>
            <a:r>
              <a:rPr lang="en-US" sz="1500" i="1" dirty="0">
                <a:latin typeface="+mn-lt"/>
              </a:rPr>
              <a:t>, if you want to have nice teeth that look white </a:t>
            </a:r>
            <a:r>
              <a:rPr lang="en-US" sz="1500" b="1" i="1" dirty="0">
                <a:latin typeface="+mn-lt"/>
              </a:rPr>
              <a:t>and</a:t>
            </a:r>
            <a:r>
              <a:rPr lang="en-US" sz="1500" i="1" dirty="0">
                <a:latin typeface="+mn-lt"/>
              </a:rPr>
              <a:t> don't look brownish </a:t>
            </a:r>
            <a:r>
              <a:rPr lang="en-US" sz="1500" b="1" i="1" dirty="0">
                <a:latin typeface="+mn-lt"/>
              </a:rPr>
              <a:t>and</a:t>
            </a:r>
            <a:r>
              <a:rPr lang="en-US" sz="1500" i="1" dirty="0">
                <a:latin typeface="+mn-lt"/>
              </a:rPr>
              <a:t> have food stuck to your teeth, you have to get toothpaste, mouthwash and a toothbrush. And so </a:t>
            </a:r>
            <a:r>
              <a:rPr lang="en-US" sz="1500" b="1" i="1" dirty="0">
                <a:latin typeface="+mn-lt"/>
              </a:rPr>
              <a:t>when</a:t>
            </a:r>
            <a:r>
              <a:rPr lang="en-US" sz="1500" i="1" dirty="0">
                <a:latin typeface="+mn-lt"/>
              </a:rPr>
              <a:t> you have a toothbrush, you put toothpaste on </a:t>
            </a:r>
            <a:r>
              <a:rPr lang="en-US" sz="1500" i="1" u="sng" dirty="0">
                <a:latin typeface="+mn-lt"/>
              </a:rPr>
              <a:t>it</a:t>
            </a:r>
            <a:r>
              <a:rPr lang="en-US" sz="1500" i="1" dirty="0">
                <a:latin typeface="+mn-lt"/>
              </a:rPr>
              <a:t> </a:t>
            </a:r>
            <a:r>
              <a:rPr lang="en-US" sz="1500" b="1" i="1" dirty="0">
                <a:latin typeface="+mn-lt"/>
              </a:rPr>
              <a:t>and</a:t>
            </a:r>
            <a:r>
              <a:rPr lang="en-US" sz="1500" i="1" dirty="0">
                <a:latin typeface="+mn-lt"/>
              </a:rPr>
              <a:t> you start washing your teeth in circles. </a:t>
            </a:r>
            <a:r>
              <a:rPr lang="en-US" sz="1500" b="1" i="1" dirty="0">
                <a:latin typeface="+mn-lt"/>
              </a:rPr>
              <a:t>Then</a:t>
            </a:r>
            <a:r>
              <a:rPr lang="en-US" sz="1500" i="1" dirty="0">
                <a:latin typeface="+mn-lt"/>
              </a:rPr>
              <a:t> </a:t>
            </a:r>
            <a:r>
              <a:rPr lang="en-US" sz="1500" b="1" i="1" dirty="0">
                <a:latin typeface="+mn-lt"/>
              </a:rPr>
              <a:t>after </a:t>
            </a:r>
            <a:r>
              <a:rPr lang="en-US" sz="1500" i="1" u="sng" dirty="0">
                <a:latin typeface="+mn-lt"/>
              </a:rPr>
              <a:t>that</a:t>
            </a:r>
            <a:r>
              <a:rPr lang="en-US" sz="1500" i="1" dirty="0">
                <a:latin typeface="+mn-lt"/>
              </a:rPr>
              <a:t>, you spit the water out. </a:t>
            </a:r>
            <a:r>
              <a:rPr lang="en-US" sz="1500" b="1" i="1" dirty="0">
                <a:latin typeface="+mn-lt"/>
              </a:rPr>
              <a:t>When</a:t>
            </a:r>
            <a:r>
              <a:rPr lang="en-US" sz="1500" i="1" dirty="0">
                <a:latin typeface="+mn-lt"/>
              </a:rPr>
              <a:t> you put water, you spit </a:t>
            </a:r>
            <a:r>
              <a:rPr lang="en-US" sz="1500" i="1" u="sng" dirty="0">
                <a:latin typeface="+mn-lt"/>
              </a:rPr>
              <a:t>it</a:t>
            </a:r>
            <a:r>
              <a:rPr lang="en-US" sz="1500" i="1" dirty="0">
                <a:latin typeface="+mn-lt"/>
              </a:rPr>
              <a:t> out. </a:t>
            </a:r>
            <a:r>
              <a:rPr lang="en-US" sz="1500" b="1" i="1" dirty="0">
                <a:latin typeface="+mn-lt"/>
              </a:rPr>
              <a:t>After</a:t>
            </a:r>
            <a:r>
              <a:rPr lang="en-US" sz="1500" i="1" dirty="0">
                <a:latin typeface="+mn-lt"/>
              </a:rPr>
              <a:t>, you get the mouthwash </a:t>
            </a:r>
            <a:r>
              <a:rPr lang="en-US" sz="1500" b="1" i="1" dirty="0">
                <a:latin typeface="+mn-lt"/>
              </a:rPr>
              <a:t>and</a:t>
            </a:r>
            <a:r>
              <a:rPr lang="en-US" sz="1500" i="1" dirty="0">
                <a:latin typeface="+mn-lt"/>
              </a:rPr>
              <a:t> scrub </a:t>
            </a:r>
            <a:r>
              <a:rPr lang="en-US" sz="1500" b="1" i="1" dirty="0">
                <a:latin typeface="+mn-lt"/>
              </a:rPr>
              <a:t>and then </a:t>
            </a:r>
            <a:r>
              <a:rPr lang="en-US" sz="1500" i="1" dirty="0">
                <a:latin typeface="+mn-lt"/>
              </a:rPr>
              <a:t>spit </a:t>
            </a:r>
            <a:r>
              <a:rPr lang="en-US" sz="1500" i="1" u="sng" dirty="0">
                <a:latin typeface="+mn-lt"/>
              </a:rPr>
              <a:t>it</a:t>
            </a:r>
            <a:r>
              <a:rPr lang="en-US" sz="1500" i="1" dirty="0">
                <a:latin typeface="+mn-lt"/>
              </a:rPr>
              <a:t> out. </a:t>
            </a:r>
            <a:r>
              <a:rPr lang="en-US" sz="1500" b="1" i="1" dirty="0">
                <a:latin typeface="+mn-lt"/>
              </a:rPr>
              <a:t>And</a:t>
            </a:r>
            <a:r>
              <a:rPr lang="en-US" sz="1500" i="1" dirty="0">
                <a:latin typeface="+mn-lt"/>
              </a:rPr>
              <a:t> that's how you brush your teeth. Hopefully you brush your teeth. </a:t>
            </a:r>
            <a:endParaRPr lang="en-US" sz="1500" i="1" dirty="0" smtClean="0">
              <a:latin typeface="+mn-lt"/>
            </a:endParaRPr>
          </a:p>
          <a:p>
            <a:pPr eaLnBrk="1" hangingPunct="1">
              <a:defRPr/>
            </a:pPr>
            <a:r>
              <a:rPr lang="en-US" sz="1500" dirty="0" smtClean="0">
                <a:latin typeface="+mn-lt"/>
              </a:rPr>
              <a:t>[</a:t>
            </a:r>
            <a:r>
              <a:rPr lang="en-US" sz="1500" dirty="0">
                <a:latin typeface="+mn-lt"/>
              </a:rPr>
              <a:t>Okay and can you tell </a:t>
            </a:r>
            <a:r>
              <a:rPr lang="en-US" sz="1500" dirty="0" smtClean="0">
                <a:latin typeface="+mn-lt"/>
              </a:rPr>
              <a:t>your </a:t>
            </a:r>
            <a:r>
              <a:rPr lang="en-US" sz="1500" dirty="0">
                <a:latin typeface="+mn-lt"/>
              </a:rPr>
              <a:t>friend why she should do it?]  </a:t>
            </a:r>
            <a:endParaRPr lang="en-US" sz="1500" dirty="0" smtClean="0">
              <a:latin typeface="+mn-lt"/>
            </a:endParaRPr>
          </a:p>
          <a:p>
            <a:pPr eaLnBrk="1" hangingPunct="1">
              <a:defRPr/>
            </a:pPr>
            <a:r>
              <a:rPr lang="en-US" sz="1500" i="1" dirty="0" smtClean="0">
                <a:latin typeface="+mn-lt"/>
              </a:rPr>
              <a:t>You </a:t>
            </a:r>
            <a:r>
              <a:rPr lang="en-US" sz="1500" i="1" dirty="0">
                <a:latin typeface="+mn-lt"/>
              </a:rPr>
              <a:t>should do this because you don't </a:t>
            </a:r>
            <a:r>
              <a:rPr lang="en-US" sz="1500" i="1" dirty="0" err="1">
                <a:latin typeface="+mn-lt"/>
              </a:rPr>
              <a:t>wanna</a:t>
            </a:r>
            <a:r>
              <a:rPr lang="en-US" sz="1500" i="1" dirty="0">
                <a:latin typeface="+mn-lt"/>
              </a:rPr>
              <a:t> have nasty teeth or you don't want your breath to stink. </a:t>
            </a:r>
            <a:r>
              <a:rPr lang="en-US" sz="1500" b="1" i="1" dirty="0">
                <a:latin typeface="+mn-lt"/>
              </a:rPr>
              <a:t>And</a:t>
            </a:r>
            <a:r>
              <a:rPr lang="en-US" sz="1500" i="1" dirty="0">
                <a:latin typeface="+mn-lt"/>
              </a:rPr>
              <a:t> you don't want your teeth to be ugly </a:t>
            </a:r>
            <a:r>
              <a:rPr lang="en-US" sz="1500" b="1" i="1" dirty="0">
                <a:latin typeface="+mn-lt"/>
              </a:rPr>
              <a:t>and</a:t>
            </a:r>
            <a:r>
              <a:rPr lang="en-US" sz="1500" i="1" dirty="0">
                <a:latin typeface="+mn-lt"/>
              </a:rPr>
              <a:t> look like you don't have a house or anything like that. </a:t>
            </a:r>
            <a:endParaRPr lang="en-US" altLang="en-US" sz="1500" i="1" u="sng" dirty="0">
              <a:solidFill>
                <a:prstClr val="black"/>
              </a:solidFill>
              <a:latin typeface="+mn-lt"/>
            </a:endParaRPr>
          </a:p>
          <a:p>
            <a:pPr eaLnBrk="1" hangingPunct="1">
              <a:defRPr/>
            </a:pPr>
            <a:endParaRPr lang="en-US" altLang="en-US" sz="200" u="sng" dirty="0" smtClean="0">
              <a:solidFill>
                <a:prstClr val="black"/>
              </a:solidFill>
              <a:latin typeface="+mn-lt"/>
            </a:endParaRPr>
          </a:p>
          <a:p>
            <a:pPr marL="285750" indent="-285750" eaLnBrk="1" hangingPunct="1">
              <a:buFont typeface="Arial"/>
              <a:buChar char="•"/>
              <a:defRPr/>
            </a:pPr>
            <a:r>
              <a:rPr lang="en-US" altLang="en-US" sz="1500" dirty="0" smtClean="0">
                <a:solidFill>
                  <a:prstClr val="black"/>
                </a:solidFill>
                <a:latin typeface="+mn-lt"/>
              </a:rPr>
              <a:t>Repertoire includes one </a:t>
            </a:r>
            <a:r>
              <a:rPr lang="en-US" altLang="en-US" sz="1500" b="1" dirty="0" smtClean="0">
                <a:solidFill>
                  <a:prstClr val="black"/>
                </a:solidFill>
                <a:latin typeface="+mn-lt"/>
              </a:rPr>
              <a:t>conjunction</a:t>
            </a:r>
            <a:r>
              <a:rPr lang="en-US" altLang="en-US" sz="1500" dirty="0" smtClean="0">
                <a:solidFill>
                  <a:prstClr val="black"/>
                </a:solidFill>
                <a:latin typeface="+mn-lt"/>
              </a:rPr>
              <a:t> (and) and four </a:t>
            </a:r>
            <a:r>
              <a:rPr lang="en-US" altLang="en-US" sz="1500" b="1" dirty="0" smtClean="0">
                <a:solidFill>
                  <a:prstClr val="black"/>
                </a:solidFill>
                <a:latin typeface="+mn-lt"/>
              </a:rPr>
              <a:t>transitional</a:t>
            </a:r>
            <a:r>
              <a:rPr lang="en-US" altLang="en-US" sz="1500" dirty="0" smtClean="0">
                <a:solidFill>
                  <a:prstClr val="black"/>
                </a:solidFill>
                <a:latin typeface="+mn-lt"/>
              </a:rPr>
              <a:t> </a:t>
            </a:r>
            <a:r>
              <a:rPr lang="en-US" altLang="en-US" sz="1500" b="1" dirty="0" smtClean="0">
                <a:solidFill>
                  <a:prstClr val="black"/>
                </a:solidFill>
                <a:latin typeface="+mn-lt"/>
              </a:rPr>
              <a:t>words</a:t>
            </a:r>
            <a:r>
              <a:rPr lang="en-US" altLang="en-US" sz="1500" dirty="0" smtClean="0">
                <a:solidFill>
                  <a:prstClr val="black"/>
                </a:solidFill>
                <a:latin typeface="+mn-lt"/>
              </a:rPr>
              <a:t> (first, when, then, after)</a:t>
            </a:r>
          </a:p>
          <a:p>
            <a:pPr marL="285750" indent="-285750" eaLnBrk="1" hangingPunct="1">
              <a:buFont typeface="Arial"/>
              <a:buChar char="•"/>
              <a:defRPr/>
            </a:pPr>
            <a:r>
              <a:rPr lang="en-US" altLang="en-US" sz="1500" dirty="0" smtClean="0">
                <a:solidFill>
                  <a:prstClr val="black"/>
                </a:solidFill>
                <a:latin typeface="+mn-lt"/>
              </a:rPr>
              <a:t>Use of numerous </a:t>
            </a:r>
            <a:r>
              <a:rPr lang="en-US" altLang="en-US" sz="1500" u="sng" dirty="0" smtClean="0">
                <a:solidFill>
                  <a:prstClr val="black"/>
                </a:solidFill>
                <a:latin typeface="+mn-lt"/>
              </a:rPr>
              <a:t>cohesive devices</a:t>
            </a:r>
            <a:r>
              <a:rPr lang="en-US" altLang="en-US" sz="1500" dirty="0" smtClean="0">
                <a:solidFill>
                  <a:prstClr val="black"/>
                </a:solidFill>
                <a:latin typeface="+mn-lt"/>
              </a:rPr>
              <a:t> (pronominal referents, substitution, ellipses)</a:t>
            </a:r>
            <a:endParaRPr lang="en-US" altLang="en-US" sz="1500" dirty="0">
              <a:solidFill>
                <a:prstClr val="black"/>
              </a:solidFill>
              <a:latin typeface="+mn-lt"/>
            </a:endParaRPr>
          </a:p>
        </p:txBody>
      </p:sp>
      <p:sp>
        <p:nvSpPr>
          <p:cNvPr id="13" name="Rounded Rectangular Callout 12"/>
          <p:cNvSpPr>
            <a:spLocks noChangeArrowheads="1"/>
          </p:cNvSpPr>
          <p:nvPr/>
        </p:nvSpPr>
        <p:spPr bwMode="auto">
          <a:xfrm>
            <a:off x="2921000" y="1017813"/>
            <a:ext cx="6026588" cy="4200732"/>
          </a:xfrm>
          <a:prstGeom prst="wedgeRoundRectCallout">
            <a:avLst>
              <a:gd name="adj1" fmla="val 16786"/>
              <a:gd name="adj2" fmla="val 53946"/>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a:solidFill>
                  <a:prstClr val="black"/>
                </a:solidFill>
                <a:latin typeface="+mn-lt"/>
              </a:rPr>
              <a:t>Controlled </a:t>
            </a:r>
            <a:r>
              <a:rPr lang="en-US" altLang="en-US" sz="1500" u="sng" dirty="0" smtClean="0">
                <a:solidFill>
                  <a:prstClr val="black"/>
                </a:solidFill>
                <a:latin typeface="+mn-lt"/>
              </a:rPr>
              <a:t>Coherence and Cohesion (</a:t>
            </a:r>
            <a:r>
              <a:rPr lang="en-US" altLang="en-US" sz="1500" u="sng" dirty="0">
                <a:solidFill>
                  <a:prstClr val="black"/>
                </a:solidFill>
                <a:latin typeface="+mn-lt"/>
              </a:rPr>
              <a:t>EO/P):</a:t>
            </a:r>
          </a:p>
          <a:p>
            <a:pPr eaLnBrk="1" hangingPunct="1">
              <a:defRPr/>
            </a:pPr>
            <a:endParaRPr lang="en-US" altLang="en-US" sz="600" u="sng" dirty="0" smtClean="0">
              <a:solidFill>
                <a:prstClr val="black"/>
              </a:solidFill>
              <a:latin typeface="+mn-lt"/>
            </a:endParaRPr>
          </a:p>
          <a:p>
            <a:pPr eaLnBrk="1" hangingPunct="1">
              <a:defRPr/>
            </a:pPr>
            <a:r>
              <a:rPr lang="en-US" sz="1500" i="1" dirty="0">
                <a:latin typeface="+mn-lt"/>
              </a:rPr>
              <a:t>So you </a:t>
            </a:r>
            <a:r>
              <a:rPr lang="en-US" sz="1500" b="1" i="1" dirty="0">
                <a:latin typeface="+mn-lt"/>
              </a:rPr>
              <a:t>first</a:t>
            </a:r>
            <a:r>
              <a:rPr lang="en-US" sz="1500" i="1" dirty="0">
                <a:latin typeface="+mn-lt"/>
              </a:rPr>
              <a:t> wet your </a:t>
            </a:r>
            <a:r>
              <a:rPr lang="en-US" sz="1500" i="1" dirty="0" smtClean="0">
                <a:latin typeface="+mn-lt"/>
              </a:rPr>
              <a:t>toothbrush.  Put </a:t>
            </a:r>
            <a:r>
              <a:rPr lang="en-US" sz="1500" i="1" dirty="0">
                <a:latin typeface="+mn-lt"/>
              </a:rPr>
              <a:t>some toothpaste on </a:t>
            </a:r>
            <a:r>
              <a:rPr lang="en-US" sz="1500" i="1" u="sng" dirty="0" smtClean="0">
                <a:latin typeface="+mn-lt"/>
              </a:rPr>
              <a:t>it</a:t>
            </a:r>
            <a:r>
              <a:rPr lang="en-US" sz="1500" i="1" u="sng" dirty="0">
                <a:latin typeface="+mn-lt"/>
              </a:rPr>
              <a:t>.</a:t>
            </a:r>
            <a:r>
              <a:rPr lang="en-US" sz="1500" i="1" dirty="0" smtClean="0">
                <a:latin typeface="+mn-lt"/>
              </a:rPr>
              <a:t> </a:t>
            </a:r>
            <a:r>
              <a:rPr lang="en-US" sz="1500" i="1" dirty="0">
                <a:latin typeface="+mn-lt"/>
              </a:rPr>
              <a:t>P</a:t>
            </a:r>
            <a:r>
              <a:rPr lang="en-US" sz="1500" i="1" dirty="0" smtClean="0">
                <a:latin typeface="+mn-lt"/>
              </a:rPr>
              <a:t>ut </a:t>
            </a:r>
            <a:r>
              <a:rPr lang="en-US" sz="1500" i="1" u="sng" dirty="0">
                <a:latin typeface="+mn-lt"/>
              </a:rPr>
              <a:t>it</a:t>
            </a:r>
            <a:r>
              <a:rPr lang="en-US" sz="1500" i="1" dirty="0">
                <a:latin typeface="+mn-lt"/>
              </a:rPr>
              <a:t> in your mouth. I prefer to put </a:t>
            </a:r>
            <a:r>
              <a:rPr lang="en-US" sz="1500" i="1" u="sng" dirty="0">
                <a:latin typeface="+mn-lt"/>
              </a:rPr>
              <a:t>it</a:t>
            </a:r>
            <a:r>
              <a:rPr lang="en-US" sz="1500" i="1" dirty="0">
                <a:latin typeface="+mn-lt"/>
              </a:rPr>
              <a:t> on the side of my mouth </a:t>
            </a:r>
            <a:r>
              <a:rPr lang="en-US" sz="1500" b="1" i="1" dirty="0">
                <a:latin typeface="+mn-lt"/>
              </a:rPr>
              <a:t>and</a:t>
            </a:r>
            <a:r>
              <a:rPr lang="en-US" sz="1500" i="1" dirty="0">
                <a:latin typeface="+mn-lt"/>
              </a:rPr>
              <a:t> go across </a:t>
            </a:r>
            <a:r>
              <a:rPr lang="en-US" sz="1500" b="1" i="1" dirty="0">
                <a:latin typeface="+mn-lt"/>
              </a:rPr>
              <a:t>and</a:t>
            </a:r>
            <a:r>
              <a:rPr lang="en-US" sz="1500" i="1" dirty="0">
                <a:latin typeface="+mn-lt"/>
              </a:rPr>
              <a:t> do the top part of </a:t>
            </a:r>
            <a:r>
              <a:rPr lang="en-US" sz="1500" i="1" u="sng" dirty="0">
                <a:latin typeface="+mn-lt"/>
              </a:rPr>
              <a:t>them</a:t>
            </a:r>
            <a:r>
              <a:rPr lang="en-US" sz="1500" i="1" dirty="0">
                <a:latin typeface="+mn-lt"/>
              </a:rPr>
              <a:t>, </a:t>
            </a:r>
            <a:r>
              <a:rPr lang="en-US" sz="1500" b="1" i="1" dirty="0">
                <a:latin typeface="+mn-lt"/>
              </a:rPr>
              <a:t>then</a:t>
            </a:r>
            <a:r>
              <a:rPr lang="en-US" sz="1500" i="1" dirty="0">
                <a:latin typeface="+mn-lt"/>
              </a:rPr>
              <a:t> the backside, </a:t>
            </a:r>
            <a:r>
              <a:rPr lang="en-US" sz="1500" b="1" i="1" dirty="0">
                <a:latin typeface="+mn-lt"/>
              </a:rPr>
              <a:t>then</a:t>
            </a:r>
            <a:r>
              <a:rPr lang="en-US" sz="1500" i="1" dirty="0">
                <a:latin typeface="+mn-lt"/>
              </a:rPr>
              <a:t> the upper side. </a:t>
            </a:r>
            <a:r>
              <a:rPr lang="en-US" sz="1500" b="1" i="1" dirty="0">
                <a:latin typeface="+mn-lt"/>
              </a:rPr>
              <a:t>And</a:t>
            </a:r>
            <a:r>
              <a:rPr lang="en-US" sz="1500" i="1" dirty="0">
                <a:latin typeface="+mn-lt"/>
              </a:rPr>
              <a:t> you scrub </a:t>
            </a:r>
            <a:r>
              <a:rPr lang="en-US" sz="1500" i="1" u="sng" dirty="0">
                <a:latin typeface="+mn-lt"/>
              </a:rPr>
              <a:t>it</a:t>
            </a:r>
            <a:r>
              <a:rPr lang="en-US" sz="1500" i="1" dirty="0">
                <a:latin typeface="+mn-lt"/>
              </a:rPr>
              <a:t> for 20 seconds each. So do each side for 20 seconds each until you've gotten to the far side </a:t>
            </a:r>
            <a:r>
              <a:rPr lang="en-US" sz="1500" b="1" i="1" dirty="0">
                <a:latin typeface="+mn-lt"/>
              </a:rPr>
              <a:t>and</a:t>
            </a:r>
            <a:r>
              <a:rPr lang="en-US" sz="1500" i="1" dirty="0">
                <a:latin typeface="+mn-lt"/>
              </a:rPr>
              <a:t> do the next layer. And then </a:t>
            </a:r>
            <a:r>
              <a:rPr lang="en-US" sz="1500" b="1" i="1" dirty="0">
                <a:latin typeface="+mn-lt"/>
              </a:rPr>
              <a:t>once</a:t>
            </a:r>
            <a:r>
              <a:rPr lang="en-US" sz="1500" i="1" dirty="0">
                <a:latin typeface="+mn-lt"/>
              </a:rPr>
              <a:t> you're done, you rinse off the toothbrush. You spit </a:t>
            </a:r>
            <a:r>
              <a:rPr lang="en-US" sz="1500" i="1" u="sng" dirty="0">
                <a:latin typeface="+mn-lt"/>
              </a:rPr>
              <a:t>it</a:t>
            </a:r>
            <a:r>
              <a:rPr lang="en-US" sz="1500" i="1" dirty="0">
                <a:latin typeface="+mn-lt"/>
              </a:rPr>
              <a:t> out. You get a </a:t>
            </a:r>
            <a:r>
              <a:rPr lang="en-US" sz="1500" i="1" dirty="0" smtClean="0">
                <a:latin typeface="+mn-lt"/>
              </a:rPr>
              <a:t>cup. </a:t>
            </a:r>
            <a:r>
              <a:rPr lang="en-US" sz="1500" i="1" dirty="0">
                <a:latin typeface="+mn-lt"/>
              </a:rPr>
              <a:t>F</a:t>
            </a:r>
            <a:r>
              <a:rPr lang="en-US" sz="1500" i="1" dirty="0" smtClean="0">
                <a:latin typeface="+mn-lt"/>
              </a:rPr>
              <a:t>ill </a:t>
            </a:r>
            <a:r>
              <a:rPr lang="en-US" sz="1500" i="1" u="sng" dirty="0">
                <a:latin typeface="+mn-lt"/>
              </a:rPr>
              <a:t>it</a:t>
            </a:r>
            <a:r>
              <a:rPr lang="en-US" sz="1500" i="1" dirty="0">
                <a:latin typeface="+mn-lt"/>
              </a:rPr>
              <a:t> with water, </a:t>
            </a:r>
            <a:r>
              <a:rPr lang="en-US" sz="1500" b="1" i="1" dirty="0">
                <a:latin typeface="+mn-lt"/>
              </a:rPr>
              <a:t>and then </a:t>
            </a:r>
            <a:r>
              <a:rPr lang="en-US" sz="1500" i="1" dirty="0">
                <a:latin typeface="+mn-lt"/>
              </a:rPr>
              <a:t>rinse your mouth. </a:t>
            </a:r>
            <a:endParaRPr lang="en-US" sz="1500" i="1" dirty="0" smtClean="0">
              <a:latin typeface="+mn-lt"/>
            </a:endParaRPr>
          </a:p>
          <a:p>
            <a:pPr eaLnBrk="1" hangingPunct="1">
              <a:defRPr/>
            </a:pPr>
            <a:r>
              <a:rPr lang="en-US" sz="1500" dirty="0" smtClean="0">
                <a:latin typeface="+mn-lt"/>
              </a:rPr>
              <a:t>[And </a:t>
            </a:r>
            <a:r>
              <a:rPr lang="en-US" sz="1500" dirty="0">
                <a:latin typeface="+mn-lt"/>
              </a:rPr>
              <a:t>can you also tell him why he should clean his teeth?] </a:t>
            </a:r>
            <a:endParaRPr lang="en-US" sz="1500" dirty="0" smtClean="0">
              <a:latin typeface="+mn-lt"/>
            </a:endParaRPr>
          </a:p>
          <a:p>
            <a:pPr eaLnBrk="1" hangingPunct="1">
              <a:defRPr/>
            </a:pPr>
            <a:r>
              <a:rPr lang="en-US" sz="1500" i="1" dirty="0" smtClean="0">
                <a:latin typeface="+mn-lt"/>
              </a:rPr>
              <a:t>You </a:t>
            </a:r>
            <a:r>
              <a:rPr lang="en-US" sz="1500" i="1" dirty="0">
                <a:latin typeface="+mn-lt"/>
              </a:rPr>
              <a:t>should really clean your teeth because you don't want </a:t>
            </a:r>
            <a:r>
              <a:rPr lang="en-US" sz="1500" i="1" u="sng" dirty="0">
                <a:latin typeface="+mn-lt"/>
              </a:rPr>
              <a:t>them</a:t>
            </a:r>
            <a:r>
              <a:rPr lang="en-US" sz="1500" i="1" dirty="0">
                <a:latin typeface="+mn-lt"/>
              </a:rPr>
              <a:t> to rot. And you want be able to eat hard stuff. You'll only be able to eat kind of soft mushy stuff, like </a:t>
            </a:r>
            <a:r>
              <a:rPr lang="en-US" sz="1500" i="1" dirty="0" smtClean="0">
                <a:latin typeface="+mn-lt"/>
              </a:rPr>
              <a:t>yogurt, </a:t>
            </a:r>
            <a:r>
              <a:rPr lang="en-US" sz="1500" i="1" dirty="0">
                <a:latin typeface="+mn-lt"/>
              </a:rPr>
              <a:t>like </a:t>
            </a:r>
            <a:r>
              <a:rPr lang="en-US" sz="1500" i="1" dirty="0" smtClean="0">
                <a:latin typeface="+mn-lt"/>
              </a:rPr>
              <a:t>oatmeal. </a:t>
            </a:r>
          </a:p>
          <a:p>
            <a:pPr eaLnBrk="1" hangingPunct="1">
              <a:defRPr/>
            </a:pPr>
            <a:endParaRPr lang="en-US" altLang="en-US" sz="600" i="1" u="sng" dirty="0" smtClean="0">
              <a:solidFill>
                <a:prstClr val="black"/>
              </a:solidFill>
              <a:latin typeface="+mn-lt"/>
            </a:endParaRPr>
          </a:p>
          <a:p>
            <a:pPr marL="285750" indent="-285750" eaLnBrk="1" hangingPunct="1">
              <a:buFont typeface="Arial"/>
              <a:buChar char="•"/>
              <a:defRPr/>
            </a:pPr>
            <a:r>
              <a:rPr lang="en-US" altLang="en-US" sz="1500" dirty="0" smtClean="0">
                <a:solidFill>
                  <a:prstClr val="black"/>
                </a:solidFill>
                <a:latin typeface="+mn-lt"/>
              </a:rPr>
              <a:t>Repertoire includes one </a:t>
            </a:r>
            <a:r>
              <a:rPr lang="en-US" altLang="en-US" sz="1500" b="1" dirty="0" smtClean="0">
                <a:solidFill>
                  <a:prstClr val="black"/>
                </a:solidFill>
                <a:latin typeface="+mn-lt"/>
              </a:rPr>
              <a:t>conjunction</a:t>
            </a:r>
            <a:r>
              <a:rPr lang="en-US" altLang="en-US" sz="1500" dirty="0" smtClean="0">
                <a:solidFill>
                  <a:prstClr val="black"/>
                </a:solidFill>
                <a:latin typeface="+mn-lt"/>
              </a:rPr>
              <a:t> (and) and three </a:t>
            </a:r>
            <a:r>
              <a:rPr lang="en-US" altLang="en-US" sz="1500" b="1" dirty="0" smtClean="0">
                <a:solidFill>
                  <a:prstClr val="black"/>
                </a:solidFill>
                <a:latin typeface="+mn-lt"/>
              </a:rPr>
              <a:t>transitional</a:t>
            </a:r>
            <a:r>
              <a:rPr lang="en-US" altLang="en-US" sz="1500" dirty="0" smtClean="0">
                <a:solidFill>
                  <a:prstClr val="black"/>
                </a:solidFill>
                <a:latin typeface="+mn-lt"/>
              </a:rPr>
              <a:t> </a:t>
            </a:r>
            <a:r>
              <a:rPr lang="en-US" altLang="en-US" sz="1500" b="1" dirty="0" smtClean="0">
                <a:solidFill>
                  <a:prstClr val="black"/>
                </a:solidFill>
                <a:latin typeface="+mn-lt"/>
              </a:rPr>
              <a:t>words</a:t>
            </a:r>
            <a:r>
              <a:rPr lang="en-US" altLang="en-US" sz="1500" dirty="0" smtClean="0">
                <a:solidFill>
                  <a:prstClr val="black"/>
                </a:solidFill>
                <a:latin typeface="+mn-lt"/>
              </a:rPr>
              <a:t> (first, then, once)</a:t>
            </a:r>
          </a:p>
          <a:p>
            <a:pPr marL="285750" indent="-285750" eaLnBrk="1" hangingPunct="1">
              <a:buFont typeface="Arial"/>
              <a:buChar char="•"/>
              <a:defRPr/>
            </a:pPr>
            <a:r>
              <a:rPr lang="en-US" altLang="en-US" sz="1500" dirty="0" smtClean="0">
                <a:solidFill>
                  <a:prstClr val="black"/>
                </a:solidFill>
                <a:latin typeface="+mn-lt"/>
              </a:rPr>
              <a:t>Use of numerous </a:t>
            </a:r>
            <a:r>
              <a:rPr lang="en-US" altLang="en-US" sz="1500" u="sng" dirty="0" smtClean="0">
                <a:solidFill>
                  <a:prstClr val="black"/>
                </a:solidFill>
                <a:latin typeface="+mn-lt"/>
              </a:rPr>
              <a:t>cohesive devices</a:t>
            </a:r>
            <a:r>
              <a:rPr lang="en-US" altLang="en-US" sz="1500" dirty="0" smtClean="0">
                <a:solidFill>
                  <a:prstClr val="black"/>
                </a:solidFill>
                <a:latin typeface="+mn-lt"/>
              </a:rPr>
              <a:t> (pronominal referents, ellipses) </a:t>
            </a:r>
          </a:p>
        </p:txBody>
      </p:sp>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4" name="Coher-Cohes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899" y="5882254"/>
            <a:ext cx="374904" cy="374904"/>
          </a:xfrm>
          <a:prstGeom prst="rect">
            <a:avLst/>
          </a:prstGeom>
        </p:spPr>
      </p:pic>
    </p:spTree>
    <p:extLst>
      <p:ext uri="{BB962C8B-B14F-4D97-AF65-F5344CB8AC3E}">
        <p14:creationId xmlns:p14="http://schemas.microsoft.com/office/powerpoint/2010/main" val="1200578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3289853" y="3737211"/>
            <a:ext cx="1152144"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He could use the cubes by tens </a:t>
            </a:r>
            <a:r>
              <a:rPr lang="en-US" sz="400" i="1" u="sng" dirty="0"/>
              <a:t>or twenties</a:t>
            </a:r>
            <a:r>
              <a:rPr lang="en-US" sz="400" i="1" dirty="0"/>
              <a:t>. And twenties is much more easier because </a:t>
            </a:r>
            <a:r>
              <a:rPr lang="en-US" sz="400" i="1" u="sng" dirty="0"/>
              <a:t>it</a:t>
            </a:r>
            <a:r>
              <a:rPr lang="en-US" sz="400" i="1" dirty="0"/>
              <a:t>'s longer </a:t>
            </a:r>
            <a:r>
              <a:rPr lang="en-US" sz="400" b="1" i="1" dirty="0"/>
              <a:t>and</a:t>
            </a:r>
            <a:r>
              <a:rPr lang="en-US" sz="400" i="1" dirty="0"/>
              <a:t> you use less space. </a:t>
            </a:r>
          </a:p>
          <a:p>
            <a:pPr eaLnBrk="1" hangingPunct="1">
              <a:defRPr/>
            </a:pPr>
            <a:r>
              <a:rPr lang="en-US" sz="400" dirty="0"/>
              <a:t>[Researcher: Anything else?] </a:t>
            </a:r>
          </a:p>
          <a:p>
            <a:pPr eaLnBrk="1" hangingPunct="1">
              <a:defRPr/>
            </a:pPr>
            <a:r>
              <a:rPr lang="en-US" sz="400" i="1" dirty="0"/>
              <a:t>So it could be much easier by using tens </a:t>
            </a:r>
            <a:r>
              <a:rPr lang="en-US" sz="400" i="1" u="sng" dirty="0"/>
              <a:t>or twenties</a:t>
            </a:r>
            <a:r>
              <a:rPr lang="en-US" sz="400" i="1" dirty="0"/>
              <a:t>. </a:t>
            </a:r>
          </a:p>
          <a:p>
            <a:pPr eaLnBrk="1" hangingPunct="1">
              <a:defRPr/>
            </a:pPr>
            <a:endParaRPr lang="en-US" altLang="en-US" sz="400" dirty="0">
              <a:solidFill>
                <a:prstClr val="black"/>
              </a:solidFill>
              <a:latin typeface="Calibri"/>
            </a:endParaRPr>
          </a:p>
          <a:p>
            <a:pPr eaLnBrk="1" hangingPunct="1">
              <a:defRPr/>
            </a:pPr>
            <a:r>
              <a:rPr lang="en-US" altLang="en-US" sz="400" dirty="0" smtClean="0">
                <a:solidFill>
                  <a:prstClr val="black"/>
                </a:solidFill>
                <a:latin typeface="Calibri"/>
              </a:rPr>
              <a:t>· Some </a:t>
            </a:r>
            <a:r>
              <a:rPr lang="en-US" altLang="en-US" sz="400" dirty="0">
                <a:solidFill>
                  <a:prstClr val="black"/>
                </a:solidFill>
                <a:latin typeface="Calibri"/>
              </a:rPr>
              <a:t>use of sequencing connectors and cohesive devices, which are not always accurately tied</a:t>
            </a: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       Controlled</a:t>
            </a:r>
            <a:endParaRPr lang="en-US" altLang="en-US" dirty="0">
              <a:solidFill>
                <a:srgbClr val="EEECE1">
                  <a:lumMod val="25000"/>
                </a:srgbClr>
              </a:solidFill>
              <a:ea typeface="ＭＳ Ｐゴシック" charset="-128"/>
            </a:endParaRPr>
          </a:p>
        </p:txBody>
      </p:sp>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(EL):</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I think she should use the tools because maybe the tools is more easier for her to count </a:t>
            </a:r>
            <a:r>
              <a:rPr lang="en-US" sz="400" i="1" u="sng" dirty="0"/>
              <a:t>them</a:t>
            </a:r>
            <a:r>
              <a:rPr lang="en-US" sz="400" i="1" dirty="0"/>
              <a:t>. Because maybe she doesn't knows her tens or six. </a:t>
            </a:r>
          </a:p>
          <a:p>
            <a:pPr eaLnBrk="1" hangingPunct="1">
              <a:defRPr/>
            </a:pPr>
            <a:endParaRPr lang="en-US" altLang="en-US" sz="400" u="sng"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one pronoun, but no sequencing connectors</a:t>
            </a:r>
          </a:p>
          <a:p>
            <a:pPr eaLnBrk="1" hangingPunct="1">
              <a:defRPr/>
            </a:pPr>
            <a:endParaRPr lang="en-US" altLang="en-US" sz="400" i="1" dirty="0">
              <a:solidFill>
                <a:prstClr val="black"/>
              </a:solidFill>
              <a:latin typeface="Calibri" pitchFamily="34" charset="0"/>
            </a:endParaRPr>
          </a:p>
        </p:txBody>
      </p:sp>
      <p:sp>
        <p:nvSpPr>
          <p:cNvPr id="12" name="Rounded Rectangular Callout 11"/>
          <p:cNvSpPr>
            <a:spLocks noChangeArrowheads="1"/>
          </p:cNvSpPr>
          <p:nvPr/>
        </p:nvSpPr>
        <p:spPr bwMode="auto">
          <a:xfrm>
            <a:off x="4819212" y="3127425"/>
            <a:ext cx="1139681" cy="147821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I used it that way for it could be easier to understand and do it. So you could count by tens if you know how to count by tens. So if I did it by by separating </a:t>
            </a:r>
            <a:r>
              <a:rPr lang="en-US" sz="400" i="1" u="sng" dirty="0"/>
              <a:t>it</a:t>
            </a:r>
            <a:r>
              <a:rPr lang="en-US" sz="400" i="1" dirty="0"/>
              <a:t>, you'll just get confused, sometimes, if you put them in different order. </a:t>
            </a:r>
            <a:r>
              <a:rPr lang="en-US" sz="400" b="1" i="1" dirty="0"/>
              <a:t>And</a:t>
            </a:r>
            <a:r>
              <a:rPr lang="en-US" sz="400" i="1" dirty="0"/>
              <a:t> you should do it this way because it's an easier way for you to understand </a:t>
            </a:r>
            <a:r>
              <a:rPr lang="en-US" sz="400" i="1" u="sng" dirty="0"/>
              <a:t>it</a:t>
            </a:r>
            <a:r>
              <a:rPr lang="en-US" sz="400" i="1" dirty="0"/>
              <a:t>. </a:t>
            </a:r>
          </a:p>
          <a:p>
            <a:pPr eaLnBrk="1" hangingPunct="1">
              <a:defRPr/>
            </a:pPr>
            <a:r>
              <a:rPr lang="en-US" sz="400" dirty="0"/>
              <a:t>[Researcher: Can you tell her what to do?] </a:t>
            </a:r>
          </a:p>
          <a:p>
            <a:pPr eaLnBrk="1" hangingPunct="1">
              <a:defRPr/>
            </a:pPr>
            <a:r>
              <a:rPr lang="en-US" sz="400" b="1" i="1" dirty="0"/>
              <a:t>First</a:t>
            </a:r>
            <a:r>
              <a:rPr lang="en-US" sz="400" i="1" dirty="0"/>
              <a:t> you get cubes that could attach to </a:t>
            </a:r>
            <a:r>
              <a:rPr lang="en-US" sz="400" i="1" u="sng" dirty="0"/>
              <a:t>each other</a:t>
            </a:r>
            <a:r>
              <a:rPr lang="en-US" sz="400" i="1" dirty="0"/>
              <a:t>. </a:t>
            </a:r>
            <a:r>
              <a:rPr lang="en-US" sz="400" b="1" i="1" dirty="0"/>
              <a:t>Then</a:t>
            </a:r>
            <a:r>
              <a:rPr lang="en-US" sz="400" i="1" dirty="0"/>
              <a:t> you put them rows by tens if you want to. </a:t>
            </a:r>
            <a:r>
              <a:rPr lang="en-US" sz="400" b="1" i="1" dirty="0"/>
              <a:t>Then</a:t>
            </a:r>
            <a:r>
              <a:rPr lang="en-US" sz="400" i="1" dirty="0"/>
              <a:t> you count them by tens, </a:t>
            </a:r>
            <a:r>
              <a:rPr lang="en-US" sz="400" b="1" i="1" dirty="0"/>
              <a:t>and then </a:t>
            </a:r>
            <a:r>
              <a:rPr lang="en-US" sz="400" i="1" dirty="0"/>
              <a:t>you'll see how much you have.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Use of a variety of sequencing connectors and cohesive devices</a:t>
            </a:r>
          </a:p>
          <a:p>
            <a:pPr eaLnBrk="1" hangingPunct="1">
              <a:defRPr/>
            </a:pPr>
            <a:endParaRPr lang="en-US" altLang="en-US" sz="400" i="1" dirty="0">
              <a:solidFill>
                <a:prstClr val="black"/>
              </a:solidFill>
              <a:latin typeface="Calibri"/>
            </a:endParaRPr>
          </a:p>
        </p:txBody>
      </p:sp>
      <p:sp>
        <p:nvSpPr>
          <p:cNvPr id="15" name="Rounded Rectangular Callout 14"/>
          <p:cNvSpPr>
            <a:spLocks noChangeArrowheads="1"/>
          </p:cNvSpPr>
          <p:nvPr/>
        </p:nvSpPr>
        <p:spPr bwMode="auto">
          <a:xfrm>
            <a:off x="4922135" y="3525774"/>
            <a:ext cx="1152144" cy="140328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It helped me because I go faster and was counting. </a:t>
            </a:r>
            <a:r>
              <a:rPr lang="en-US" sz="400" b="1" i="1" dirty="0"/>
              <a:t>And</a:t>
            </a:r>
            <a:r>
              <a:rPr lang="en-US" sz="400" i="1" dirty="0"/>
              <a:t> it might help you because you might also go fast. So I suggest you use that way that I did. </a:t>
            </a:r>
          </a:p>
          <a:p>
            <a:pPr eaLnBrk="1" hangingPunct="1">
              <a:defRPr/>
            </a:pPr>
            <a:r>
              <a:rPr lang="en-US" sz="400" dirty="0"/>
              <a:t>[Researcher: And can you tell him how to do it?] </a:t>
            </a:r>
          </a:p>
          <a:p>
            <a:pPr eaLnBrk="1" hangingPunct="1">
              <a:defRPr/>
            </a:pPr>
            <a:r>
              <a:rPr lang="en-US" sz="400" i="1" dirty="0"/>
              <a:t>The first way I did was connecting </a:t>
            </a:r>
            <a:r>
              <a:rPr lang="en-US" sz="400" i="1" u="sng" dirty="0"/>
              <a:t>them</a:t>
            </a:r>
            <a:r>
              <a:rPr lang="en-US" sz="400" i="1" dirty="0"/>
              <a:t> in one big line, </a:t>
            </a:r>
            <a:r>
              <a:rPr lang="en-US" sz="400" b="1" i="1" dirty="0"/>
              <a:t>and then </a:t>
            </a:r>
            <a:r>
              <a:rPr lang="en-US" sz="400" i="1" dirty="0"/>
              <a:t>I separated </a:t>
            </a:r>
            <a:r>
              <a:rPr lang="en-US" sz="400" i="1" u="sng" dirty="0"/>
              <a:t>them</a:t>
            </a:r>
            <a:r>
              <a:rPr lang="en-US" sz="400" i="1" dirty="0"/>
              <a:t> into a bunch of lines. </a:t>
            </a:r>
            <a:r>
              <a:rPr lang="en-US" sz="400" b="1" i="1" dirty="0"/>
              <a:t>And then </a:t>
            </a:r>
            <a:r>
              <a:rPr lang="en-US" sz="400" i="1" dirty="0"/>
              <a:t>I figured that wouldn't be very fast. So I decided to count </a:t>
            </a:r>
            <a:r>
              <a:rPr lang="en-US" sz="400" i="1" u="sng" dirty="0"/>
              <a:t>the rest</a:t>
            </a:r>
            <a:r>
              <a:rPr lang="en-US" sz="400" i="1" dirty="0"/>
              <a:t>.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srgbClr val="000000"/>
                </a:solidFill>
                <a:latin typeface="Calibri" pitchFamily="34" charset="0"/>
              </a:rPr>
              <a:t>Use of a variety of sequencing connectors and cohesive devices</a:t>
            </a:r>
          </a:p>
        </p:txBody>
      </p:sp>
      <p:sp>
        <p:nvSpPr>
          <p:cNvPr id="17" name="Rounded Rectangular Callout 16"/>
          <p:cNvSpPr>
            <a:spLocks noChangeArrowheads="1"/>
          </p:cNvSpPr>
          <p:nvPr/>
        </p:nvSpPr>
        <p:spPr bwMode="auto">
          <a:xfrm>
            <a:off x="1850396" y="4597167"/>
            <a:ext cx="1161844" cy="733957"/>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(EO/P):</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You should make groups of ten using the cubes to find out how many there are because it's easier to count by tens than doing it one by one. </a:t>
            </a:r>
          </a:p>
          <a:p>
            <a:pPr eaLnBrk="1" hangingPunct="1">
              <a:defRPr/>
            </a:pPr>
            <a:endParaRPr lang="en-US" altLang="en-US" sz="400" u="sng" dirty="0">
              <a:solidFill>
                <a:prstClr val="black"/>
              </a:solidFill>
              <a:latin typeface="Calibri" pitchFamily="34" charset="0"/>
            </a:endParaRPr>
          </a:p>
          <a:p>
            <a:pPr eaLnBrk="1" hangingPunct="1">
              <a:defRPr/>
            </a:pPr>
            <a:r>
              <a:rPr lang="en-US" altLang="en-US" sz="400" dirty="0">
                <a:solidFill>
                  <a:prstClr val="black"/>
                </a:solidFill>
                <a:latin typeface="Calibri"/>
              </a:rPr>
              <a:t>No use of sequencing connectors or cohesive devices</a:t>
            </a:r>
            <a:endParaRPr lang="en-US" altLang="en-US" sz="400" dirty="0">
              <a:solidFill>
                <a:prstClr val="black"/>
              </a:solidFill>
              <a:latin typeface="Calibri" pitchFamily="34" charset="0"/>
            </a:endParaRPr>
          </a:p>
        </p:txBody>
      </p:sp>
      <p:sp>
        <p:nvSpPr>
          <p:cNvPr id="18" name="Rounded Rectangular Callout 17"/>
          <p:cNvSpPr>
            <a:spLocks noChangeArrowheads="1"/>
          </p:cNvSpPr>
          <p:nvPr/>
        </p:nvSpPr>
        <p:spPr bwMode="auto">
          <a:xfrm>
            <a:off x="3389456" y="3976382"/>
            <a:ext cx="1132574" cy="114644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Using the cubes in groups helps you because it'd be easier to organize them </a:t>
            </a:r>
            <a:r>
              <a:rPr lang="en-US" sz="400" b="1" i="1" dirty="0"/>
              <a:t>and</a:t>
            </a:r>
            <a:r>
              <a:rPr lang="en-US" sz="400" i="1" dirty="0"/>
              <a:t> count them because </a:t>
            </a:r>
            <a:r>
              <a:rPr lang="en-US" sz="400" b="1" i="1" dirty="0"/>
              <a:t>then</a:t>
            </a:r>
            <a:r>
              <a:rPr lang="en-US" sz="400" i="1" dirty="0"/>
              <a:t> you'll know how much if you know how to count by fives </a:t>
            </a:r>
            <a:r>
              <a:rPr lang="en-US" sz="400" i="1" u="sng" dirty="0"/>
              <a:t>and tens</a:t>
            </a:r>
            <a:r>
              <a:rPr lang="en-US" sz="400" i="1" dirty="0"/>
              <a:t> </a:t>
            </a:r>
            <a:r>
              <a:rPr lang="en-US" sz="400" i="1" u="sng" dirty="0"/>
              <a:t>and twos</a:t>
            </a:r>
            <a:r>
              <a:rPr lang="en-US" sz="400" i="1" dirty="0"/>
              <a:t>. </a:t>
            </a:r>
          </a:p>
          <a:p>
            <a:pPr eaLnBrk="1" hangingPunct="1">
              <a:defRPr/>
            </a:pPr>
            <a:r>
              <a:rPr lang="en-US" sz="400" dirty="0"/>
              <a:t>[Researcher: And can you tell her how to how to do it?] </a:t>
            </a:r>
          </a:p>
          <a:p>
            <a:pPr eaLnBrk="1" hangingPunct="1">
              <a:defRPr/>
            </a:pPr>
            <a:r>
              <a:rPr lang="en-US" sz="400" i="1" dirty="0"/>
              <a:t>To do it, he has to get a cube </a:t>
            </a:r>
            <a:r>
              <a:rPr lang="en-US" sz="400" b="1" i="1" dirty="0"/>
              <a:t>and then </a:t>
            </a:r>
            <a:r>
              <a:rPr lang="en-US" sz="400" i="1" dirty="0"/>
              <a:t>stack it on top to make the little group ten times.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Some use of sequencing connectors and cohesive devices</a:t>
            </a:r>
          </a:p>
        </p:txBody>
      </p:sp>
      <p:sp>
        <p:nvSpPr>
          <p:cNvPr id="4" name="Rectangle 3"/>
          <p:cNvSpPr/>
          <p:nvPr/>
        </p:nvSpPr>
        <p:spPr>
          <a:xfrm>
            <a:off x="532946" y="1096159"/>
            <a:ext cx="7624328" cy="1477328"/>
          </a:xfrm>
          <a:prstGeom prst="rect">
            <a:avLst/>
          </a:prstGeom>
        </p:spPr>
        <p:txBody>
          <a:bodyPr wrap="square">
            <a:spAutoFit/>
          </a:bodyPr>
          <a:lstStyle/>
          <a:p>
            <a:r>
              <a:rPr lang="en-US" dirty="0" smtClean="0"/>
              <a:t>Along the progression, children displayed increasing abilities to employ sophisticated </a:t>
            </a:r>
            <a:r>
              <a:rPr lang="en-US" dirty="0"/>
              <a:t>linguistic </a:t>
            </a:r>
            <a:r>
              <a:rPr lang="en-US" dirty="0" smtClean="0"/>
              <a:t>devices. Coherence and </a:t>
            </a:r>
            <a:r>
              <a:rPr lang="en-US" dirty="0"/>
              <a:t>cohesion </a:t>
            </a:r>
            <a:r>
              <a:rPr lang="en-US" dirty="0" smtClean="0"/>
              <a:t>are </a:t>
            </a:r>
            <a:r>
              <a:rPr lang="en-US" dirty="0"/>
              <a:t>achieved </a:t>
            </a:r>
            <a:r>
              <a:rPr lang="en-US" dirty="0" smtClean="0"/>
              <a:t>with the utilization of </a:t>
            </a:r>
            <a:r>
              <a:rPr lang="en-US" dirty="0"/>
              <a:t>clear cohesive devices, sequencing with temporal discourse connectors, and use of complete sentences. </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9" name="Rounded Rectangular Callout 18"/>
          <p:cNvSpPr>
            <a:spLocks noChangeArrowheads="1"/>
          </p:cNvSpPr>
          <p:nvPr/>
        </p:nvSpPr>
        <p:spPr bwMode="auto">
          <a:xfrm>
            <a:off x="6371462" y="2573486"/>
            <a:ext cx="1146938" cy="182389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Controlled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a:t>
            </a:r>
            <a:r>
              <a:rPr lang="en-US" sz="400" b="1" i="1" dirty="0"/>
              <a:t>first</a:t>
            </a:r>
            <a:r>
              <a:rPr lang="en-US" sz="400" i="1" dirty="0"/>
              <a:t> got to look for the colors </a:t>
            </a:r>
            <a:r>
              <a:rPr lang="en-US" sz="400" b="1" i="1" dirty="0"/>
              <a:t>and</a:t>
            </a:r>
            <a:r>
              <a:rPr lang="en-US" sz="400" i="1" dirty="0"/>
              <a:t> got to put the colors </a:t>
            </a:r>
            <a:r>
              <a:rPr lang="en-US" sz="400" b="1" i="1" dirty="0"/>
              <a:t>and then </a:t>
            </a:r>
            <a:r>
              <a:rPr lang="en-US" sz="400" i="1" dirty="0"/>
              <a:t>make a ten pile. Make </a:t>
            </a:r>
            <a:r>
              <a:rPr lang="en-US" sz="400" i="1" u="sng" dirty="0"/>
              <a:t>one</a:t>
            </a:r>
            <a:r>
              <a:rPr lang="en-US" sz="400" i="1" dirty="0"/>
              <a:t> of a little straight line </a:t>
            </a:r>
            <a:r>
              <a:rPr lang="en-US" sz="400" b="1" i="1" dirty="0"/>
              <a:t>and</a:t>
            </a:r>
            <a:r>
              <a:rPr lang="en-US" sz="400" i="1" dirty="0"/>
              <a:t> put </a:t>
            </a:r>
            <a:r>
              <a:rPr lang="en-US" sz="400" i="1" u="sng" dirty="0"/>
              <a:t>it</a:t>
            </a:r>
            <a:r>
              <a:rPr lang="en-US" sz="400" i="1" dirty="0"/>
              <a:t> as a ten. Put ten of these cubes </a:t>
            </a:r>
            <a:r>
              <a:rPr lang="en-US" sz="400" b="1" i="1" dirty="0"/>
              <a:t>and</a:t>
            </a:r>
            <a:r>
              <a:rPr lang="en-US" sz="400" i="1" dirty="0"/>
              <a:t> make </a:t>
            </a:r>
            <a:r>
              <a:rPr lang="en-US" sz="400" i="1" u="sng" dirty="0"/>
              <a:t>it</a:t>
            </a:r>
            <a:r>
              <a:rPr lang="en-US" sz="400" i="1" dirty="0"/>
              <a:t> until ten until you get to the end how much you need, how much you had. And then </a:t>
            </a:r>
            <a:r>
              <a:rPr lang="en-US" sz="400" b="1" i="1" dirty="0"/>
              <a:t>after</a:t>
            </a:r>
            <a:r>
              <a:rPr lang="en-US" sz="400" i="1" dirty="0"/>
              <a:t>, you could count </a:t>
            </a:r>
            <a:r>
              <a:rPr lang="en-US" sz="400" i="1" u="sng" dirty="0"/>
              <a:t>them</a:t>
            </a:r>
            <a:r>
              <a:rPr lang="en-US" sz="400" i="1" dirty="0"/>
              <a:t> </a:t>
            </a:r>
            <a:r>
              <a:rPr lang="en-US" sz="400" b="1" i="1" dirty="0"/>
              <a:t>and then </a:t>
            </a:r>
            <a:r>
              <a:rPr lang="en-US" sz="400" i="1" dirty="0"/>
              <a:t>count </a:t>
            </a:r>
            <a:r>
              <a:rPr lang="en-US" sz="400" i="1" u="sng" dirty="0"/>
              <a:t>them</a:t>
            </a:r>
            <a:r>
              <a:rPr lang="en-US" sz="400" i="1" dirty="0"/>
              <a:t> if there's any left, count the leftovers if you need to. </a:t>
            </a:r>
          </a:p>
          <a:p>
            <a:pPr eaLnBrk="1" hangingPunct="1">
              <a:defRPr/>
            </a:pPr>
            <a:r>
              <a:rPr lang="en-US" sz="400" dirty="0"/>
              <a:t>[Researcher: Can you tell him why this way helps?] </a:t>
            </a:r>
          </a:p>
          <a:p>
            <a:pPr eaLnBrk="1" hangingPunct="1">
              <a:defRPr/>
            </a:pPr>
            <a:r>
              <a:rPr lang="en-US" sz="400" i="1" dirty="0"/>
              <a:t>This will help how much </a:t>
            </a:r>
            <a:r>
              <a:rPr lang="en-US" sz="400" i="1" u="sng" dirty="0"/>
              <a:t>they</a:t>
            </a:r>
            <a:r>
              <a:rPr lang="en-US" sz="400" i="1" dirty="0"/>
              <a:t> are and if you have any problem of having to know what number it could possibly be. If your mom asks you how much cubes do you have for mathematical problem, or I'm thinking that </a:t>
            </a:r>
            <a:r>
              <a:rPr lang="en-US" sz="400" i="1" u="sng" dirty="0"/>
              <a:t>it</a:t>
            </a:r>
            <a:r>
              <a:rPr lang="en-US" sz="400" i="1" dirty="0"/>
              <a:t>'ll help you with math. </a:t>
            </a:r>
            <a:endParaRPr lang="en-US" altLang="en-US" sz="400" i="1" u="sng" dirty="0">
              <a:solidFill>
                <a:prstClr val="black"/>
              </a:solidFill>
              <a:latin typeface="Calibri"/>
            </a:endParaRP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multiple sequencing connectors and cohesive devices</a:t>
            </a:r>
          </a:p>
        </p:txBody>
      </p:sp>
      <p:sp>
        <p:nvSpPr>
          <p:cNvPr id="16" name="Rounded Rectangular Callout 15"/>
          <p:cNvSpPr>
            <a:spLocks noChangeArrowheads="1"/>
          </p:cNvSpPr>
          <p:nvPr/>
        </p:nvSpPr>
        <p:spPr bwMode="auto">
          <a:xfrm>
            <a:off x="6519501" y="3381372"/>
            <a:ext cx="1152144" cy="113077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Calibri"/>
              </a:rPr>
              <a:t>Controlled Coherence and Cohesion (EO/P):</a:t>
            </a:r>
          </a:p>
          <a:p>
            <a:pPr eaLnBrk="1" hangingPunct="1">
              <a:defRPr/>
            </a:pPr>
            <a:endParaRPr lang="en-US" altLang="en-US" sz="400" u="sng" dirty="0">
              <a:solidFill>
                <a:prstClr val="black"/>
              </a:solidFill>
              <a:latin typeface="Calibri"/>
            </a:endParaRPr>
          </a:p>
          <a:p>
            <a:pPr eaLnBrk="1" hangingPunct="1">
              <a:defRPr/>
            </a:pPr>
            <a:r>
              <a:rPr lang="en-US" sz="400" b="1" i="1" dirty="0"/>
              <a:t>First</a:t>
            </a:r>
            <a:r>
              <a:rPr lang="en-US" sz="400" i="1" dirty="0"/>
              <a:t> you have your pile. You count by ones where each cube represents one. So you just count up to ten. </a:t>
            </a:r>
            <a:r>
              <a:rPr lang="en-US" sz="400" b="1" i="1" dirty="0"/>
              <a:t>And then </a:t>
            </a:r>
            <a:r>
              <a:rPr lang="en-US" sz="400" i="1" dirty="0"/>
              <a:t>you grab and you put </a:t>
            </a:r>
            <a:r>
              <a:rPr lang="en-US" sz="400" i="1" u="sng" dirty="0"/>
              <a:t>it</a:t>
            </a:r>
            <a:r>
              <a:rPr lang="en-US" sz="400" i="1" dirty="0"/>
              <a:t> in a pile. </a:t>
            </a:r>
            <a:r>
              <a:rPr lang="en-US" sz="400" b="1" i="1" dirty="0"/>
              <a:t>And then </a:t>
            </a:r>
            <a:r>
              <a:rPr lang="en-US" sz="400" i="1" dirty="0"/>
              <a:t>you do it for each of </a:t>
            </a:r>
            <a:r>
              <a:rPr lang="en-US" sz="400" i="1" u="sng" dirty="0"/>
              <a:t>them</a:t>
            </a:r>
            <a:r>
              <a:rPr lang="en-US" sz="400" i="1" dirty="0"/>
              <a:t> </a:t>
            </a:r>
            <a:r>
              <a:rPr lang="en-US" sz="400" b="1" i="1" dirty="0"/>
              <a:t>and</a:t>
            </a:r>
            <a:r>
              <a:rPr lang="en-US" sz="400" i="1" dirty="0"/>
              <a:t> you just do it until there's no more left. </a:t>
            </a:r>
            <a:r>
              <a:rPr lang="en-US" sz="400" b="1" i="1" dirty="0"/>
              <a:t>And then </a:t>
            </a:r>
            <a:r>
              <a:rPr lang="en-US" sz="400" i="1" dirty="0"/>
              <a:t>you just count </a:t>
            </a:r>
            <a:r>
              <a:rPr lang="en-US" sz="400" i="1" u="sng" dirty="0"/>
              <a:t>it</a:t>
            </a:r>
            <a:r>
              <a:rPr lang="en-US" sz="400" i="1" dirty="0"/>
              <a:t> up by how many you put in the pile, </a:t>
            </a:r>
            <a:r>
              <a:rPr lang="en-US" sz="400" b="1" i="1" dirty="0"/>
              <a:t>and then </a:t>
            </a:r>
            <a:r>
              <a:rPr lang="en-US" sz="400" i="1" dirty="0"/>
              <a:t>you'll get the answer. </a:t>
            </a: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multiple sequencing connectors and </a:t>
            </a:r>
            <a:r>
              <a:rPr lang="en-US" altLang="en-US" sz="400" dirty="0">
                <a:solidFill>
                  <a:srgbClr val="000000"/>
                </a:solidFill>
                <a:latin typeface="Calibri"/>
              </a:rPr>
              <a:t>cohesive devices</a:t>
            </a:r>
          </a:p>
        </p:txBody>
      </p:sp>
    </p:spTree>
    <p:extLst>
      <p:ext uri="{BB962C8B-B14F-4D97-AF65-F5344CB8AC3E}">
        <p14:creationId xmlns:p14="http://schemas.microsoft.com/office/powerpoint/2010/main" val="396215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3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2" grpId="0" animBg="1"/>
      <p:bldP spid="15" grpId="0" animBg="1"/>
      <p:bldP spid="17" grpId="0" animBg="1"/>
      <p:bldP spid="18" grpId="0" animBg="1"/>
      <p:bldP spid="19"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82368" y="1231898"/>
            <a:ext cx="5831863" cy="3005284"/>
          </a:xfrm>
          <a:prstGeom prst="wedgeRoundRectCallout">
            <a:avLst>
              <a:gd name="adj1" fmla="val -62979"/>
              <a:gd name="adj2" fmla="val 888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a:t>
            </a:r>
            <a:r>
              <a:rPr lang="en-US" altLang="en-US" sz="2000" u="sng" dirty="0">
                <a:solidFill>
                  <a:prstClr val="black"/>
                </a:solidFill>
                <a:latin typeface="+mn-lt"/>
              </a:rPr>
              <a:t>Evidence of </a:t>
            </a:r>
            <a:r>
              <a:rPr lang="en-US" altLang="en-US" sz="2000" u="sng" dirty="0" smtClean="0">
                <a:solidFill>
                  <a:prstClr val="black"/>
                </a:solidFill>
                <a:latin typeface="+mn-lt"/>
              </a:rPr>
              <a:t>Coherence and Cohesion (</a:t>
            </a:r>
            <a:r>
              <a:rPr lang="en-US" altLang="en-US" sz="2000" u="sng" dirty="0">
                <a:solidFill>
                  <a:prstClr val="black"/>
                </a:solidFill>
                <a:latin typeface="+mn-lt"/>
              </a:rPr>
              <a:t>EL)</a:t>
            </a:r>
            <a:r>
              <a:rPr lang="en-US" altLang="en-US" sz="2000" u="sng" dirty="0" smtClean="0">
                <a:solidFill>
                  <a:prstClr val="black"/>
                </a:solidFill>
                <a:latin typeface="+mn-lt"/>
              </a:rPr>
              <a:t>:</a:t>
            </a:r>
          </a:p>
          <a:p>
            <a:pPr eaLnBrk="1" hangingPunct="1">
              <a:defRPr/>
            </a:pPr>
            <a:endParaRPr lang="en-US" altLang="en-US" sz="2000" u="sng" dirty="0">
              <a:solidFill>
                <a:prstClr val="black"/>
              </a:solidFill>
              <a:latin typeface="+mn-lt"/>
            </a:endParaRPr>
          </a:p>
          <a:p>
            <a:pPr eaLnBrk="1" hangingPunct="1">
              <a:defRPr/>
            </a:pPr>
            <a:r>
              <a:rPr lang="en-US" sz="2000" i="1" dirty="0">
                <a:latin typeface="+mn-lt"/>
              </a:rPr>
              <a:t>I think she should use the tools because maybe the tools is more easier for her to count </a:t>
            </a:r>
            <a:r>
              <a:rPr lang="en-US" sz="2000" i="1" u="sng" dirty="0">
                <a:latin typeface="+mn-lt"/>
              </a:rPr>
              <a:t>them</a:t>
            </a:r>
            <a:r>
              <a:rPr lang="en-US" sz="2000" i="1" dirty="0">
                <a:latin typeface="+mn-lt"/>
              </a:rPr>
              <a:t>. Because maybe she doesn't knows her tens or six. </a:t>
            </a:r>
            <a:endParaRPr lang="en-US" sz="2000" i="1" dirty="0" smtClean="0">
              <a:latin typeface="+mn-lt"/>
            </a:endParaRPr>
          </a:p>
          <a:p>
            <a:pPr eaLnBrk="1" hangingPunct="1">
              <a:defRPr/>
            </a:pPr>
            <a:endParaRPr lang="en-US" altLang="en-US" sz="2000" u="sng" dirty="0" smtClean="0">
              <a:solidFill>
                <a:prstClr val="black"/>
              </a:solidFill>
              <a:latin typeface="+mn-lt"/>
            </a:endParaRPr>
          </a:p>
          <a:p>
            <a:pPr marL="342900" indent="-342900" eaLnBrk="1" hangingPunct="1">
              <a:buFont typeface="Arial"/>
              <a:buChar char="•"/>
              <a:defRPr/>
            </a:pPr>
            <a:r>
              <a:rPr lang="en-US" altLang="en-US" sz="2000" dirty="0" smtClean="0">
                <a:solidFill>
                  <a:prstClr val="black"/>
                </a:solidFill>
                <a:latin typeface="+mn-lt"/>
              </a:rPr>
              <a:t>No use of sequencing connectors</a:t>
            </a:r>
          </a:p>
          <a:p>
            <a:pPr marL="342900" indent="-342900" eaLnBrk="1" hangingPunct="1">
              <a:buFont typeface="Arial"/>
              <a:buChar char="•"/>
              <a:defRPr/>
            </a:pPr>
            <a:r>
              <a:rPr lang="en-US" altLang="en-US" sz="2000" dirty="0" smtClean="0">
                <a:solidFill>
                  <a:prstClr val="black"/>
                </a:solidFill>
                <a:latin typeface="+mn-lt"/>
              </a:rPr>
              <a:t>Use of </a:t>
            </a:r>
            <a:r>
              <a:rPr lang="en-US" altLang="en-US" sz="2000" u="sng" dirty="0" smtClean="0">
                <a:solidFill>
                  <a:prstClr val="black"/>
                </a:solidFill>
                <a:latin typeface="+mn-lt"/>
              </a:rPr>
              <a:t>cohesive device</a:t>
            </a:r>
            <a:r>
              <a:rPr lang="en-US" altLang="en-US" sz="2000" dirty="0" smtClean="0">
                <a:solidFill>
                  <a:prstClr val="black"/>
                </a:solidFill>
                <a:latin typeface="+mn-lt"/>
              </a:rPr>
              <a:t> (pronominal referent)</a:t>
            </a:r>
          </a:p>
          <a:p>
            <a:pPr eaLnBrk="1" hangingPunct="1">
              <a:defRPr/>
            </a:pPr>
            <a:endParaRPr lang="en-US" altLang="en-US" sz="1600" i="1" dirty="0">
              <a:solidFill>
                <a:prstClr val="black"/>
              </a:solidFill>
              <a:latin typeface="+mn-lt"/>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82369" y="1231901"/>
            <a:ext cx="5831863" cy="3005282"/>
          </a:xfrm>
          <a:prstGeom prst="wedgeRoundRectCallout">
            <a:avLst>
              <a:gd name="adj1" fmla="val -51647"/>
              <a:gd name="adj2" fmla="val 8864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Evidence of Coherence and Cohesion (</a:t>
            </a:r>
            <a:r>
              <a:rPr lang="en-US" altLang="en-US" sz="2000" u="sng" dirty="0">
                <a:solidFill>
                  <a:prstClr val="black"/>
                </a:solidFill>
                <a:latin typeface="+mn-lt"/>
              </a:rPr>
              <a:t>EO/P</a:t>
            </a:r>
            <a:r>
              <a:rPr lang="en-US" altLang="en-US" sz="2000" u="sng" dirty="0" smtClean="0">
                <a:solidFill>
                  <a:prstClr val="black"/>
                </a:solidFill>
                <a:latin typeface="+mn-lt"/>
              </a:rPr>
              <a:t>):</a:t>
            </a:r>
          </a:p>
          <a:p>
            <a:pPr eaLnBrk="1" hangingPunct="1">
              <a:defRPr/>
            </a:pPr>
            <a:endParaRPr lang="en-US" altLang="en-US" sz="2000" u="sng" dirty="0">
              <a:solidFill>
                <a:prstClr val="black"/>
              </a:solidFill>
              <a:latin typeface="+mn-lt"/>
            </a:endParaRPr>
          </a:p>
          <a:p>
            <a:pPr eaLnBrk="1" hangingPunct="1">
              <a:defRPr/>
            </a:pPr>
            <a:r>
              <a:rPr lang="en-US" sz="2000" i="1" dirty="0">
                <a:latin typeface="+mn-lt"/>
              </a:rPr>
              <a:t>You should make groups of ten using the cubes to find out how many there are because </a:t>
            </a:r>
            <a:r>
              <a:rPr lang="en-US" sz="2000" i="1" u="sng" dirty="0">
                <a:latin typeface="+mn-lt"/>
              </a:rPr>
              <a:t>it</a:t>
            </a:r>
            <a:r>
              <a:rPr lang="en-US" sz="2000" i="1" dirty="0">
                <a:latin typeface="+mn-lt"/>
              </a:rPr>
              <a:t>'s easier to count by tens than doing </a:t>
            </a:r>
            <a:r>
              <a:rPr lang="en-US" sz="2000" i="1" u="sng" dirty="0">
                <a:latin typeface="+mn-lt"/>
              </a:rPr>
              <a:t>it</a:t>
            </a:r>
            <a:r>
              <a:rPr lang="en-US" sz="2000" i="1" dirty="0">
                <a:latin typeface="+mn-lt"/>
              </a:rPr>
              <a:t> one by one. </a:t>
            </a:r>
            <a:endParaRPr lang="en-US" sz="2000" i="1" dirty="0" smtClean="0">
              <a:latin typeface="+mn-lt"/>
            </a:endParaRPr>
          </a:p>
          <a:p>
            <a:pPr eaLnBrk="1" hangingPunct="1">
              <a:defRPr/>
            </a:pPr>
            <a:endParaRPr lang="en-US" altLang="en-US" sz="2000" u="sng" dirty="0">
              <a:solidFill>
                <a:prstClr val="black"/>
              </a:solidFill>
              <a:latin typeface="+mn-lt"/>
            </a:endParaRPr>
          </a:p>
          <a:p>
            <a:pPr marL="342900" indent="-342900" eaLnBrk="1" hangingPunct="1">
              <a:buFont typeface="Arial"/>
              <a:buChar char="•"/>
              <a:defRPr/>
            </a:pPr>
            <a:r>
              <a:rPr lang="en-US" altLang="en-US" sz="2000" dirty="0" smtClean="0">
                <a:solidFill>
                  <a:prstClr val="black"/>
                </a:solidFill>
                <a:latin typeface="+mn-lt"/>
              </a:rPr>
              <a:t>No use of sequencing connectors</a:t>
            </a:r>
          </a:p>
          <a:p>
            <a:pPr marL="342900" indent="-342900" eaLnBrk="1" hangingPunct="1">
              <a:buFont typeface="Arial"/>
              <a:buChar char="•"/>
              <a:defRPr/>
            </a:pPr>
            <a:r>
              <a:rPr lang="en-US" altLang="en-US" sz="2000" dirty="0" smtClean="0">
                <a:solidFill>
                  <a:prstClr val="black"/>
                </a:solidFill>
                <a:latin typeface="+mn-lt"/>
              </a:rPr>
              <a:t>Use of cohesive devices (pronominal referents)</a:t>
            </a: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644158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667000" y="1054101"/>
            <a:ext cx="6124575" cy="3866594"/>
          </a:xfrm>
          <a:prstGeom prst="wedgeRoundRectCallout">
            <a:avLst>
              <a:gd name="adj1" fmla="val -29632"/>
              <a:gd name="adj2" fmla="val 6264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Emerging Coherence and Cohesion (EL):</a:t>
            </a:r>
          </a:p>
          <a:p>
            <a:pPr eaLnBrk="1" hangingPunct="1">
              <a:defRPr/>
            </a:pPr>
            <a:endParaRPr lang="en-US" altLang="en-US" sz="2000" u="sng" dirty="0">
              <a:solidFill>
                <a:prstClr val="black"/>
              </a:solidFill>
              <a:latin typeface="+mn-lt"/>
            </a:endParaRPr>
          </a:p>
          <a:p>
            <a:pPr eaLnBrk="1" hangingPunct="1">
              <a:defRPr/>
            </a:pPr>
            <a:r>
              <a:rPr lang="en-US" sz="2000" i="1" dirty="0">
                <a:latin typeface="+mn-lt"/>
              </a:rPr>
              <a:t>He could use the cubes by tens </a:t>
            </a:r>
            <a:r>
              <a:rPr lang="en-US" sz="2000" i="1" dirty="0" smtClean="0">
                <a:latin typeface="+mn-lt"/>
              </a:rPr>
              <a:t>or twenties</a:t>
            </a:r>
            <a:r>
              <a:rPr lang="en-US" sz="2000" i="1" dirty="0">
                <a:latin typeface="+mn-lt"/>
              </a:rPr>
              <a:t>. </a:t>
            </a:r>
            <a:r>
              <a:rPr lang="en-US" sz="2000" b="1" i="1" dirty="0">
                <a:latin typeface="+mn-lt"/>
              </a:rPr>
              <a:t>And</a:t>
            </a:r>
            <a:r>
              <a:rPr lang="en-US" sz="2000" i="1" dirty="0">
                <a:latin typeface="+mn-lt"/>
              </a:rPr>
              <a:t> twenties is much more easier because </a:t>
            </a:r>
            <a:r>
              <a:rPr lang="en-US" sz="2000" i="1" u="sng" dirty="0">
                <a:latin typeface="+mn-lt"/>
              </a:rPr>
              <a:t>it'</a:t>
            </a:r>
            <a:r>
              <a:rPr lang="en-US" sz="2000" i="1" dirty="0">
                <a:latin typeface="+mn-lt"/>
              </a:rPr>
              <a:t>s longer </a:t>
            </a:r>
            <a:r>
              <a:rPr lang="en-US" sz="2000" b="1" i="1" dirty="0">
                <a:latin typeface="+mn-lt"/>
              </a:rPr>
              <a:t>and</a:t>
            </a:r>
            <a:r>
              <a:rPr lang="en-US" sz="2000" i="1" dirty="0">
                <a:latin typeface="+mn-lt"/>
              </a:rPr>
              <a:t> you use less space. </a:t>
            </a:r>
            <a:endParaRPr lang="en-US" sz="2000" i="1" dirty="0" smtClean="0">
              <a:latin typeface="+mn-lt"/>
            </a:endParaRPr>
          </a:p>
          <a:p>
            <a:pPr eaLnBrk="1" hangingPunct="1">
              <a:defRPr/>
            </a:pPr>
            <a:r>
              <a:rPr lang="en-US" sz="2000" dirty="0" smtClean="0">
                <a:latin typeface="+mn-lt"/>
              </a:rPr>
              <a:t>[Anything </a:t>
            </a:r>
            <a:r>
              <a:rPr lang="en-US" sz="2000" dirty="0">
                <a:latin typeface="+mn-lt"/>
              </a:rPr>
              <a:t>else?] </a:t>
            </a:r>
            <a:endParaRPr lang="en-US" sz="2000" dirty="0" smtClean="0">
              <a:latin typeface="+mn-lt"/>
            </a:endParaRPr>
          </a:p>
          <a:p>
            <a:pPr eaLnBrk="1" hangingPunct="1">
              <a:defRPr/>
            </a:pPr>
            <a:r>
              <a:rPr lang="en-US" sz="2000" i="1" dirty="0" smtClean="0">
                <a:latin typeface="+mn-lt"/>
              </a:rPr>
              <a:t>So </a:t>
            </a:r>
            <a:r>
              <a:rPr lang="en-US" sz="2000" i="1" u="sng" dirty="0">
                <a:latin typeface="+mn-lt"/>
              </a:rPr>
              <a:t>it</a:t>
            </a:r>
            <a:r>
              <a:rPr lang="en-US" sz="2000" i="1" dirty="0">
                <a:latin typeface="+mn-lt"/>
              </a:rPr>
              <a:t> could be much easier by using tens</a:t>
            </a:r>
            <a:r>
              <a:rPr lang="en-US" sz="2000" i="1" dirty="0" smtClean="0">
                <a:latin typeface="+mn-lt"/>
              </a:rPr>
              <a:t> or twenties. </a:t>
            </a:r>
          </a:p>
          <a:p>
            <a:pPr eaLnBrk="1" hangingPunct="1">
              <a:defRPr/>
            </a:pPr>
            <a:endParaRPr lang="en-US" altLang="en-US" sz="2000" dirty="0" smtClean="0">
              <a:solidFill>
                <a:prstClr val="black"/>
              </a:solidFill>
              <a:latin typeface="+mn-lt"/>
            </a:endParaRPr>
          </a:p>
          <a:p>
            <a:pPr marL="342900" indent="-342900" eaLnBrk="1" hangingPunct="1">
              <a:buFont typeface="Arial"/>
              <a:buChar char="•"/>
              <a:defRPr/>
            </a:pPr>
            <a:r>
              <a:rPr lang="en-US" altLang="en-US" sz="2000" dirty="0" smtClean="0">
                <a:solidFill>
                  <a:prstClr val="black"/>
                </a:solidFill>
                <a:latin typeface="+mn-lt"/>
              </a:rPr>
              <a:t>Repertoire includes one </a:t>
            </a:r>
            <a:r>
              <a:rPr lang="en-US" altLang="en-US" sz="2000" b="1" dirty="0" smtClean="0">
                <a:solidFill>
                  <a:prstClr val="black"/>
                </a:solidFill>
                <a:latin typeface="+mn-lt"/>
              </a:rPr>
              <a:t>conjunction</a:t>
            </a:r>
            <a:r>
              <a:rPr lang="en-US" altLang="en-US" sz="2000" dirty="0" smtClean="0">
                <a:solidFill>
                  <a:prstClr val="black"/>
                </a:solidFill>
                <a:latin typeface="+mn-lt"/>
              </a:rPr>
              <a:t> (and)</a:t>
            </a:r>
          </a:p>
          <a:p>
            <a:pPr marL="342900" indent="-342900" eaLnBrk="1" hangingPunct="1">
              <a:buFont typeface="Arial"/>
              <a:buChar char="•"/>
              <a:defRPr/>
            </a:pPr>
            <a:r>
              <a:rPr lang="en-US" altLang="en-US" sz="2000" dirty="0" smtClean="0">
                <a:solidFill>
                  <a:prstClr val="black"/>
                </a:solidFill>
                <a:latin typeface="+mn-lt"/>
              </a:rPr>
              <a:t>Use of </a:t>
            </a:r>
            <a:r>
              <a:rPr lang="en-US" altLang="en-US" sz="2000" u="sng" dirty="0" smtClean="0">
                <a:solidFill>
                  <a:prstClr val="black"/>
                </a:solidFill>
                <a:latin typeface="+mn-lt"/>
              </a:rPr>
              <a:t>cohesive devices</a:t>
            </a:r>
            <a:r>
              <a:rPr lang="en-US" altLang="en-US" sz="2000" dirty="0" smtClean="0">
                <a:solidFill>
                  <a:prstClr val="black"/>
                </a:solidFill>
                <a:latin typeface="+mn-lt"/>
              </a:rPr>
              <a:t> (pronominal referents and ellipses)</a:t>
            </a:r>
            <a:endParaRPr lang="en-US" altLang="en-US" sz="2000" dirty="0">
              <a:solidFill>
                <a:prstClr val="black"/>
              </a:solidFill>
              <a:latin typeface="+mn-lt"/>
            </a:endParaRP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b="1" dirty="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667000" y="1054101"/>
            <a:ext cx="6269181" cy="3866594"/>
          </a:xfrm>
          <a:prstGeom prst="wedgeRoundRectCallout">
            <a:avLst>
              <a:gd name="adj1" fmla="val -24517"/>
              <a:gd name="adj2" fmla="val 62232"/>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n-lt"/>
              </a:rPr>
              <a:t>Emerging </a:t>
            </a:r>
            <a:r>
              <a:rPr lang="en-US" altLang="en-US" sz="1800" u="sng" dirty="0" smtClean="0">
                <a:solidFill>
                  <a:prstClr val="black"/>
                </a:solidFill>
                <a:latin typeface="+mn-lt"/>
              </a:rPr>
              <a:t>Coherence and Cohesion (EO/P)</a:t>
            </a:r>
            <a:r>
              <a:rPr lang="en-US" altLang="en-US" sz="1800" dirty="0" smtClean="0">
                <a:solidFill>
                  <a:prstClr val="black"/>
                </a:solidFill>
                <a:latin typeface="+mn-lt"/>
              </a:rPr>
              <a:t>:</a:t>
            </a:r>
          </a:p>
          <a:p>
            <a:pPr eaLnBrk="1" hangingPunct="1">
              <a:defRPr/>
            </a:pPr>
            <a:endParaRPr lang="en-US" altLang="en-US" sz="1200" dirty="0">
              <a:solidFill>
                <a:prstClr val="black"/>
              </a:solidFill>
              <a:latin typeface="+mn-lt"/>
            </a:endParaRPr>
          </a:p>
          <a:p>
            <a:pPr eaLnBrk="1" hangingPunct="1">
              <a:defRPr/>
            </a:pPr>
            <a:r>
              <a:rPr lang="en-US" sz="1800" i="1" dirty="0">
                <a:latin typeface="+mn-lt"/>
              </a:rPr>
              <a:t>Using the cubes in groups helps you because </a:t>
            </a:r>
            <a:r>
              <a:rPr lang="en-US" sz="1800" i="1" u="sng" dirty="0">
                <a:latin typeface="+mn-lt"/>
              </a:rPr>
              <a:t>it</a:t>
            </a:r>
            <a:r>
              <a:rPr lang="en-US" sz="1800" i="1" dirty="0">
                <a:latin typeface="+mn-lt"/>
              </a:rPr>
              <a:t>'d be easier to organize </a:t>
            </a:r>
            <a:r>
              <a:rPr lang="en-US" sz="1800" i="1" u="sng" dirty="0">
                <a:latin typeface="+mn-lt"/>
              </a:rPr>
              <a:t>them</a:t>
            </a:r>
            <a:r>
              <a:rPr lang="en-US" sz="1800" i="1" dirty="0">
                <a:latin typeface="+mn-lt"/>
              </a:rPr>
              <a:t> </a:t>
            </a:r>
            <a:r>
              <a:rPr lang="en-US" sz="1800" b="1" i="1" dirty="0">
                <a:latin typeface="+mn-lt"/>
              </a:rPr>
              <a:t>and</a:t>
            </a:r>
            <a:r>
              <a:rPr lang="en-US" sz="1800" i="1" dirty="0">
                <a:latin typeface="+mn-lt"/>
              </a:rPr>
              <a:t> count t</a:t>
            </a:r>
            <a:r>
              <a:rPr lang="en-US" sz="1800" i="1" u="sng" dirty="0">
                <a:latin typeface="+mn-lt"/>
              </a:rPr>
              <a:t>hem</a:t>
            </a:r>
            <a:r>
              <a:rPr lang="en-US" sz="1800" i="1" dirty="0">
                <a:latin typeface="+mn-lt"/>
              </a:rPr>
              <a:t> because </a:t>
            </a:r>
            <a:r>
              <a:rPr lang="en-US" sz="1800" b="1" i="1" dirty="0">
                <a:latin typeface="+mn-lt"/>
              </a:rPr>
              <a:t>then</a:t>
            </a:r>
            <a:r>
              <a:rPr lang="en-US" sz="1800" i="1" dirty="0">
                <a:latin typeface="+mn-lt"/>
              </a:rPr>
              <a:t> you'll know how much if you know how to count by fives and tens and twos. </a:t>
            </a:r>
            <a:endParaRPr lang="en-US" sz="1800" i="1" dirty="0" smtClean="0">
              <a:latin typeface="+mn-lt"/>
            </a:endParaRPr>
          </a:p>
          <a:p>
            <a:pPr eaLnBrk="1" hangingPunct="1">
              <a:defRPr/>
            </a:pPr>
            <a:r>
              <a:rPr lang="en-US" sz="1800" dirty="0" smtClean="0">
                <a:latin typeface="+mn-lt"/>
              </a:rPr>
              <a:t>[And </a:t>
            </a:r>
            <a:r>
              <a:rPr lang="en-US" sz="1800" dirty="0">
                <a:latin typeface="+mn-lt"/>
              </a:rPr>
              <a:t>can you tell her how to how to do it?] </a:t>
            </a:r>
            <a:endParaRPr lang="en-US" sz="1800" dirty="0" smtClean="0">
              <a:latin typeface="+mn-lt"/>
            </a:endParaRPr>
          </a:p>
          <a:p>
            <a:pPr eaLnBrk="1" hangingPunct="1">
              <a:defRPr/>
            </a:pPr>
            <a:r>
              <a:rPr lang="en-US" sz="1800" i="1" dirty="0" smtClean="0">
                <a:latin typeface="+mn-lt"/>
              </a:rPr>
              <a:t>To </a:t>
            </a:r>
            <a:r>
              <a:rPr lang="en-US" sz="1800" i="1" dirty="0">
                <a:latin typeface="+mn-lt"/>
              </a:rPr>
              <a:t>do it, he has to get a cube </a:t>
            </a:r>
            <a:r>
              <a:rPr lang="en-US" sz="1800" b="1" i="1" dirty="0">
                <a:latin typeface="+mn-lt"/>
              </a:rPr>
              <a:t>and then </a:t>
            </a:r>
            <a:r>
              <a:rPr lang="en-US" sz="1800" i="1" dirty="0">
                <a:latin typeface="+mn-lt"/>
              </a:rPr>
              <a:t>stack </a:t>
            </a:r>
            <a:r>
              <a:rPr lang="en-US" sz="1800" i="1" u="sng" dirty="0">
                <a:latin typeface="+mn-lt"/>
              </a:rPr>
              <a:t>it</a:t>
            </a:r>
            <a:r>
              <a:rPr lang="en-US" sz="1800" i="1" dirty="0">
                <a:latin typeface="+mn-lt"/>
              </a:rPr>
              <a:t> on top to make the little group ten times. </a:t>
            </a:r>
            <a:endParaRPr lang="en-US" sz="1800" i="1" dirty="0" smtClean="0">
              <a:latin typeface="+mn-lt"/>
            </a:endParaRPr>
          </a:p>
          <a:p>
            <a:pPr eaLnBrk="1" hangingPunct="1">
              <a:defRPr/>
            </a:pPr>
            <a:endParaRPr lang="en-US" altLang="en-US" sz="1200" dirty="0" smtClean="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Repertoire includes one </a:t>
            </a:r>
            <a:r>
              <a:rPr lang="en-US" altLang="en-US" sz="1800" b="1" dirty="0" smtClean="0">
                <a:solidFill>
                  <a:prstClr val="black"/>
                </a:solidFill>
                <a:latin typeface="+mn-lt"/>
              </a:rPr>
              <a:t>conjunction</a:t>
            </a:r>
            <a:r>
              <a:rPr lang="en-US" altLang="en-US" sz="1800" dirty="0" smtClean="0">
                <a:solidFill>
                  <a:prstClr val="black"/>
                </a:solidFill>
                <a:latin typeface="+mn-lt"/>
              </a:rPr>
              <a:t> (and) and one </a:t>
            </a:r>
            <a:r>
              <a:rPr lang="en-US" altLang="en-US" sz="1800" b="1" dirty="0" smtClean="0">
                <a:solidFill>
                  <a:prstClr val="black"/>
                </a:solidFill>
                <a:latin typeface="+mn-lt"/>
              </a:rPr>
              <a:t>transitional word </a:t>
            </a:r>
            <a:r>
              <a:rPr lang="en-US" altLang="en-US" sz="1800" dirty="0" smtClean="0">
                <a:solidFill>
                  <a:prstClr val="black"/>
                </a:solidFill>
                <a:latin typeface="+mn-lt"/>
              </a:rPr>
              <a:t>(then)</a:t>
            </a:r>
          </a:p>
          <a:p>
            <a:pPr marL="285750" indent="-285750" eaLnBrk="1" hangingPunct="1">
              <a:buFont typeface="Arial"/>
              <a:buChar char="•"/>
              <a:defRPr/>
            </a:pPr>
            <a:r>
              <a:rPr lang="en-US" altLang="en-US" sz="1800" dirty="0" smtClean="0">
                <a:solidFill>
                  <a:prstClr val="black"/>
                </a:solidFill>
                <a:latin typeface="+mn-lt"/>
              </a:rPr>
              <a:t>Use of </a:t>
            </a:r>
            <a:r>
              <a:rPr lang="en-US" altLang="en-US" sz="1800" u="sng" dirty="0" smtClean="0">
                <a:solidFill>
                  <a:prstClr val="black"/>
                </a:solidFill>
                <a:latin typeface="+mn-lt"/>
              </a:rPr>
              <a:t>cohesive devices</a:t>
            </a:r>
            <a:r>
              <a:rPr lang="en-US" altLang="en-US" sz="1800" dirty="0" smtClean="0">
                <a:solidFill>
                  <a:prstClr val="black"/>
                </a:solidFill>
                <a:latin typeface="+mn-lt"/>
              </a:rPr>
              <a:t> (pronominal referents and ellipses)</a:t>
            </a: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338150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29543" y="1589846"/>
            <a:ext cx="5397288" cy="3118678"/>
          </a:xfrm>
          <a:prstGeom prst="wedgeRoundRectCallout">
            <a:avLst>
              <a:gd name="adj1" fmla="val -53734"/>
              <a:gd name="adj2" fmla="val 7215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cs typeface="Calibri"/>
              </a:rPr>
              <a:t>No </a:t>
            </a:r>
            <a:r>
              <a:rPr lang="en-US" altLang="en-US" sz="1800" u="sng" dirty="0">
                <a:solidFill>
                  <a:prstClr val="black"/>
                </a:solidFill>
                <a:latin typeface="Calibri"/>
                <a:cs typeface="Calibri"/>
              </a:rPr>
              <a:t>Evidence of </a:t>
            </a:r>
            <a:r>
              <a:rPr lang="en-US" altLang="en-US" sz="1800" u="sng" dirty="0" smtClean="0">
                <a:solidFill>
                  <a:prstClr val="black"/>
                </a:solidFill>
                <a:latin typeface="Calibri"/>
                <a:cs typeface="Calibri"/>
              </a:rPr>
              <a:t>Coherence and Cohesion (</a:t>
            </a:r>
            <a:r>
              <a:rPr lang="en-US" altLang="en-US" sz="1800" u="sng" dirty="0">
                <a:solidFill>
                  <a:prstClr val="black"/>
                </a:solidFill>
                <a:latin typeface="Calibri"/>
                <a:cs typeface="Calibri"/>
              </a:rPr>
              <a:t>EL)</a:t>
            </a:r>
            <a:r>
              <a:rPr lang="en-US" altLang="en-US" sz="1800" u="sng" dirty="0" smtClean="0">
                <a:solidFill>
                  <a:prstClr val="black"/>
                </a:solidFill>
                <a:latin typeface="Calibri"/>
                <a:cs typeface="Calibri"/>
              </a:rPr>
              <a:t>:</a:t>
            </a:r>
          </a:p>
          <a:p>
            <a:pPr eaLnBrk="1" hangingPunct="1">
              <a:defRPr/>
            </a:pPr>
            <a:endParaRPr lang="en-US" altLang="en-US" sz="1800" u="sng" dirty="0">
              <a:solidFill>
                <a:prstClr val="black"/>
              </a:solidFill>
              <a:latin typeface="Calibri"/>
              <a:cs typeface="Calibri"/>
            </a:endParaRPr>
          </a:p>
          <a:p>
            <a:pPr eaLnBrk="1" hangingPunct="1">
              <a:defRPr/>
            </a:pPr>
            <a:r>
              <a:rPr lang="en-US" sz="1800" i="1" dirty="0">
                <a:latin typeface="Calibri"/>
                <a:cs typeface="Calibri"/>
              </a:rPr>
              <a:t>With a pasta. With the toothbrush. With the water. Spit out the water. </a:t>
            </a:r>
            <a:endParaRPr lang="en-US" sz="1800" i="1" dirty="0" smtClean="0">
              <a:latin typeface="Calibri"/>
              <a:cs typeface="Calibri"/>
            </a:endParaRPr>
          </a:p>
          <a:p>
            <a:pPr eaLnBrk="1" hangingPunct="1">
              <a:defRPr/>
            </a:pPr>
            <a:r>
              <a:rPr lang="en-US" sz="1800" dirty="0" smtClean="0">
                <a:latin typeface="Calibri"/>
                <a:cs typeface="Calibri"/>
              </a:rPr>
              <a:t>[And </a:t>
            </a:r>
            <a:r>
              <a:rPr lang="en-US" sz="1800" dirty="0">
                <a:latin typeface="Calibri"/>
                <a:cs typeface="Calibri"/>
              </a:rPr>
              <a:t>can you tell her why she should do it?] </a:t>
            </a:r>
            <a:endParaRPr lang="en-US" sz="1800" dirty="0" smtClean="0">
              <a:latin typeface="Calibri"/>
              <a:cs typeface="Calibri"/>
            </a:endParaRPr>
          </a:p>
          <a:p>
            <a:pPr eaLnBrk="1" hangingPunct="1">
              <a:defRPr/>
            </a:pPr>
            <a:r>
              <a:rPr lang="en-US" sz="1800" i="1" dirty="0" smtClean="0">
                <a:latin typeface="Calibri"/>
                <a:cs typeface="Calibri"/>
              </a:rPr>
              <a:t>She </a:t>
            </a:r>
            <a:r>
              <a:rPr lang="en-US" sz="1800" i="1" dirty="0">
                <a:latin typeface="Calibri"/>
                <a:cs typeface="Calibri"/>
              </a:rPr>
              <a:t>should do</a:t>
            </a:r>
            <a:r>
              <a:rPr lang="en-US" sz="1800" i="1" dirty="0" smtClean="0">
                <a:latin typeface="Calibri"/>
                <a:cs typeface="Calibri"/>
              </a:rPr>
              <a:t> </a:t>
            </a:r>
            <a:r>
              <a:rPr lang="en-US" sz="1800" i="1" dirty="0">
                <a:latin typeface="Calibri"/>
                <a:cs typeface="Calibri"/>
              </a:rPr>
              <a:t>it</a:t>
            </a:r>
            <a:r>
              <a:rPr lang="en-US" sz="1800" i="1" dirty="0" smtClean="0">
                <a:latin typeface="Calibri"/>
                <a:cs typeface="Calibri"/>
              </a:rPr>
              <a:t> for </a:t>
            </a:r>
            <a:r>
              <a:rPr lang="en-US" sz="1800" i="1" dirty="0">
                <a:latin typeface="Calibri"/>
                <a:cs typeface="Calibri"/>
              </a:rPr>
              <a:t>his teeth can be shiny always. </a:t>
            </a:r>
            <a:endParaRPr lang="en-US" sz="1800" i="1" dirty="0" smtClean="0">
              <a:latin typeface="Calibri"/>
              <a:cs typeface="Calibri"/>
            </a:endParaRPr>
          </a:p>
          <a:p>
            <a:pPr eaLnBrk="1" hangingPunct="1">
              <a:defRPr/>
            </a:pPr>
            <a:endParaRPr lang="en-US" altLang="en-US" sz="1800" i="1" dirty="0">
              <a:solidFill>
                <a:prstClr val="black"/>
              </a:solidFill>
              <a:latin typeface="Calibri"/>
              <a:cs typeface="Calibri"/>
            </a:endParaRPr>
          </a:p>
          <a:p>
            <a:pPr marL="342900" indent="-342900" eaLnBrk="1" hangingPunct="1">
              <a:buFont typeface="Arial"/>
              <a:buChar char="•"/>
              <a:defRPr/>
            </a:pPr>
            <a:r>
              <a:rPr lang="en-US" altLang="en-US" sz="1800" dirty="0" smtClean="0">
                <a:solidFill>
                  <a:prstClr val="black"/>
                </a:solidFill>
                <a:latin typeface="Calibri"/>
                <a:cs typeface="Calibri"/>
              </a:rPr>
              <a:t>No use of transitional words or conjunctions to sequence steps</a:t>
            </a:r>
          </a:p>
          <a:p>
            <a:pPr marL="342900" indent="-342900" eaLnBrk="1" hangingPunct="1">
              <a:buFont typeface="Arial"/>
              <a:buChar char="•"/>
              <a:defRPr/>
            </a:pPr>
            <a:r>
              <a:rPr lang="en-US" altLang="en-US" sz="1800" dirty="0" smtClean="0">
                <a:solidFill>
                  <a:prstClr val="black"/>
                </a:solidFill>
                <a:latin typeface="Calibri"/>
                <a:cs typeface="Calibri"/>
              </a:rPr>
              <a:t>No use of productive cohesive devices</a:t>
            </a: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evident</a:t>
            </a:r>
            <a:r>
              <a:rPr lang="en-US" altLang="en-US" dirty="0">
                <a:solidFill>
                  <a:srgbClr val="EEECE1">
                    <a:lumMod val="25000"/>
                  </a:srgbClr>
                </a:solidFill>
                <a:ea typeface="ＭＳ Ｐゴシック" charset="-128"/>
              </a:rPr>
              <a:t>    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929542" y="1803633"/>
            <a:ext cx="5291669" cy="2904892"/>
          </a:xfrm>
          <a:prstGeom prst="wedgeRoundRectCallout">
            <a:avLst>
              <a:gd name="adj1" fmla="val -60830"/>
              <a:gd name="adj2" fmla="val 7305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cs typeface="Calibri"/>
              </a:rPr>
              <a:t>No Evidence of Coherence and Cohesion (</a:t>
            </a:r>
            <a:r>
              <a:rPr lang="en-US" altLang="en-US" sz="1800" u="sng" dirty="0">
                <a:solidFill>
                  <a:prstClr val="black"/>
                </a:solidFill>
                <a:latin typeface="Calibri"/>
                <a:cs typeface="Calibri"/>
              </a:rPr>
              <a:t>EO/P</a:t>
            </a:r>
            <a:r>
              <a:rPr lang="en-US" altLang="en-US" sz="1800" u="sng" dirty="0" smtClean="0">
                <a:solidFill>
                  <a:prstClr val="black"/>
                </a:solidFill>
                <a:latin typeface="Calibri"/>
                <a:cs typeface="Calibri"/>
              </a:rPr>
              <a:t>):</a:t>
            </a:r>
          </a:p>
          <a:p>
            <a:pPr eaLnBrk="1" hangingPunct="1">
              <a:defRPr/>
            </a:pPr>
            <a:endParaRPr lang="en-US" altLang="en-US" sz="1800" u="sng" dirty="0">
              <a:solidFill>
                <a:prstClr val="black"/>
              </a:solidFill>
              <a:latin typeface="Calibri"/>
              <a:cs typeface="Calibri"/>
            </a:endParaRPr>
          </a:p>
          <a:p>
            <a:pPr eaLnBrk="1" hangingPunct="1">
              <a:defRPr/>
            </a:pPr>
            <a:r>
              <a:rPr lang="en-US" sz="1800" i="1" dirty="0">
                <a:latin typeface="Calibri"/>
                <a:cs typeface="Calibri"/>
              </a:rPr>
              <a:t>Brush your teeth because you will get yellow teeth</a:t>
            </a:r>
            <a:r>
              <a:rPr lang="en-US" sz="1800" i="1" dirty="0" smtClean="0">
                <a:latin typeface="Calibri"/>
                <a:cs typeface="Calibri"/>
              </a:rPr>
              <a:t>.</a:t>
            </a:r>
          </a:p>
          <a:p>
            <a:pPr eaLnBrk="1" hangingPunct="1">
              <a:defRPr/>
            </a:pPr>
            <a:r>
              <a:rPr lang="en-US" sz="1800" dirty="0" smtClean="0">
                <a:latin typeface="Calibri"/>
                <a:cs typeface="Calibri"/>
              </a:rPr>
              <a:t>[</a:t>
            </a:r>
            <a:r>
              <a:rPr lang="en-US" sz="1800" dirty="0">
                <a:latin typeface="Calibri"/>
                <a:cs typeface="Calibri"/>
              </a:rPr>
              <a:t>Can you tell her how to do it?] </a:t>
            </a:r>
            <a:endParaRPr lang="en-US" sz="1800" dirty="0" smtClean="0">
              <a:latin typeface="Calibri"/>
              <a:cs typeface="Calibri"/>
            </a:endParaRPr>
          </a:p>
          <a:p>
            <a:pPr eaLnBrk="1" hangingPunct="1">
              <a:defRPr/>
            </a:pPr>
            <a:r>
              <a:rPr lang="en-US" sz="1800" i="1" dirty="0" smtClean="0">
                <a:latin typeface="Calibri"/>
                <a:cs typeface="Calibri"/>
              </a:rPr>
              <a:t>Get </a:t>
            </a:r>
            <a:r>
              <a:rPr lang="en-US" sz="1800" i="1" dirty="0">
                <a:latin typeface="Calibri"/>
                <a:cs typeface="Calibri"/>
              </a:rPr>
              <a:t>a toothbrush </a:t>
            </a:r>
            <a:r>
              <a:rPr lang="en-US" sz="1800" b="1" i="1" dirty="0">
                <a:latin typeface="Calibri"/>
                <a:cs typeface="Calibri"/>
              </a:rPr>
              <a:t>and</a:t>
            </a:r>
            <a:r>
              <a:rPr lang="en-US" sz="1800" i="1" dirty="0">
                <a:latin typeface="Calibri"/>
                <a:cs typeface="Calibri"/>
              </a:rPr>
              <a:t> brush your teeth</a:t>
            </a:r>
            <a:r>
              <a:rPr lang="en-US" sz="1800" i="1" dirty="0" smtClean="0">
                <a:latin typeface="Calibri"/>
                <a:cs typeface="Calibri"/>
              </a:rPr>
              <a:t>.</a:t>
            </a:r>
          </a:p>
          <a:p>
            <a:pPr eaLnBrk="1" hangingPunct="1">
              <a:defRPr/>
            </a:pPr>
            <a:endParaRPr lang="en-US" sz="1800" i="1" dirty="0">
              <a:latin typeface="Calibri"/>
              <a:cs typeface="Calibri"/>
            </a:endParaRPr>
          </a:p>
          <a:p>
            <a:pPr marL="342900" indent="-342900" eaLnBrk="1" hangingPunct="1">
              <a:buFont typeface="Arial"/>
              <a:buChar char="•"/>
              <a:defRPr/>
            </a:pPr>
            <a:r>
              <a:rPr lang="en-US" sz="1800" dirty="0" smtClean="0">
                <a:latin typeface="Calibri"/>
                <a:cs typeface="Calibri"/>
              </a:rPr>
              <a:t>Use of one </a:t>
            </a:r>
            <a:r>
              <a:rPr lang="en-US" sz="1800" b="1" dirty="0" smtClean="0">
                <a:latin typeface="Calibri"/>
                <a:cs typeface="Calibri"/>
              </a:rPr>
              <a:t>conjunction</a:t>
            </a:r>
          </a:p>
          <a:p>
            <a:pPr marL="342900" indent="-342900" eaLnBrk="1" hangingPunct="1">
              <a:buFont typeface="Arial"/>
              <a:buChar char="•"/>
              <a:defRPr/>
            </a:pPr>
            <a:r>
              <a:rPr lang="en-US" sz="1800" dirty="0" smtClean="0">
                <a:latin typeface="Calibri"/>
                <a:cs typeface="Calibri"/>
              </a:rPr>
              <a:t>No use of cohesive devices </a:t>
            </a:r>
            <a:endParaRPr lang="en-US" altLang="en-US" sz="1800" u="sng" dirty="0">
              <a:solidFill>
                <a:prstClr val="black"/>
              </a:solidFill>
              <a:latin typeface="Calibri"/>
              <a:cs typeface="Calibri"/>
            </a:endParaRPr>
          </a:p>
        </p:txBody>
      </p:sp>
    </p:spTree>
    <p:extLst>
      <p:ext uri="{BB962C8B-B14F-4D97-AF65-F5344CB8AC3E}">
        <p14:creationId xmlns:p14="http://schemas.microsoft.com/office/powerpoint/2010/main" val="674160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628900" y="1085272"/>
            <a:ext cx="6353464" cy="4017819"/>
          </a:xfrm>
          <a:prstGeom prst="wedgeRoundRectCallout">
            <a:avLst>
              <a:gd name="adj1" fmla="val -9088"/>
              <a:gd name="adj2" fmla="val 5763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mn-lt"/>
              </a:rPr>
              <a:t>Developing </a:t>
            </a:r>
            <a:r>
              <a:rPr lang="en-US" altLang="en-US" sz="1600" u="sng" dirty="0" smtClean="0">
                <a:solidFill>
                  <a:prstClr val="black"/>
                </a:solidFill>
                <a:latin typeface="+mn-lt"/>
              </a:rPr>
              <a:t>Coherence and Cohesion (</a:t>
            </a:r>
            <a:r>
              <a:rPr lang="en-US" altLang="en-US" sz="1600" u="sng" dirty="0">
                <a:solidFill>
                  <a:prstClr val="black"/>
                </a:solidFill>
                <a:latin typeface="+mn-lt"/>
              </a:rPr>
              <a:t>EL)</a:t>
            </a:r>
            <a:r>
              <a:rPr lang="en-US" altLang="en-US" sz="1600" dirty="0" smtClean="0">
                <a:solidFill>
                  <a:prstClr val="black"/>
                </a:solidFill>
                <a:latin typeface="+mn-lt"/>
              </a:rPr>
              <a:t>:</a:t>
            </a:r>
          </a:p>
          <a:p>
            <a:pPr eaLnBrk="1" hangingPunct="1">
              <a:defRPr/>
            </a:pPr>
            <a:endParaRPr lang="en-US" altLang="en-US" sz="800" dirty="0">
              <a:solidFill>
                <a:prstClr val="black"/>
              </a:solidFill>
              <a:latin typeface="+mn-lt"/>
            </a:endParaRPr>
          </a:p>
          <a:p>
            <a:pPr eaLnBrk="1" hangingPunct="1">
              <a:defRPr/>
            </a:pPr>
            <a:r>
              <a:rPr lang="en-US" sz="1600" i="1" dirty="0">
                <a:latin typeface="+mn-lt"/>
              </a:rPr>
              <a:t>I used it that way for it could be easier to understand and do </a:t>
            </a:r>
            <a:r>
              <a:rPr lang="en-US" sz="1600" i="1" u="sng" dirty="0">
                <a:latin typeface="+mn-lt"/>
              </a:rPr>
              <a:t>it</a:t>
            </a:r>
            <a:r>
              <a:rPr lang="en-US" sz="1600" i="1" dirty="0">
                <a:latin typeface="+mn-lt"/>
              </a:rPr>
              <a:t>. So you could count by tens if you know how to count by tens. So if I did </a:t>
            </a:r>
            <a:r>
              <a:rPr lang="en-US" sz="1600" i="1" u="sng" dirty="0">
                <a:latin typeface="+mn-lt"/>
              </a:rPr>
              <a:t>it</a:t>
            </a:r>
            <a:r>
              <a:rPr lang="en-US" sz="1600" i="1" dirty="0">
                <a:latin typeface="+mn-lt"/>
              </a:rPr>
              <a:t> by by separating </a:t>
            </a:r>
            <a:r>
              <a:rPr lang="en-US" sz="1600" i="1" u="sng" dirty="0">
                <a:latin typeface="+mn-lt"/>
              </a:rPr>
              <a:t>it</a:t>
            </a:r>
            <a:r>
              <a:rPr lang="en-US" sz="1600" i="1" dirty="0">
                <a:latin typeface="+mn-lt"/>
              </a:rPr>
              <a:t>, you'll just get confused, sometimes, if you put </a:t>
            </a:r>
            <a:r>
              <a:rPr lang="en-US" sz="1600" i="1" u="sng" dirty="0">
                <a:latin typeface="+mn-lt"/>
              </a:rPr>
              <a:t>them</a:t>
            </a:r>
            <a:r>
              <a:rPr lang="en-US" sz="1600" i="1" dirty="0">
                <a:latin typeface="+mn-lt"/>
              </a:rPr>
              <a:t> in different order. </a:t>
            </a:r>
            <a:r>
              <a:rPr lang="en-US" sz="1600" b="1" i="1" dirty="0">
                <a:latin typeface="+mn-lt"/>
              </a:rPr>
              <a:t>And</a:t>
            </a:r>
            <a:r>
              <a:rPr lang="en-US" sz="1600" i="1" dirty="0">
                <a:latin typeface="+mn-lt"/>
              </a:rPr>
              <a:t> you should do it this way because </a:t>
            </a:r>
            <a:r>
              <a:rPr lang="en-US" sz="1600" i="1" u="sng" dirty="0">
                <a:latin typeface="+mn-lt"/>
              </a:rPr>
              <a:t>it's</a:t>
            </a:r>
            <a:r>
              <a:rPr lang="en-US" sz="1600" i="1" dirty="0">
                <a:latin typeface="+mn-lt"/>
              </a:rPr>
              <a:t> an easier way for you to understand </a:t>
            </a:r>
            <a:r>
              <a:rPr lang="en-US" sz="1600" i="1" u="sng" dirty="0">
                <a:latin typeface="+mn-lt"/>
              </a:rPr>
              <a:t>it</a:t>
            </a:r>
            <a:r>
              <a:rPr lang="en-US" sz="1600" i="1" dirty="0">
                <a:latin typeface="+mn-lt"/>
              </a:rPr>
              <a:t>. </a:t>
            </a:r>
            <a:endParaRPr lang="en-US" sz="1600" i="1" dirty="0" smtClean="0">
              <a:latin typeface="+mn-lt"/>
            </a:endParaRPr>
          </a:p>
          <a:p>
            <a:pPr eaLnBrk="1" hangingPunct="1">
              <a:defRPr/>
            </a:pPr>
            <a:r>
              <a:rPr lang="en-US" sz="1600" dirty="0" smtClean="0">
                <a:latin typeface="+mn-lt"/>
              </a:rPr>
              <a:t>[Can </a:t>
            </a:r>
            <a:r>
              <a:rPr lang="en-US" sz="1600" dirty="0">
                <a:latin typeface="+mn-lt"/>
              </a:rPr>
              <a:t>you tell her what to do?] </a:t>
            </a:r>
            <a:endParaRPr lang="en-US" sz="1600" dirty="0" smtClean="0">
              <a:latin typeface="+mn-lt"/>
            </a:endParaRPr>
          </a:p>
          <a:p>
            <a:pPr eaLnBrk="1" hangingPunct="1">
              <a:defRPr/>
            </a:pPr>
            <a:r>
              <a:rPr lang="en-US" sz="1600" b="1" i="1" dirty="0" smtClean="0">
                <a:latin typeface="+mn-lt"/>
              </a:rPr>
              <a:t>First</a:t>
            </a:r>
            <a:r>
              <a:rPr lang="en-US" sz="1600" i="1" dirty="0" smtClean="0">
                <a:latin typeface="+mn-lt"/>
              </a:rPr>
              <a:t> </a:t>
            </a:r>
            <a:r>
              <a:rPr lang="en-US" sz="1600" i="1" dirty="0">
                <a:latin typeface="+mn-lt"/>
              </a:rPr>
              <a:t>you get cubes that could attach to each other. </a:t>
            </a:r>
            <a:r>
              <a:rPr lang="en-US" sz="1600" b="1" i="1" dirty="0">
                <a:latin typeface="+mn-lt"/>
              </a:rPr>
              <a:t>Then</a:t>
            </a:r>
            <a:r>
              <a:rPr lang="en-US" sz="1600" i="1" dirty="0">
                <a:latin typeface="+mn-lt"/>
              </a:rPr>
              <a:t> you put them rows by tens if you want to. </a:t>
            </a:r>
            <a:r>
              <a:rPr lang="en-US" sz="1600" b="1" i="1" dirty="0">
                <a:latin typeface="+mn-lt"/>
              </a:rPr>
              <a:t>Then</a:t>
            </a:r>
            <a:r>
              <a:rPr lang="en-US" sz="1600" i="1" dirty="0">
                <a:latin typeface="+mn-lt"/>
              </a:rPr>
              <a:t> you count them by tens, </a:t>
            </a:r>
            <a:r>
              <a:rPr lang="en-US" sz="1600" b="1" i="1" dirty="0">
                <a:latin typeface="+mn-lt"/>
              </a:rPr>
              <a:t>and then </a:t>
            </a:r>
            <a:r>
              <a:rPr lang="en-US" sz="1600" i="1" dirty="0">
                <a:latin typeface="+mn-lt"/>
              </a:rPr>
              <a:t>you'll see how much you have. </a:t>
            </a:r>
            <a:endParaRPr lang="en-US" sz="1600" i="1" dirty="0" smtClean="0">
              <a:latin typeface="+mn-lt"/>
            </a:endParaRPr>
          </a:p>
          <a:p>
            <a:pPr eaLnBrk="1" hangingPunct="1">
              <a:defRPr/>
            </a:pPr>
            <a:endParaRPr lang="en-US" altLang="en-US" sz="800" dirty="0" smtClean="0">
              <a:solidFill>
                <a:prstClr val="black"/>
              </a:solidFill>
              <a:latin typeface="+mn-lt"/>
            </a:endParaRPr>
          </a:p>
          <a:p>
            <a:pPr marL="285750" indent="-285750" eaLnBrk="1" hangingPunct="1">
              <a:buFont typeface="Arial"/>
              <a:buChar char="•"/>
              <a:defRPr/>
            </a:pPr>
            <a:r>
              <a:rPr lang="en-US" altLang="en-US" sz="1600" dirty="0" smtClean="0">
                <a:solidFill>
                  <a:prstClr val="black"/>
                </a:solidFill>
                <a:latin typeface="+mn-lt"/>
              </a:rPr>
              <a:t>Repertoire includes one </a:t>
            </a:r>
            <a:r>
              <a:rPr lang="en-US" altLang="en-US" sz="1600" b="1" dirty="0" smtClean="0">
                <a:solidFill>
                  <a:prstClr val="black"/>
                </a:solidFill>
                <a:latin typeface="+mn-lt"/>
              </a:rPr>
              <a:t>conjunction</a:t>
            </a:r>
            <a:r>
              <a:rPr lang="en-US" altLang="en-US" sz="1600" dirty="0" smtClean="0">
                <a:solidFill>
                  <a:prstClr val="black"/>
                </a:solidFill>
                <a:latin typeface="+mn-lt"/>
              </a:rPr>
              <a:t> (and) and two </a:t>
            </a:r>
            <a:r>
              <a:rPr lang="en-US" altLang="en-US" sz="1600" b="1" dirty="0" smtClean="0">
                <a:solidFill>
                  <a:prstClr val="black"/>
                </a:solidFill>
                <a:latin typeface="+mn-lt"/>
              </a:rPr>
              <a:t>transitional</a:t>
            </a:r>
            <a:r>
              <a:rPr lang="en-US" altLang="en-US" sz="1600" dirty="0" smtClean="0">
                <a:solidFill>
                  <a:prstClr val="black"/>
                </a:solidFill>
                <a:latin typeface="+mn-lt"/>
              </a:rPr>
              <a:t> </a:t>
            </a:r>
            <a:r>
              <a:rPr lang="en-US" altLang="en-US" sz="1600" b="1" dirty="0" smtClean="0">
                <a:solidFill>
                  <a:prstClr val="black"/>
                </a:solidFill>
                <a:latin typeface="+mn-lt"/>
              </a:rPr>
              <a:t>words</a:t>
            </a:r>
            <a:r>
              <a:rPr lang="en-US" altLang="en-US" sz="1600" dirty="0" smtClean="0">
                <a:solidFill>
                  <a:prstClr val="black"/>
                </a:solidFill>
                <a:latin typeface="+mn-lt"/>
              </a:rPr>
              <a:t> (first, then)</a:t>
            </a:r>
          </a:p>
          <a:p>
            <a:pPr marL="285750" indent="-285750" eaLnBrk="1" hangingPunct="1">
              <a:buFont typeface="Arial"/>
              <a:buChar char="•"/>
              <a:defRPr/>
            </a:pPr>
            <a:r>
              <a:rPr lang="en-US" altLang="en-US" sz="1600" dirty="0" smtClean="0">
                <a:solidFill>
                  <a:prstClr val="black"/>
                </a:solidFill>
                <a:latin typeface="+mn-lt"/>
              </a:rPr>
              <a:t>Use of </a:t>
            </a:r>
            <a:r>
              <a:rPr lang="en-US" altLang="en-US" sz="1600" u="sng" dirty="0" smtClean="0">
                <a:solidFill>
                  <a:prstClr val="black"/>
                </a:solidFill>
                <a:latin typeface="+mn-lt"/>
              </a:rPr>
              <a:t>cohesive devices</a:t>
            </a:r>
            <a:r>
              <a:rPr lang="en-US" altLang="en-US" sz="1600" dirty="0" smtClean="0">
                <a:solidFill>
                  <a:prstClr val="black"/>
                </a:solidFill>
                <a:latin typeface="+mn-lt"/>
              </a:rPr>
              <a:t> (pronominal referents, ellipses)</a:t>
            </a:r>
          </a:p>
        </p:txBody>
      </p:sp>
      <p:sp>
        <p:nvSpPr>
          <p:cNvPr id="16" name="Rounded Rectangular Callout 15"/>
          <p:cNvSpPr>
            <a:spLocks noChangeArrowheads="1"/>
          </p:cNvSpPr>
          <p:nvPr/>
        </p:nvSpPr>
        <p:spPr bwMode="auto">
          <a:xfrm>
            <a:off x="2628900" y="1085272"/>
            <a:ext cx="6353464" cy="4017819"/>
          </a:xfrm>
          <a:prstGeom prst="wedgeRoundRectCallout">
            <a:avLst>
              <a:gd name="adj1" fmla="val -3480"/>
              <a:gd name="adj2" fmla="val 5734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Developing Coherence and Cohesion (</a:t>
            </a:r>
            <a:r>
              <a:rPr lang="en-US" altLang="en-US" sz="1800" u="sng" dirty="0">
                <a:solidFill>
                  <a:prstClr val="black"/>
                </a:solidFill>
                <a:latin typeface="+mn-lt"/>
              </a:rPr>
              <a:t>EO/P)</a:t>
            </a:r>
            <a:r>
              <a:rPr lang="en-US" altLang="en-US" sz="1800" dirty="0" smtClean="0">
                <a:solidFill>
                  <a:prstClr val="black"/>
                </a:solidFill>
                <a:latin typeface="+mn-lt"/>
              </a:rPr>
              <a:t>:</a:t>
            </a:r>
          </a:p>
          <a:p>
            <a:pPr eaLnBrk="1" hangingPunct="1">
              <a:defRPr/>
            </a:pPr>
            <a:endParaRPr lang="en-US" altLang="en-US" sz="800" dirty="0">
              <a:solidFill>
                <a:prstClr val="black"/>
              </a:solidFill>
              <a:latin typeface="+mn-lt"/>
            </a:endParaRPr>
          </a:p>
          <a:p>
            <a:pPr eaLnBrk="1" hangingPunct="1">
              <a:defRPr/>
            </a:pPr>
            <a:r>
              <a:rPr lang="en-US" sz="1800" i="1" dirty="0">
                <a:latin typeface="+mn-lt"/>
              </a:rPr>
              <a:t>It helped me because I go faster </a:t>
            </a:r>
            <a:r>
              <a:rPr lang="en-US" sz="1800" b="1" i="1" dirty="0">
                <a:latin typeface="+mn-lt"/>
              </a:rPr>
              <a:t>and</a:t>
            </a:r>
            <a:r>
              <a:rPr lang="en-US" sz="1800" i="1" dirty="0">
                <a:latin typeface="+mn-lt"/>
              </a:rPr>
              <a:t> was counting. </a:t>
            </a:r>
            <a:r>
              <a:rPr lang="en-US" sz="1800" b="1" i="1" dirty="0">
                <a:latin typeface="+mn-lt"/>
              </a:rPr>
              <a:t>And</a:t>
            </a:r>
            <a:r>
              <a:rPr lang="en-US" sz="1800" i="1" dirty="0">
                <a:latin typeface="+mn-lt"/>
              </a:rPr>
              <a:t> it might help you because you might also go fast. So I suggest you use </a:t>
            </a:r>
            <a:r>
              <a:rPr lang="en-US" sz="1800" i="1" u="sng" dirty="0">
                <a:latin typeface="+mn-lt"/>
              </a:rPr>
              <a:t>that way</a:t>
            </a:r>
            <a:r>
              <a:rPr lang="en-US" sz="1800" i="1" dirty="0">
                <a:latin typeface="+mn-lt"/>
              </a:rPr>
              <a:t> that I did. </a:t>
            </a:r>
            <a:endParaRPr lang="en-US" sz="1800" i="1" dirty="0" smtClean="0">
              <a:latin typeface="+mn-lt"/>
            </a:endParaRPr>
          </a:p>
          <a:p>
            <a:pPr eaLnBrk="1" hangingPunct="1">
              <a:defRPr/>
            </a:pPr>
            <a:r>
              <a:rPr lang="en-US" sz="1800" dirty="0" smtClean="0">
                <a:latin typeface="+mn-lt"/>
              </a:rPr>
              <a:t>[And </a:t>
            </a:r>
            <a:r>
              <a:rPr lang="en-US" sz="1800" dirty="0">
                <a:latin typeface="+mn-lt"/>
              </a:rPr>
              <a:t>can you tell him how to do it?] </a:t>
            </a:r>
            <a:endParaRPr lang="en-US" sz="1800" dirty="0" smtClean="0">
              <a:latin typeface="+mn-lt"/>
            </a:endParaRPr>
          </a:p>
          <a:p>
            <a:pPr eaLnBrk="1" hangingPunct="1">
              <a:defRPr/>
            </a:pPr>
            <a:r>
              <a:rPr lang="en-US" sz="1800" i="1" dirty="0" smtClean="0">
                <a:latin typeface="+mn-lt"/>
              </a:rPr>
              <a:t>The </a:t>
            </a:r>
            <a:r>
              <a:rPr lang="en-US" sz="1800" b="1" i="1" dirty="0">
                <a:latin typeface="+mn-lt"/>
              </a:rPr>
              <a:t>first </a:t>
            </a:r>
            <a:r>
              <a:rPr lang="en-US" sz="1800" i="1" dirty="0">
                <a:latin typeface="+mn-lt"/>
              </a:rPr>
              <a:t>way I did was connecting </a:t>
            </a:r>
            <a:r>
              <a:rPr lang="en-US" sz="1800" i="1" u="sng" dirty="0">
                <a:latin typeface="+mn-lt"/>
              </a:rPr>
              <a:t>them</a:t>
            </a:r>
            <a:r>
              <a:rPr lang="en-US" sz="1800" i="1" dirty="0">
                <a:latin typeface="+mn-lt"/>
              </a:rPr>
              <a:t> in one big line, </a:t>
            </a:r>
            <a:r>
              <a:rPr lang="en-US" sz="1800" b="1" i="1" dirty="0">
                <a:latin typeface="+mn-lt"/>
              </a:rPr>
              <a:t>and then </a:t>
            </a:r>
            <a:r>
              <a:rPr lang="en-US" sz="1800" i="1" dirty="0">
                <a:latin typeface="+mn-lt"/>
              </a:rPr>
              <a:t>I separated </a:t>
            </a:r>
            <a:r>
              <a:rPr lang="en-US" sz="1800" i="1" u="sng" dirty="0">
                <a:latin typeface="+mn-lt"/>
              </a:rPr>
              <a:t>them</a:t>
            </a:r>
            <a:r>
              <a:rPr lang="en-US" sz="1800" i="1" dirty="0">
                <a:latin typeface="+mn-lt"/>
              </a:rPr>
              <a:t> into a bunch of lines. </a:t>
            </a:r>
            <a:r>
              <a:rPr lang="en-US" sz="1800" b="1" i="1" dirty="0">
                <a:latin typeface="+mn-lt"/>
              </a:rPr>
              <a:t>And then </a:t>
            </a:r>
            <a:r>
              <a:rPr lang="en-US" sz="1800" i="1" dirty="0">
                <a:latin typeface="+mn-lt"/>
              </a:rPr>
              <a:t>I figured </a:t>
            </a:r>
            <a:r>
              <a:rPr lang="en-US" sz="1800" i="1" u="sng" dirty="0">
                <a:latin typeface="+mn-lt"/>
              </a:rPr>
              <a:t>that</a:t>
            </a:r>
            <a:r>
              <a:rPr lang="en-US" sz="1800" i="1" dirty="0">
                <a:latin typeface="+mn-lt"/>
              </a:rPr>
              <a:t> wouldn't be very fast. So I decided to count the rest. </a:t>
            </a:r>
            <a:endParaRPr lang="en-US" sz="1800" i="1" dirty="0" smtClean="0">
              <a:latin typeface="+mn-lt"/>
            </a:endParaRPr>
          </a:p>
          <a:p>
            <a:pPr eaLnBrk="1" hangingPunct="1">
              <a:defRPr/>
            </a:pPr>
            <a:endParaRPr lang="en-US" altLang="en-US" sz="800" dirty="0" smtClean="0">
              <a:solidFill>
                <a:prstClr val="black"/>
              </a:solidFill>
              <a:latin typeface="+mn-lt"/>
            </a:endParaRPr>
          </a:p>
          <a:p>
            <a:pPr marL="285750" indent="-285750" eaLnBrk="1" hangingPunct="1">
              <a:buFont typeface="Arial"/>
              <a:buChar char="•"/>
              <a:defRPr/>
            </a:pPr>
            <a:r>
              <a:rPr lang="en-US" altLang="en-US" sz="1600" dirty="0" smtClean="0">
                <a:solidFill>
                  <a:srgbClr val="000000"/>
                </a:solidFill>
                <a:latin typeface="+mn-lt"/>
              </a:rPr>
              <a:t>Repertoire includes one </a:t>
            </a:r>
            <a:r>
              <a:rPr lang="en-US" altLang="en-US" sz="1600" b="1" dirty="0" smtClean="0">
                <a:solidFill>
                  <a:srgbClr val="000000"/>
                </a:solidFill>
                <a:latin typeface="+mn-lt"/>
              </a:rPr>
              <a:t>conjunction</a:t>
            </a:r>
            <a:r>
              <a:rPr lang="en-US" altLang="en-US" sz="1600" dirty="0" smtClean="0">
                <a:solidFill>
                  <a:srgbClr val="000000"/>
                </a:solidFill>
                <a:latin typeface="+mn-lt"/>
              </a:rPr>
              <a:t> (and) and two </a:t>
            </a:r>
            <a:r>
              <a:rPr lang="en-US" altLang="en-US" sz="1600" b="1" dirty="0" smtClean="0">
                <a:solidFill>
                  <a:srgbClr val="000000"/>
                </a:solidFill>
                <a:latin typeface="+mn-lt"/>
              </a:rPr>
              <a:t>transitional</a:t>
            </a:r>
            <a:r>
              <a:rPr lang="en-US" altLang="en-US" sz="1600" dirty="0" smtClean="0">
                <a:solidFill>
                  <a:srgbClr val="000000"/>
                </a:solidFill>
                <a:latin typeface="+mn-lt"/>
              </a:rPr>
              <a:t> </a:t>
            </a:r>
            <a:r>
              <a:rPr lang="en-US" altLang="en-US" sz="1600" b="1" dirty="0" smtClean="0">
                <a:solidFill>
                  <a:srgbClr val="000000"/>
                </a:solidFill>
                <a:latin typeface="+mn-lt"/>
              </a:rPr>
              <a:t>words</a:t>
            </a:r>
            <a:r>
              <a:rPr lang="en-US" altLang="en-US" sz="1600" dirty="0" smtClean="0">
                <a:solidFill>
                  <a:srgbClr val="000000"/>
                </a:solidFill>
                <a:latin typeface="+mn-lt"/>
              </a:rPr>
              <a:t> (first, then)</a:t>
            </a:r>
          </a:p>
          <a:p>
            <a:pPr marL="285750" indent="-285750" eaLnBrk="1" hangingPunct="1">
              <a:buFont typeface="Arial"/>
              <a:buChar char="•"/>
              <a:defRPr/>
            </a:pPr>
            <a:r>
              <a:rPr lang="en-US" altLang="en-US" sz="1600" dirty="0" smtClean="0">
                <a:solidFill>
                  <a:srgbClr val="000000"/>
                </a:solidFill>
                <a:latin typeface="+mn-lt"/>
              </a:rPr>
              <a:t>Use of </a:t>
            </a:r>
            <a:r>
              <a:rPr lang="en-US" altLang="en-US" sz="1600" u="sng" dirty="0" smtClean="0">
                <a:solidFill>
                  <a:srgbClr val="000000"/>
                </a:solidFill>
                <a:latin typeface="+mn-lt"/>
              </a:rPr>
              <a:t>cohesive devices</a:t>
            </a:r>
            <a:r>
              <a:rPr lang="en-US" altLang="en-US" sz="1600" dirty="0" smtClean="0">
                <a:solidFill>
                  <a:srgbClr val="000000"/>
                </a:solidFill>
                <a:latin typeface="+mn-lt"/>
              </a:rPr>
              <a:t> (pronominal referents, ellipses, substitution)</a:t>
            </a:r>
          </a:p>
        </p:txBody>
      </p:sp>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346956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632364" y="1017813"/>
            <a:ext cx="6315226" cy="4189187"/>
          </a:xfrm>
          <a:prstGeom prst="wedgeRoundRectCallout">
            <a:avLst>
              <a:gd name="adj1" fmla="val 23708"/>
              <a:gd name="adj2" fmla="val 54569"/>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a:solidFill>
                  <a:prstClr val="black"/>
                </a:solidFill>
                <a:latin typeface="Calibri"/>
              </a:rPr>
              <a:t>Controlled </a:t>
            </a:r>
            <a:r>
              <a:rPr lang="en-US" altLang="en-US" sz="1500" u="sng" dirty="0" smtClean="0">
                <a:solidFill>
                  <a:prstClr val="black"/>
                </a:solidFill>
                <a:latin typeface="Calibri"/>
              </a:rPr>
              <a:t>Coherence and Cohesion (EL):</a:t>
            </a:r>
          </a:p>
          <a:p>
            <a:pPr eaLnBrk="1" hangingPunct="1">
              <a:defRPr/>
            </a:pPr>
            <a:endParaRPr lang="en-US" altLang="en-US" sz="600" u="sng" dirty="0" smtClean="0">
              <a:solidFill>
                <a:prstClr val="black"/>
              </a:solidFill>
              <a:latin typeface="Calibri"/>
            </a:endParaRPr>
          </a:p>
          <a:p>
            <a:pPr eaLnBrk="1" hangingPunct="1">
              <a:defRPr/>
            </a:pPr>
            <a:r>
              <a:rPr lang="en-US" altLang="en-US" sz="1500" i="1" dirty="0" smtClean="0">
                <a:solidFill>
                  <a:prstClr val="black"/>
                </a:solidFill>
                <a:latin typeface="Calibri"/>
              </a:rPr>
              <a:t>You </a:t>
            </a:r>
            <a:r>
              <a:rPr lang="en-US" altLang="en-US" sz="1500" b="1" i="1" dirty="0" smtClean="0">
                <a:solidFill>
                  <a:prstClr val="black"/>
                </a:solidFill>
                <a:latin typeface="Calibri"/>
              </a:rPr>
              <a:t>first</a:t>
            </a:r>
            <a:r>
              <a:rPr lang="en-US" altLang="en-US" sz="1500" i="1" dirty="0" smtClean="0">
                <a:solidFill>
                  <a:prstClr val="black"/>
                </a:solidFill>
                <a:latin typeface="Calibri"/>
              </a:rPr>
              <a:t> got to look for the colors </a:t>
            </a:r>
            <a:r>
              <a:rPr lang="en-US" altLang="en-US" sz="1500" b="1" i="1" dirty="0" smtClean="0">
                <a:solidFill>
                  <a:prstClr val="black"/>
                </a:solidFill>
                <a:latin typeface="Calibri"/>
              </a:rPr>
              <a:t>and</a:t>
            </a:r>
            <a:r>
              <a:rPr lang="en-US" altLang="en-US" sz="1500" i="1" dirty="0" smtClean="0">
                <a:solidFill>
                  <a:prstClr val="black"/>
                </a:solidFill>
                <a:latin typeface="Calibri"/>
              </a:rPr>
              <a:t> got to put the colors </a:t>
            </a:r>
            <a:r>
              <a:rPr lang="en-US" altLang="en-US" sz="1500" b="1" i="1" dirty="0" smtClean="0">
                <a:solidFill>
                  <a:prstClr val="black"/>
                </a:solidFill>
                <a:latin typeface="Calibri"/>
              </a:rPr>
              <a:t>and then</a:t>
            </a:r>
            <a:r>
              <a:rPr lang="en-US" altLang="en-US" sz="1500" i="1" dirty="0" smtClean="0">
                <a:solidFill>
                  <a:prstClr val="black"/>
                </a:solidFill>
                <a:latin typeface="Calibri"/>
              </a:rPr>
              <a:t> make a ten pile. Make one of a little straight line </a:t>
            </a:r>
            <a:r>
              <a:rPr lang="en-US" altLang="en-US" sz="1500" b="1" i="1" dirty="0" smtClean="0">
                <a:solidFill>
                  <a:prstClr val="black"/>
                </a:solidFill>
                <a:latin typeface="Calibri"/>
              </a:rPr>
              <a:t>and </a:t>
            </a:r>
            <a:r>
              <a:rPr lang="en-US" altLang="en-US" sz="1500" i="1" dirty="0" smtClean="0">
                <a:solidFill>
                  <a:prstClr val="black"/>
                </a:solidFill>
                <a:latin typeface="Calibri"/>
              </a:rPr>
              <a:t>put </a:t>
            </a:r>
            <a:r>
              <a:rPr lang="en-US" altLang="en-US" sz="1500" i="1" u="sng" dirty="0" smtClean="0">
                <a:solidFill>
                  <a:prstClr val="black"/>
                </a:solidFill>
                <a:latin typeface="Calibri"/>
              </a:rPr>
              <a:t>it</a:t>
            </a:r>
            <a:r>
              <a:rPr lang="en-US" altLang="en-US" sz="1500" i="1" dirty="0" smtClean="0">
                <a:solidFill>
                  <a:prstClr val="black"/>
                </a:solidFill>
                <a:latin typeface="Calibri"/>
              </a:rPr>
              <a:t> as a ten. Put ten of these cubes </a:t>
            </a:r>
            <a:r>
              <a:rPr lang="en-US" altLang="en-US" sz="1500" b="1" i="1" dirty="0" smtClean="0">
                <a:solidFill>
                  <a:prstClr val="black"/>
                </a:solidFill>
                <a:latin typeface="Calibri"/>
              </a:rPr>
              <a:t>and</a:t>
            </a:r>
            <a:r>
              <a:rPr lang="en-US" altLang="en-US" sz="1500" i="1" dirty="0" smtClean="0">
                <a:solidFill>
                  <a:prstClr val="black"/>
                </a:solidFill>
                <a:latin typeface="Calibri"/>
              </a:rPr>
              <a:t> make </a:t>
            </a:r>
            <a:r>
              <a:rPr lang="en-US" altLang="en-US" sz="1500" i="1" u="sng" dirty="0" smtClean="0">
                <a:solidFill>
                  <a:prstClr val="black"/>
                </a:solidFill>
                <a:latin typeface="Calibri"/>
              </a:rPr>
              <a:t>it</a:t>
            </a:r>
            <a:r>
              <a:rPr lang="en-US" altLang="en-US" sz="1500" i="1" dirty="0" smtClean="0">
                <a:solidFill>
                  <a:prstClr val="black"/>
                </a:solidFill>
                <a:latin typeface="Calibri"/>
              </a:rPr>
              <a:t> until ten until you get to the end how much you need, how much you had. And then </a:t>
            </a:r>
            <a:r>
              <a:rPr lang="en-US" altLang="en-US" sz="1500" b="1" i="1" dirty="0" smtClean="0">
                <a:solidFill>
                  <a:prstClr val="black"/>
                </a:solidFill>
                <a:latin typeface="Calibri"/>
              </a:rPr>
              <a:t>after</a:t>
            </a:r>
            <a:r>
              <a:rPr lang="en-US" altLang="en-US" sz="1500" i="1" dirty="0" smtClean="0">
                <a:solidFill>
                  <a:prstClr val="black"/>
                </a:solidFill>
                <a:latin typeface="Calibri"/>
              </a:rPr>
              <a:t>, you could count </a:t>
            </a:r>
            <a:r>
              <a:rPr lang="en-US" altLang="en-US" sz="1500" i="1" u="sng" dirty="0" smtClean="0">
                <a:solidFill>
                  <a:prstClr val="black"/>
                </a:solidFill>
                <a:latin typeface="Calibri"/>
              </a:rPr>
              <a:t>them</a:t>
            </a:r>
            <a:r>
              <a:rPr lang="en-US" altLang="en-US" sz="1500" i="1" dirty="0" smtClean="0">
                <a:solidFill>
                  <a:prstClr val="black"/>
                </a:solidFill>
                <a:latin typeface="Calibri"/>
              </a:rPr>
              <a:t> </a:t>
            </a:r>
            <a:r>
              <a:rPr lang="en-US" altLang="en-US" sz="1500" b="1" i="1" dirty="0" smtClean="0">
                <a:solidFill>
                  <a:prstClr val="black"/>
                </a:solidFill>
                <a:latin typeface="Calibri"/>
              </a:rPr>
              <a:t>and then </a:t>
            </a:r>
            <a:r>
              <a:rPr lang="en-US" altLang="en-US" sz="1500" i="1" dirty="0" smtClean="0">
                <a:solidFill>
                  <a:prstClr val="black"/>
                </a:solidFill>
                <a:latin typeface="Calibri"/>
              </a:rPr>
              <a:t>count </a:t>
            </a:r>
            <a:r>
              <a:rPr lang="en-US" altLang="en-US" sz="1500" i="1" u="sng" dirty="0" smtClean="0">
                <a:solidFill>
                  <a:prstClr val="black"/>
                </a:solidFill>
                <a:latin typeface="Calibri"/>
              </a:rPr>
              <a:t>them</a:t>
            </a:r>
            <a:r>
              <a:rPr lang="en-US" altLang="en-US" sz="1500" i="1" dirty="0" smtClean="0">
                <a:solidFill>
                  <a:prstClr val="black"/>
                </a:solidFill>
                <a:latin typeface="Calibri"/>
              </a:rPr>
              <a:t> if there's any left, count the </a:t>
            </a:r>
            <a:r>
              <a:rPr lang="en-US" altLang="en-US" sz="1500" i="1" u="sng" dirty="0" smtClean="0">
                <a:solidFill>
                  <a:prstClr val="black"/>
                </a:solidFill>
                <a:latin typeface="Calibri"/>
              </a:rPr>
              <a:t>leftovers</a:t>
            </a:r>
            <a:r>
              <a:rPr lang="en-US" altLang="en-US" sz="1500" i="1" dirty="0" smtClean="0">
                <a:solidFill>
                  <a:prstClr val="black"/>
                </a:solidFill>
                <a:latin typeface="Calibri"/>
              </a:rPr>
              <a:t> if you need to. </a:t>
            </a:r>
          </a:p>
          <a:p>
            <a:pPr eaLnBrk="1" hangingPunct="1">
              <a:defRPr/>
            </a:pPr>
            <a:r>
              <a:rPr lang="en-US" altLang="en-US" sz="1500" dirty="0" smtClean="0">
                <a:solidFill>
                  <a:prstClr val="black"/>
                </a:solidFill>
                <a:latin typeface="Calibri"/>
              </a:rPr>
              <a:t>[Can you tell him why this way helps?]</a:t>
            </a:r>
          </a:p>
          <a:p>
            <a:pPr eaLnBrk="1" hangingPunct="1">
              <a:defRPr/>
            </a:pPr>
            <a:r>
              <a:rPr lang="en-US" altLang="en-US" sz="1500" i="1" dirty="0" smtClean="0">
                <a:solidFill>
                  <a:prstClr val="black"/>
                </a:solidFill>
                <a:latin typeface="Calibri"/>
              </a:rPr>
              <a:t>This will help how much</a:t>
            </a:r>
            <a:r>
              <a:rPr lang="en-US" altLang="en-US" sz="1500" i="1" u="sng" dirty="0" smtClean="0">
                <a:solidFill>
                  <a:prstClr val="black"/>
                </a:solidFill>
                <a:latin typeface="Calibri"/>
              </a:rPr>
              <a:t> they</a:t>
            </a:r>
            <a:r>
              <a:rPr lang="en-US" altLang="en-US" sz="1500" i="1" dirty="0" smtClean="0">
                <a:solidFill>
                  <a:prstClr val="black"/>
                </a:solidFill>
                <a:latin typeface="Calibri"/>
              </a:rPr>
              <a:t> are </a:t>
            </a:r>
            <a:r>
              <a:rPr lang="en-US" altLang="en-US" sz="1500" b="1" i="1" dirty="0" smtClean="0">
                <a:solidFill>
                  <a:prstClr val="black"/>
                </a:solidFill>
                <a:latin typeface="Calibri"/>
              </a:rPr>
              <a:t>and </a:t>
            </a:r>
            <a:r>
              <a:rPr lang="en-US" altLang="en-US" sz="1500" i="1" dirty="0" smtClean="0">
                <a:solidFill>
                  <a:prstClr val="black"/>
                </a:solidFill>
                <a:latin typeface="Calibri"/>
              </a:rPr>
              <a:t>if you have any problem of having to know what number </a:t>
            </a:r>
            <a:r>
              <a:rPr lang="en-US" altLang="en-US" sz="1500" i="1" u="sng" dirty="0" smtClean="0">
                <a:solidFill>
                  <a:prstClr val="black"/>
                </a:solidFill>
                <a:latin typeface="Calibri"/>
              </a:rPr>
              <a:t>it</a:t>
            </a:r>
            <a:r>
              <a:rPr lang="en-US" altLang="en-US" sz="1500" i="1" dirty="0" smtClean="0">
                <a:solidFill>
                  <a:prstClr val="black"/>
                </a:solidFill>
                <a:latin typeface="Calibri"/>
              </a:rPr>
              <a:t> could possibly be. If your mom asks you how much cubes do you have for mathematical problem, or I'm thinking that </a:t>
            </a:r>
            <a:r>
              <a:rPr lang="en-US" altLang="en-US" sz="1500" i="1" u="sng" dirty="0" smtClean="0">
                <a:solidFill>
                  <a:prstClr val="black"/>
                </a:solidFill>
                <a:latin typeface="Calibri"/>
              </a:rPr>
              <a:t>it</a:t>
            </a:r>
            <a:r>
              <a:rPr lang="en-US" altLang="en-US" sz="1500" i="1" dirty="0" smtClean="0">
                <a:solidFill>
                  <a:prstClr val="black"/>
                </a:solidFill>
                <a:latin typeface="Calibri"/>
              </a:rPr>
              <a:t>'ll help you with math.</a:t>
            </a:r>
          </a:p>
          <a:p>
            <a:pPr eaLnBrk="1" hangingPunct="1">
              <a:defRPr/>
            </a:pPr>
            <a:endParaRPr lang="en-US" altLang="en-US" sz="600" u="sng" dirty="0" smtClean="0">
              <a:solidFill>
                <a:prstClr val="black"/>
              </a:solidFill>
              <a:latin typeface="Calibri"/>
            </a:endParaRPr>
          </a:p>
          <a:p>
            <a:pPr marL="285750" indent="-285750" eaLnBrk="1" hangingPunct="1">
              <a:buFont typeface="Arial"/>
              <a:buChar char="•"/>
              <a:defRPr/>
            </a:pPr>
            <a:r>
              <a:rPr lang="en-US" altLang="en-US" sz="1500" dirty="0" smtClean="0">
                <a:solidFill>
                  <a:prstClr val="black"/>
                </a:solidFill>
                <a:latin typeface="Calibri"/>
              </a:rPr>
              <a:t>Repertoire includes one </a:t>
            </a:r>
            <a:r>
              <a:rPr lang="en-US" altLang="en-US" sz="1500" b="1" dirty="0" smtClean="0">
                <a:solidFill>
                  <a:prstClr val="black"/>
                </a:solidFill>
                <a:latin typeface="Calibri"/>
              </a:rPr>
              <a:t>conjunction</a:t>
            </a:r>
            <a:r>
              <a:rPr lang="en-US" altLang="en-US" sz="1500" dirty="0" smtClean="0">
                <a:solidFill>
                  <a:prstClr val="black"/>
                </a:solidFill>
                <a:latin typeface="Calibri"/>
              </a:rPr>
              <a:t> (and) and three </a:t>
            </a:r>
            <a:r>
              <a:rPr lang="en-US" altLang="en-US" sz="1500" b="1" dirty="0" smtClean="0">
                <a:solidFill>
                  <a:prstClr val="black"/>
                </a:solidFill>
                <a:latin typeface="Calibri"/>
              </a:rPr>
              <a:t>transitional</a:t>
            </a:r>
            <a:r>
              <a:rPr lang="en-US" altLang="en-US" sz="1500" dirty="0" smtClean="0">
                <a:solidFill>
                  <a:prstClr val="black"/>
                </a:solidFill>
                <a:latin typeface="Calibri"/>
              </a:rPr>
              <a:t> </a:t>
            </a:r>
            <a:r>
              <a:rPr lang="en-US" altLang="en-US" sz="1500" b="1" dirty="0" smtClean="0">
                <a:solidFill>
                  <a:prstClr val="black"/>
                </a:solidFill>
                <a:latin typeface="Calibri"/>
              </a:rPr>
              <a:t>words</a:t>
            </a:r>
            <a:r>
              <a:rPr lang="en-US" altLang="en-US" sz="1500" dirty="0" smtClean="0">
                <a:solidFill>
                  <a:prstClr val="black"/>
                </a:solidFill>
                <a:latin typeface="Calibri"/>
              </a:rPr>
              <a:t> (first, then, after)</a:t>
            </a:r>
          </a:p>
          <a:p>
            <a:pPr marL="285750" indent="-285750" eaLnBrk="1" hangingPunct="1">
              <a:buFont typeface="Arial"/>
              <a:buChar char="•"/>
              <a:defRPr/>
            </a:pPr>
            <a:r>
              <a:rPr lang="en-US" altLang="en-US" sz="1500" dirty="0" smtClean="0">
                <a:solidFill>
                  <a:prstClr val="black"/>
                </a:solidFill>
                <a:latin typeface="Calibri"/>
              </a:rPr>
              <a:t>Use of numerous </a:t>
            </a:r>
            <a:r>
              <a:rPr lang="en-US" altLang="en-US" sz="1500" u="sng" dirty="0" smtClean="0">
                <a:solidFill>
                  <a:prstClr val="black"/>
                </a:solidFill>
                <a:latin typeface="Calibri"/>
              </a:rPr>
              <a:t>cohesive devices</a:t>
            </a:r>
            <a:r>
              <a:rPr lang="en-US" altLang="en-US" sz="1500" dirty="0" smtClean="0">
                <a:solidFill>
                  <a:prstClr val="black"/>
                </a:solidFill>
                <a:latin typeface="Calibri"/>
              </a:rPr>
              <a:t> (pronominal referents, ellipses, substitution)</a:t>
            </a:r>
            <a:endParaRPr lang="en-US" altLang="en-US" sz="1500" dirty="0">
              <a:solidFill>
                <a:prstClr val="black"/>
              </a:solidFill>
              <a:latin typeface="Calibri"/>
            </a:endParaRPr>
          </a:p>
        </p:txBody>
      </p:sp>
      <p:sp>
        <p:nvSpPr>
          <p:cNvPr id="13" name="Rounded Rectangular Callout 12"/>
          <p:cNvSpPr>
            <a:spLocks noChangeArrowheads="1"/>
          </p:cNvSpPr>
          <p:nvPr/>
        </p:nvSpPr>
        <p:spPr bwMode="auto">
          <a:xfrm>
            <a:off x="2632364" y="1017812"/>
            <a:ext cx="6315225" cy="4189188"/>
          </a:xfrm>
          <a:prstGeom prst="wedgeRoundRectCallout">
            <a:avLst>
              <a:gd name="adj1" fmla="val 17730"/>
              <a:gd name="adj2" fmla="val 5495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Calibri"/>
              </a:rPr>
              <a:t>Controlled </a:t>
            </a:r>
            <a:r>
              <a:rPr lang="en-US" altLang="en-US" sz="1600" u="sng" dirty="0" smtClean="0">
                <a:solidFill>
                  <a:prstClr val="black"/>
                </a:solidFill>
                <a:latin typeface="Calibri"/>
              </a:rPr>
              <a:t>Coherence and Cohesion (</a:t>
            </a:r>
            <a:r>
              <a:rPr lang="en-US" altLang="en-US" sz="1600" u="sng" dirty="0">
                <a:solidFill>
                  <a:prstClr val="black"/>
                </a:solidFill>
                <a:latin typeface="Calibri"/>
              </a:rPr>
              <a:t>EO/P)</a:t>
            </a:r>
            <a:r>
              <a:rPr lang="en-US" altLang="en-US" sz="1600" u="sng" dirty="0" smtClean="0">
                <a:solidFill>
                  <a:prstClr val="black"/>
                </a:solidFill>
                <a:latin typeface="Calibri"/>
              </a:rPr>
              <a:t>:</a:t>
            </a:r>
          </a:p>
          <a:p>
            <a:pPr eaLnBrk="1" hangingPunct="1">
              <a:defRPr/>
            </a:pPr>
            <a:endParaRPr lang="en-US" altLang="en-US" sz="500" u="sng" dirty="0" smtClean="0">
              <a:solidFill>
                <a:prstClr val="black"/>
              </a:solidFill>
              <a:latin typeface="Calibri"/>
            </a:endParaRPr>
          </a:p>
          <a:p>
            <a:pPr eaLnBrk="1" hangingPunct="1">
              <a:defRPr/>
            </a:pPr>
            <a:r>
              <a:rPr lang="en-US" altLang="en-US" sz="1600" b="1" i="1" dirty="0" smtClean="0">
                <a:solidFill>
                  <a:prstClr val="black"/>
                </a:solidFill>
                <a:latin typeface="Calibri"/>
              </a:rPr>
              <a:t>Firs</a:t>
            </a:r>
            <a:r>
              <a:rPr lang="en-US" altLang="en-US" sz="1600" i="1" dirty="0" smtClean="0">
                <a:solidFill>
                  <a:prstClr val="black"/>
                </a:solidFill>
                <a:latin typeface="Calibri"/>
              </a:rPr>
              <a:t>t you put two </a:t>
            </a:r>
            <a:r>
              <a:rPr lang="en-US" altLang="en-US" sz="1600" b="1" i="1" dirty="0" smtClean="0">
                <a:solidFill>
                  <a:prstClr val="black"/>
                </a:solidFill>
                <a:latin typeface="Calibri"/>
              </a:rPr>
              <a:t>and</a:t>
            </a:r>
            <a:r>
              <a:rPr lang="en-US" altLang="en-US" sz="1600" i="1" dirty="0" smtClean="0">
                <a:solidFill>
                  <a:prstClr val="black"/>
                </a:solidFill>
                <a:latin typeface="Calibri"/>
              </a:rPr>
              <a:t> make </a:t>
            </a:r>
            <a:r>
              <a:rPr lang="en-US" altLang="en-US" sz="1600" i="1" u="sng" dirty="0" smtClean="0">
                <a:solidFill>
                  <a:prstClr val="black"/>
                </a:solidFill>
                <a:latin typeface="Calibri"/>
              </a:rPr>
              <a:t>them</a:t>
            </a:r>
            <a:r>
              <a:rPr lang="en-US" altLang="en-US" sz="1600" i="1" dirty="0" smtClean="0">
                <a:solidFill>
                  <a:prstClr val="black"/>
                </a:solidFill>
                <a:latin typeface="Calibri"/>
              </a:rPr>
              <a:t> go down the table until you don't have any more space on the table</a:t>
            </a:r>
            <a:r>
              <a:rPr lang="en-US" altLang="en-US" sz="1600" b="1" i="1" dirty="0" smtClean="0">
                <a:solidFill>
                  <a:prstClr val="black"/>
                </a:solidFill>
                <a:latin typeface="Calibri"/>
              </a:rPr>
              <a:t>. Then </a:t>
            </a:r>
            <a:r>
              <a:rPr lang="en-US" altLang="en-US" sz="1600" i="1" dirty="0" smtClean="0">
                <a:solidFill>
                  <a:prstClr val="black"/>
                </a:solidFill>
                <a:latin typeface="Calibri"/>
              </a:rPr>
              <a:t>you go to the next row </a:t>
            </a:r>
            <a:r>
              <a:rPr lang="en-US" altLang="en-US" sz="1600" b="1" i="1" dirty="0" smtClean="0">
                <a:solidFill>
                  <a:prstClr val="black"/>
                </a:solidFill>
                <a:latin typeface="Calibri"/>
              </a:rPr>
              <a:t>and</a:t>
            </a:r>
            <a:r>
              <a:rPr lang="en-US" altLang="en-US" sz="1600" i="1" dirty="0" smtClean="0">
                <a:solidFill>
                  <a:prstClr val="black"/>
                </a:solidFill>
                <a:latin typeface="Calibri"/>
              </a:rPr>
              <a:t> put the next </a:t>
            </a:r>
            <a:r>
              <a:rPr lang="en-US" altLang="en-US" sz="1600" i="1" u="sng" dirty="0" smtClean="0">
                <a:solidFill>
                  <a:prstClr val="black"/>
                </a:solidFill>
                <a:latin typeface="Calibri"/>
              </a:rPr>
              <a:t>ones</a:t>
            </a:r>
            <a:r>
              <a:rPr lang="en-US" altLang="en-US" sz="1600" i="1" dirty="0" smtClean="0">
                <a:solidFill>
                  <a:prstClr val="black"/>
                </a:solidFill>
                <a:latin typeface="Calibri"/>
              </a:rPr>
              <a:t> behind </a:t>
            </a:r>
            <a:r>
              <a:rPr lang="en-US" altLang="en-US" sz="1600" i="1" u="sng" dirty="0" smtClean="0">
                <a:solidFill>
                  <a:prstClr val="black"/>
                </a:solidFill>
                <a:latin typeface="Calibri"/>
              </a:rPr>
              <a:t>those</a:t>
            </a:r>
            <a:r>
              <a:rPr lang="en-US" altLang="en-US" sz="1600" i="1" dirty="0" smtClean="0">
                <a:solidFill>
                  <a:prstClr val="black"/>
                </a:solidFill>
                <a:latin typeface="Calibri"/>
              </a:rPr>
              <a:t>. </a:t>
            </a:r>
            <a:r>
              <a:rPr lang="en-US" altLang="en-US" sz="1600" b="1" i="1" dirty="0" smtClean="0">
                <a:solidFill>
                  <a:prstClr val="black"/>
                </a:solidFill>
                <a:latin typeface="Calibri"/>
              </a:rPr>
              <a:t>And then </a:t>
            </a:r>
            <a:r>
              <a:rPr lang="en-US" altLang="en-US" sz="1600" i="1" dirty="0" smtClean="0">
                <a:solidFill>
                  <a:prstClr val="black"/>
                </a:solidFill>
                <a:latin typeface="Calibri"/>
              </a:rPr>
              <a:t>keep on doing </a:t>
            </a:r>
            <a:r>
              <a:rPr lang="en-US" altLang="en-US" sz="1600" i="1" u="sng" dirty="0" smtClean="0">
                <a:solidFill>
                  <a:prstClr val="black"/>
                </a:solidFill>
                <a:latin typeface="Calibri"/>
              </a:rPr>
              <a:t>tha</a:t>
            </a:r>
            <a:r>
              <a:rPr lang="en-US" altLang="en-US" sz="1600" i="1" dirty="0" smtClean="0">
                <a:solidFill>
                  <a:prstClr val="black"/>
                </a:solidFill>
                <a:latin typeface="Calibri"/>
              </a:rPr>
              <a:t>t until you run out of cubes. But you stack the cubes in twos </a:t>
            </a:r>
            <a:r>
              <a:rPr lang="en-US" altLang="en-US" sz="1600" b="1" i="1" dirty="0" smtClean="0">
                <a:solidFill>
                  <a:prstClr val="black"/>
                </a:solidFill>
                <a:latin typeface="Calibri"/>
              </a:rPr>
              <a:t>when</a:t>
            </a:r>
            <a:r>
              <a:rPr lang="en-US" altLang="en-US" sz="1600" i="1" dirty="0" smtClean="0">
                <a:solidFill>
                  <a:prstClr val="black"/>
                </a:solidFill>
                <a:latin typeface="Calibri"/>
              </a:rPr>
              <a:t> you put </a:t>
            </a:r>
            <a:r>
              <a:rPr lang="en-US" altLang="en-US" sz="1600" i="1" u="sng" dirty="0" smtClean="0">
                <a:solidFill>
                  <a:prstClr val="black"/>
                </a:solidFill>
                <a:latin typeface="Calibri"/>
              </a:rPr>
              <a:t>them</a:t>
            </a:r>
            <a:r>
              <a:rPr lang="en-US" altLang="en-US" sz="1600" i="1" dirty="0" smtClean="0">
                <a:solidFill>
                  <a:prstClr val="black"/>
                </a:solidFill>
                <a:latin typeface="Calibri"/>
              </a:rPr>
              <a:t> in the rows. And then </a:t>
            </a:r>
            <a:r>
              <a:rPr lang="en-US" altLang="en-US" sz="1600" b="1" i="1" dirty="0" smtClean="0">
                <a:solidFill>
                  <a:prstClr val="black"/>
                </a:solidFill>
                <a:latin typeface="Calibri"/>
              </a:rPr>
              <a:t>in the end</a:t>
            </a:r>
            <a:r>
              <a:rPr lang="en-US" altLang="en-US" sz="1600" i="1" dirty="0" smtClean="0">
                <a:solidFill>
                  <a:prstClr val="black"/>
                </a:solidFill>
                <a:latin typeface="Calibri"/>
              </a:rPr>
              <a:t>, depending on how much you have in each row, you just count up how many are in each row </a:t>
            </a:r>
            <a:r>
              <a:rPr lang="en-US" altLang="en-US" sz="1600" b="1" i="1" dirty="0" smtClean="0">
                <a:solidFill>
                  <a:prstClr val="black"/>
                </a:solidFill>
                <a:latin typeface="Calibri"/>
              </a:rPr>
              <a:t>and</a:t>
            </a:r>
            <a:r>
              <a:rPr lang="en-US" altLang="en-US" sz="1600" i="1" dirty="0" smtClean="0">
                <a:solidFill>
                  <a:prstClr val="black"/>
                </a:solidFill>
                <a:latin typeface="Calibri"/>
              </a:rPr>
              <a:t> you count by how many that there are in each row. And you go, like for me it would be 8, 16, 24, 32, 40, 48, 56. But if it's something like different, then you just count by how many </a:t>
            </a:r>
            <a:r>
              <a:rPr lang="en-US" altLang="en-US" sz="1600" i="1" u="sng" dirty="0" smtClean="0">
                <a:solidFill>
                  <a:prstClr val="black"/>
                </a:solidFill>
                <a:latin typeface="Calibri"/>
              </a:rPr>
              <a:t>that</a:t>
            </a:r>
            <a:r>
              <a:rPr lang="en-US" altLang="en-US" sz="1600" i="1" dirty="0" smtClean="0">
                <a:solidFill>
                  <a:prstClr val="black"/>
                </a:solidFill>
                <a:latin typeface="Calibri"/>
              </a:rPr>
              <a:t> is. </a:t>
            </a:r>
            <a:r>
              <a:rPr lang="en-US" altLang="en-US" sz="1600" i="1" u="sng" dirty="0" smtClean="0">
                <a:solidFill>
                  <a:prstClr val="black"/>
                </a:solidFill>
                <a:latin typeface="Calibri"/>
              </a:rPr>
              <a:t>It</a:t>
            </a:r>
            <a:r>
              <a:rPr lang="en-US" altLang="en-US" sz="1600" i="1" dirty="0" smtClean="0">
                <a:solidFill>
                  <a:prstClr val="black"/>
                </a:solidFill>
                <a:latin typeface="Calibri"/>
              </a:rPr>
              <a:t> </a:t>
            </a:r>
            <a:r>
              <a:rPr lang="en-US" altLang="en-US" sz="1600" b="1" i="1" dirty="0" smtClean="0">
                <a:solidFill>
                  <a:prstClr val="black"/>
                </a:solidFill>
                <a:latin typeface="Calibri"/>
              </a:rPr>
              <a:t>also</a:t>
            </a:r>
            <a:r>
              <a:rPr lang="en-US" altLang="en-US" sz="1600" i="1" dirty="0" smtClean="0">
                <a:solidFill>
                  <a:prstClr val="black"/>
                </a:solidFill>
                <a:latin typeface="Calibri"/>
              </a:rPr>
              <a:t> helps by </a:t>
            </a:r>
            <a:r>
              <a:rPr lang="en-US" altLang="en-US" sz="1600" i="1" u="sng" dirty="0" smtClean="0">
                <a:solidFill>
                  <a:prstClr val="black"/>
                </a:solidFill>
                <a:latin typeface="Calibri"/>
              </a:rPr>
              <a:t>it</a:t>
            </a:r>
            <a:r>
              <a:rPr lang="en-US" altLang="en-US" sz="1600" i="1" dirty="0" smtClean="0">
                <a:solidFill>
                  <a:prstClr val="black"/>
                </a:solidFill>
                <a:latin typeface="Calibri"/>
              </a:rPr>
              <a:t>'s faster to use </a:t>
            </a:r>
            <a:r>
              <a:rPr lang="en-US" altLang="en-US" sz="1600" i="1" u="sng" dirty="0" smtClean="0">
                <a:solidFill>
                  <a:prstClr val="black"/>
                </a:solidFill>
                <a:latin typeface="Calibri"/>
              </a:rPr>
              <a:t>it</a:t>
            </a:r>
            <a:r>
              <a:rPr lang="en-US" altLang="en-US" sz="1600" i="1" dirty="0" smtClean="0">
                <a:solidFill>
                  <a:prstClr val="black"/>
                </a:solidFill>
                <a:latin typeface="Calibri"/>
              </a:rPr>
              <a:t> and more convenient, so that you wouldn't have to spend as much time doing </a:t>
            </a:r>
            <a:r>
              <a:rPr lang="en-US" altLang="en-US" sz="1600" i="1" u="sng" dirty="0" smtClean="0">
                <a:solidFill>
                  <a:prstClr val="black"/>
                </a:solidFill>
                <a:latin typeface="Calibri"/>
              </a:rPr>
              <a:t>it</a:t>
            </a:r>
            <a:r>
              <a:rPr lang="en-US" altLang="en-US" sz="1600" i="1" dirty="0" smtClean="0">
                <a:solidFill>
                  <a:prstClr val="black"/>
                </a:solidFill>
                <a:latin typeface="Calibri"/>
              </a:rPr>
              <a:t>.</a:t>
            </a:r>
          </a:p>
          <a:p>
            <a:pPr eaLnBrk="1" hangingPunct="1">
              <a:defRPr/>
            </a:pPr>
            <a:endParaRPr lang="en-US" altLang="en-US" sz="500" u="sng" dirty="0" smtClean="0">
              <a:solidFill>
                <a:prstClr val="black"/>
              </a:solidFill>
              <a:latin typeface="Calibri"/>
            </a:endParaRPr>
          </a:p>
          <a:p>
            <a:pPr marL="285750" indent="-285750" eaLnBrk="1" hangingPunct="1">
              <a:buFont typeface="Arial"/>
              <a:buChar char="•"/>
              <a:defRPr/>
            </a:pPr>
            <a:r>
              <a:rPr lang="en-US" altLang="en-US" sz="1600" dirty="0" smtClean="0">
                <a:solidFill>
                  <a:prstClr val="black"/>
                </a:solidFill>
                <a:latin typeface="Calibri"/>
              </a:rPr>
              <a:t>Repertoire includes two </a:t>
            </a:r>
            <a:r>
              <a:rPr lang="en-US" altLang="en-US" sz="1600" b="1" dirty="0" smtClean="0">
                <a:solidFill>
                  <a:prstClr val="black"/>
                </a:solidFill>
                <a:latin typeface="Calibri"/>
              </a:rPr>
              <a:t>conjunctions</a:t>
            </a:r>
            <a:r>
              <a:rPr lang="en-US" altLang="en-US" sz="1600" dirty="0" smtClean="0">
                <a:solidFill>
                  <a:prstClr val="black"/>
                </a:solidFill>
                <a:latin typeface="Calibri"/>
              </a:rPr>
              <a:t> (and, also) and four </a:t>
            </a:r>
            <a:r>
              <a:rPr lang="en-US" altLang="en-US" sz="1600" b="1" dirty="0" smtClean="0">
                <a:solidFill>
                  <a:prstClr val="black"/>
                </a:solidFill>
                <a:latin typeface="Calibri"/>
              </a:rPr>
              <a:t>transitional words/phrases </a:t>
            </a:r>
            <a:r>
              <a:rPr lang="en-US" altLang="en-US" sz="1600" dirty="0" smtClean="0">
                <a:solidFill>
                  <a:prstClr val="black"/>
                </a:solidFill>
                <a:latin typeface="Calibri"/>
              </a:rPr>
              <a:t>(first, then, when, in the end)</a:t>
            </a:r>
          </a:p>
          <a:p>
            <a:pPr marL="285750" indent="-285750" eaLnBrk="1" hangingPunct="1">
              <a:buFont typeface="Arial"/>
              <a:buChar char="•"/>
              <a:defRPr/>
            </a:pPr>
            <a:r>
              <a:rPr lang="en-US" altLang="en-US" sz="1600" dirty="0" smtClean="0">
                <a:solidFill>
                  <a:prstClr val="black"/>
                </a:solidFill>
                <a:latin typeface="Calibri"/>
              </a:rPr>
              <a:t>Use of multiple </a:t>
            </a:r>
            <a:r>
              <a:rPr lang="en-US" altLang="en-US" sz="1600" u="sng" dirty="0" smtClean="0">
                <a:solidFill>
                  <a:prstClr val="black"/>
                </a:solidFill>
                <a:latin typeface="Calibri"/>
              </a:rPr>
              <a:t>cohesive devices</a:t>
            </a:r>
            <a:r>
              <a:rPr lang="en-US" altLang="en-US" sz="1600" dirty="0" smtClean="0">
                <a:solidFill>
                  <a:prstClr val="black"/>
                </a:solidFill>
                <a:latin typeface="Calibri"/>
              </a:rPr>
              <a:t> (pronominal referents, substitution, ellipses)</a:t>
            </a:r>
            <a:endParaRPr lang="en-US" altLang="en-US" sz="1600" dirty="0">
              <a:solidFill>
                <a:srgbClr val="000000"/>
              </a:solidFill>
              <a:latin typeface="Calibri"/>
            </a:endParaRPr>
          </a:p>
        </p:txBody>
      </p:sp>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Coher-Cohes_5th_Math_N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51677" y="5895274"/>
            <a:ext cx="374904" cy="374904"/>
          </a:xfrm>
          <a:prstGeom prst="rect">
            <a:avLst/>
          </a:prstGeom>
        </p:spPr>
      </p:pic>
    </p:spTree>
    <p:extLst>
      <p:ext uri="{BB962C8B-B14F-4D97-AF65-F5344CB8AC3E}">
        <p14:creationId xmlns:p14="http://schemas.microsoft.com/office/powerpoint/2010/main" val="3986598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3001699" y="1241571"/>
            <a:ext cx="5789876" cy="3494458"/>
          </a:xfrm>
          <a:prstGeom prst="wedgeRoundRectCallout">
            <a:avLst>
              <a:gd name="adj1" fmla="val -33078"/>
              <a:gd name="adj2" fmla="val 6848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cs typeface="Calibri"/>
              </a:rPr>
              <a:t>Emerging Coherence and Cohesion (EL):</a:t>
            </a:r>
          </a:p>
          <a:p>
            <a:pPr eaLnBrk="1" hangingPunct="1">
              <a:defRPr/>
            </a:pPr>
            <a:endParaRPr lang="en-US" altLang="en-US" sz="1800" u="sng" dirty="0">
              <a:solidFill>
                <a:prstClr val="black"/>
              </a:solidFill>
              <a:latin typeface="Calibri"/>
              <a:cs typeface="Calibri"/>
            </a:endParaRPr>
          </a:p>
          <a:p>
            <a:pPr eaLnBrk="1" hangingPunct="1">
              <a:defRPr/>
            </a:pPr>
            <a:r>
              <a:rPr lang="en-US" sz="1800" i="1" dirty="0">
                <a:latin typeface="Calibri"/>
                <a:cs typeface="Calibri"/>
              </a:rPr>
              <a:t>Because his teeth need to be clean. </a:t>
            </a:r>
            <a:r>
              <a:rPr lang="en-US" sz="1800" b="1" i="1" dirty="0">
                <a:latin typeface="Calibri"/>
                <a:cs typeface="Calibri"/>
              </a:rPr>
              <a:t>And</a:t>
            </a:r>
            <a:r>
              <a:rPr lang="en-US" sz="1800" i="1" dirty="0">
                <a:latin typeface="Calibri"/>
                <a:cs typeface="Calibri"/>
              </a:rPr>
              <a:t> the bottom too, </a:t>
            </a:r>
            <a:r>
              <a:rPr lang="en-US" sz="1800" b="1" i="1" dirty="0">
                <a:latin typeface="Calibri"/>
                <a:cs typeface="Calibri"/>
              </a:rPr>
              <a:t>and</a:t>
            </a:r>
            <a:r>
              <a:rPr lang="en-US" sz="1800" i="1" dirty="0">
                <a:latin typeface="Calibri"/>
                <a:cs typeface="Calibri"/>
              </a:rPr>
              <a:t> his tongue. </a:t>
            </a:r>
            <a:r>
              <a:rPr lang="en-US" sz="1800" b="1" i="1" dirty="0">
                <a:latin typeface="Calibri"/>
                <a:cs typeface="Calibri"/>
              </a:rPr>
              <a:t>And</a:t>
            </a:r>
            <a:r>
              <a:rPr lang="en-US" sz="1800" i="1" dirty="0">
                <a:latin typeface="Calibri"/>
                <a:cs typeface="Calibri"/>
              </a:rPr>
              <a:t> he needs to clean in the sides. </a:t>
            </a:r>
            <a:r>
              <a:rPr lang="en-US" sz="1800" b="1" i="1" dirty="0">
                <a:latin typeface="Calibri"/>
                <a:cs typeface="Calibri"/>
              </a:rPr>
              <a:t>And then </a:t>
            </a:r>
            <a:r>
              <a:rPr lang="en-US" sz="1800" i="1" dirty="0">
                <a:latin typeface="Calibri"/>
                <a:cs typeface="Calibri"/>
              </a:rPr>
              <a:t>he needs to brush </a:t>
            </a:r>
            <a:r>
              <a:rPr lang="en-US" sz="1800" i="1" u="sng" dirty="0">
                <a:latin typeface="Calibri"/>
                <a:cs typeface="Calibri"/>
              </a:rPr>
              <a:t>them</a:t>
            </a:r>
            <a:r>
              <a:rPr lang="en-US" sz="1800" i="1" dirty="0">
                <a:latin typeface="Calibri"/>
                <a:cs typeface="Calibri"/>
              </a:rPr>
              <a:t> every day. </a:t>
            </a:r>
            <a:r>
              <a:rPr lang="en-US" sz="1800" b="1" i="1" dirty="0">
                <a:latin typeface="Calibri"/>
                <a:cs typeface="Calibri"/>
              </a:rPr>
              <a:t>Then</a:t>
            </a:r>
            <a:r>
              <a:rPr lang="en-US" sz="1800" i="1" dirty="0">
                <a:latin typeface="Calibri"/>
                <a:cs typeface="Calibri"/>
              </a:rPr>
              <a:t> he has to clean the other side. </a:t>
            </a:r>
            <a:endParaRPr lang="en-US" sz="1800" i="1" dirty="0" smtClean="0">
              <a:latin typeface="Calibri"/>
              <a:cs typeface="Calibri"/>
            </a:endParaRPr>
          </a:p>
          <a:p>
            <a:pPr eaLnBrk="1" hangingPunct="1">
              <a:defRPr/>
            </a:pPr>
            <a:endParaRPr lang="en-US" sz="1800" dirty="0" smtClean="0">
              <a:latin typeface="Calibri"/>
              <a:cs typeface="Calibri"/>
            </a:endParaRPr>
          </a:p>
          <a:p>
            <a:pPr marL="342900" indent="-342900" eaLnBrk="1" hangingPunct="1">
              <a:buFont typeface="Arial"/>
              <a:buChar char="•"/>
              <a:defRPr/>
            </a:pPr>
            <a:r>
              <a:rPr lang="en-US" sz="1800" dirty="0" smtClean="0">
                <a:latin typeface="Calibri"/>
                <a:cs typeface="Calibri"/>
              </a:rPr>
              <a:t>Repertoire includes 1 </a:t>
            </a:r>
            <a:r>
              <a:rPr lang="en-US" sz="1800" b="1" dirty="0" smtClean="0">
                <a:latin typeface="Calibri"/>
                <a:cs typeface="Calibri"/>
              </a:rPr>
              <a:t>conjunction</a:t>
            </a:r>
            <a:r>
              <a:rPr lang="en-US" sz="1800" dirty="0" smtClean="0">
                <a:latin typeface="Calibri"/>
                <a:cs typeface="Calibri"/>
              </a:rPr>
              <a:t> and 1 </a:t>
            </a:r>
            <a:r>
              <a:rPr lang="en-US" sz="1800" b="1" dirty="0" smtClean="0">
                <a:latin typeface="Calibri"/>
                <a:cs typeface="Calibri"/>
              </a:rPr>
              <a:t>transitional word</a:t>
            </a:r>
          </a:p>
          <a:p>
            <a:pPr marL="342900" indent="-342900" eaLnBrk="1" hangingPunct="1">
              <a:buFont typeface="Arial"/>
              <a:buChar char="•"/>
              <a:defRPr/>
            </a:pPr>
            <a:r>
              <a:rPr lang="en-US" sz="1800" dirty="0" smtClean="0">
                <a:latin typeface="Calibri"/>
                <a:cs typeface="Calibri"/>
              </a:rPr>
              <a:t>Use of one </a:t>
            </a:r>
            <a:r>
              <a:rPr lang="en-US" sz="1800" u="sng" dirty="0" smtClean="0">
                <a:latin typeface="Calibri"/>
                <a:cs typeface="Calibri"/>
              </a:rPr>
              <a:t>cohesive device</a:t>
            </a:r>
            <a:r>
              <a:rPr lang="en-US" sz="1800" dirty="0" smtClean="0">
                <a:latin typeface="Calibri"/>
                <a:cs typeface="Calibri"/>
              </a:rPr>
              <a:t> (pronominal referent)</a:t>
            </a:r>
            <a:endParaRPr lang="en-US" altLang="en-US" sz="1800" dirty="0" smtClean="0">
              <a:solidFill>
                <a:prstClr val="black"/>
              </a:solidFill>
              <a:latin typeface="Calibri"/>
              <a:cs typeface="Calibri"/>
            </a:endParaRP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001698" y="1028701"/>
            <a:ext cx="5789877" cy="3707328"/>
          </a:xfrm>
          <a:prstGeom prst="wedgeRoundRectCallout">
            <a:avLst>
              <a:gd name="adj1" fmla="val -26993"/>
              <a:gd name="adj2" fmla="val 67425"/>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cs typeface="Calibri"/>
              </a:rPr>
              <a:t>Emerging </a:t>
            </a:r>
            <a:r>
              <a:rPr lang="en-US" altLang="en-US" sz="2000" u="sng" dirty="0" smtClean="0">
                <a:solidFill>
                  <a:prstClr val="black"/>
                </a:solidFill>
                <a:latin typeface="Calibri"/>
                <a:cs typeface="Calibri"/>
              </a:rPr>
              <a:t>Coherence and Cohesion (EO/P)</a:t>
            </a:r>
            <a:r>
              <a:rPr lang="en-US" altLang="en-US" sz="2000" dirty="0" smtClean="0">
                <a:solidFill>
                  <a:prstClr val="black"/>
                </a:solidFill>
                <a:latin typeface="Calibri"/>
                <a:cs typeface="Calibri"/>
              </a:rPr>
              <a:t>:</a:t>
            </a:r>
          </a:p>
          <a:p>
            <a:pPr eaLnBrk="1" hangingPunct="1">
              <a:defRPr/>
            </a:pPr>
            <a:endParaRPr lang="en-US" altLang="en-US" sz="2000" dirty="0">
              <a:solidFill>
                <a:prstClr val="black"/>
              </a:solidFill>
              <a:latin typeface="Calibri"/>
              <a:cs typeface="Calibri"/>
            </a:endParaRPr>
          </a:p>
          <a:p>
            <a:pPr eaLnBrk="1" hangingPunct="1">
              <a:defRPr/>
            </a:pPr>
            <a:r>
              <a:rPr lang="en-US" sz="1800" i="1" dirty="0">
                <a:latin typeface="Calibri"/>
                <a:cs typeface="Calibri"/>
              </a:rPr>
              <a:t>Why you should do </a:t>
            </a:r>
            <a:r>
              <a:rPr lang="en-US" sz="1800" i="1" u="sng" dirty="0">
                <a:latin typeface="Calibri"/>
                <a:cs typeface="Calibri"/>
              </a:rPr>
              <a:t>it</a:t>
            </a:r>
            <a:r>
              <a:rPr lang="en-US" sz="1800" i="1" dirty="0">
                <a:latin typeface="Calibri"/>
                <a:cs typeface="Calibri"/>
              </a:rPr>
              <a:t> is because </a:t>
            </a:r>
            <a:r>
              <a:rPr lang="en-US" sz="1800" i="1" u="sng" dirty="0">
                <a:latin typeface="Calibri"/>
                <a:cs typeface="Calibri"/>
              </a:rPr>
              <a:t>it</a:t>
            </a:r>
            <a:r>
              <a:rPr lang="en-US" sz="1800" i="1" dirty="0">
                <a:latin typeface="Calibri"/>
                <a:cs typeface="Calibri"/>
              </a:rPr>
              <a:t>'s better to brush your teeth. </a:t>
            </a:r>
            <a:r>
              <a:rPr lang="en-US" sz="1800" b="1" i="1" dirty="0">
                <a:latin typeface="Calibri"/>
                <a:cs typeface="Calibri"/>
              </a:rPr>
              <a:t>And</a:t>
            </a:r>
            <a:r>
              <a:rPr lang="en-US" sz="1800" i="1" dirty="0">
                <a:latin typeface="Calibri"/>
                <a:cs typeface="Calibri"/>
              </a:rPr>
              <a:t> why you should do </a:t>
            </a:r>
            <a:r>
              <a:rPr lang="en-US" sz="1800" i="1" u="sng" dirty="0">
                <a:latin typeface="Calibri"/>
                <a:cs typeface="Calibri"/>
              </a:rPr>
              <a:t>it</a:t>
            </a:r>
            <a:r>
              <a:rPr lang="en-US" sz="1800" i="1" dirty="0">
                <a:latin typeface="Calibri"/>
                <a:cs typeface="Calibri"/>
              </a:rPr>
              <a:t> is because you can move your cavities if you have </a:t>
            </a:r>
            <a:r>
              <a:rPr lang="en-US" sz="1800" i="1" u="sng" dirty="0">
                <a:latin typeface="Calibri"/>
                <a:cs typeface="Calibri"/>
              </a:rPr>
              <a:t>any</a:t>
            </a:r>
            <a:r>
              <a:rPr lang="en-US" sz="1800" i="1" dirty="0">
                <a:latin typeface="Calibri"/>
                <a:cs typeface="Calibri"/>
              </a:rPr>
              <a:t>. </a:t>
            </a:r>
            <a:r>
              <a:rPr lang="en-US" sz="1800" b="1" i="1" dirty="0">
                <a:latin typeface="Calibri"/>
                <a:cs typeface="Calibri"/>
              </a:rPr>
              <a:t>And</a:t>
            </a:r>
            <a:r>
              <a:rPr lang="en-US" sz="1800" i="1" dirty="0">
                <a:latin typeface="Calibri"/>
                <a:cs typeface="Calibri"/>
              </a:rPr>
              <a:t> how you do </a:t>
            </a:r>
            <a:r>
              <a:rPr lang="en-US" sz="1800" i="1" u="sng" dirty="0">
                <a:latin typeface="Calibri"/>
                <a:cs typeface="Calibri"/>
              </a:rPr>
              <a:t>it</a:t>
            </a:r>
            <a:r>
              <a:rPr lang="en-US" sz="1800" i="1" dirty="0">
                <a:latin typeface="Calibri"/>
                <a:cs typeface="Calibri"/>
              </a:rPr>
              <a:t> is you take a toothbrush, </a:t>
            </a:r>
            <a:r>
              <a:rPr lang="en-US" sz="1800" b="1" i="1" dirty="0">
                <a:latin typeface="Calibri"/>
                <a:cs typeface="Calibri"/>
              </a:rPr>
              <a:t>and</a:t>
            </a:r>
            <a:r>
              <a:rPr lang="en-US" sz="1800" i="1" dirty="0">
                <a:latin typeface="Calibri"/>
                <a:cs typeface="Calibri"/>
              </a:rPr>
              <a:t> you put toothpaste on. </a:t>
            </a:r>
            <a:r>
              <a:rPr lang="en-US" sz="1800" b="1" i="1" dirty="0">
                <a:latin typeface="Calibri"/>
                <a:cs typeface="Calibri"/>
              </a:rPr>
              <a:t>And</a:t>
            </a:r>
            <a:r>
              <a:rPr lang="en-US" sz="1800" i="1" dirty="0">
                <a:latin typeface="Calibri"/>
                <a:cs typeface="Calibri"/>
              </a:rPr>
              <a:t> you start brushing your teeth.</a:t>
            </a:r>
            <a:r>
              <a:rPr lang="en-US" sz="1800" i="1" dirty="0" smtClean="0">
                <a:latin typeface="Calibri"/>
                <a:cs typeface="Calibri"/>
              </a:rPr>
              <a:t> </a:t>
            </a:r>
          </a:p>
          <a:p>
            <a:pPr eaLnBrk="1" hangingPunct="1">
              <a:defRPr/>
            </a:pPr>
            <a:endParaRPr lang="en-US" altLang="en-US" sz="1800" dirty="0" smtClean="0">
              <a:solidFill>
                <a:prstClr val="black"/>
              </a:solidFill>
              <a:latin typeface="Calibri"/>
              <a:cs typeface="Calibri"/>
            </a:endParaRPr>
          </a:p>
          <a:p>
            <a:pPr marL="342900" indent="-342900" eaLnBrk="1" hangingPunct="1">
              <a:buFont typeface="Arial"/>
              <a:buChar char="•"/>
              <a:defRPr/>
            </a:pPr>
            <a:r>
              <a:rPr lang="en-US" altLang="en-US" sz="1800" dirty="0" smtClean="0">
                <a:solidFill>
                  <a:prstClr val="black"/>
                </a:solidFill>
                <a:latin typeface="Calibri"/>
                <a:cs typeface="Calibri"/>
              </a:rPr>
              <a:t>Repetitive use of 1 </a:t>
            </a:r>
            <a:r>
              <a:rPr lang="en-US" altLang="en-US" sz="1800" b="1" dirty="0" smtClean="0">
                <a:solidFill>
                  <a:prstClr val="black"/>
                </a:solidFill>
                <a:latin typeface="Calibri"/>
                <a:cs typeface="Calibri"/>
              </a:rPr>
              <a:t>conjunction</a:t>
            </a:r>
            <a:r>
              <a:rPr lang="en-US" altLang="en-US" sz="1800" dirty="0" smtClean="0">
                <a:solidFill>
                  <a:prstClr val="black"/>
                </a:solidFill>
                <a:latin typeface="Calibri"/>
                <a:cs typeface="Calibri"/>
              </a:rPr>
              <a:t> (</a:t>
            </a:r>
            <a:r>
              <a:rPr lang="en-US" altLang="en-US" sz="1800" i="1" dirty="0" smtClean="0">
                <a:solidFill>
                  <a:prstClr val="black"/>
                </a:solidFill>
                <a:latin typeface="Calibri"/>
                <a:cs typeface="Calibri"/>
              </a:rPr>
              <a:t>and</a:t>
            </a:r>
            <a:r>
              <a:rPr lang="en-US" altLang="en-US" sz="1800" dirty="0" smtClean="0">
                <a:solidFill>
                  <a:prstClr val="black"/>
                </a:solidFill>
                <a:latin typeface="Calibri"/>
                <a:cs typeface="Calibri"/>
              </a:rPr>
              <a:t>) to sequence steps</a:t>
            </a:r>
          </a:p>
          <a:p>
            <a:pPr marL="342900" indent="-342900" eaLnBrk="1" hangingPunct="1">
              <a:buFont typeface="Arial"/>
              <a:buChar char="•"/>
              <a:defRPr/>
            </a:pPr>
            <a:r>
              <a:rPr lang="en-US" altLang="en-US" sz="1800" dirty="0" smtClean="0">
                <a:solidFill>
                  <a:prstClr val="black"/>
                </a:solidFill>
                <a:latin typeface="Calibri"/>
                <a:cs typeface="Calibri"/>
              </a:rPr>
              <a:t>Use of 2 different </a:t>
            </a:r>
            <a:r>
              <a:rPr lang="en-US" altLang="en-US" sz="1800" u="sng" dirty="0" smtClean="0">
                <a:solidFill>
                  <a:prstClr val="black"/>
                </a:solidFill>
                <a:latin typeface="Calibri"/>
                <a:cs typeface="Calibri"/>
              </a:rPr>
              <a:t>cohesive devices</a:t>
            </a:r>
            <a:r>
              <a:rPr lang="en-US" altLang="en-US" sz="1800" dirty="0" smtClean="0">
                <a:solidFill>
                  <a:prstClr val="black"/>
                </a:solidFill>
                <a:latin typeface="Calibri"/>
                <a:cs typeface="Calibri"/>
              </a:rPr>
              <a:t> (pronominal referent and substitution)</a:t>
            </a: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6358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5" y="2563765"/>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2801923" y="1048624"/>
            <a:ext cx="6258187" cy="4104890"/>
          </a:xfrm>
          <a:prstGeom prst="wedgeRoundRectCallout">
            <a:avLst>
              <a:gd name="adj1" fmla="val -4181"/>
              <a:gd name="adj2" fmla="val 56173"/>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a:cs typeface="Calibri"/>
              </a:rPr>
              <a:t>Developing Coherence and Cohesion (EO/P)</a:t>
            </a:r>
            <a:r>
              <a:rPr lang="en-US" altLang="en-US" sz="1600" dirty="0" smtClean="0">
                <a:solidFill>
                  <a:prstClr val="black"/>
                </a:solidFill>
                <a:latin typeface="Calibri"/>
                <a:cs typeface="Calibri"/>
              </a:rPr>
              <a:t>:</a:t>
            </a:r>
          </a:p>
          <a:p>
            <a:pPr eaLnBrk="1" hangingPunct="1">
              <a:defRPr/>
            </a:pPr>
            <a:endParaRPr lang="en-US" altLang="en-US" sz="1500" dirty="0" smtClean="0">
              <a:solidFill>
                <a:prstClr val="black"/>
              </a:solidFill>
              <a:latin typeface="Calibri"/>
              <a:cs typeface="Calibri"/>
            </a:endParaRPr>
          </a:p>
          <a:p>
            <a:r>
              <a:rPr lang="en-US" sz="1500" i="1" dirty="0" smtClean="0">
                <a:latin typeface="Calibri"/>
                <a:cs typeface="Calibri"/>
              </a:rPr>
              <a:t>So </a:t>
            </a:r>
            <a:r>
              <a:rPr lang="en-US" sz="1500" b="1" i="1" dirty="0" smtClean="0">
                <a:latin typeface="Calibri"/>
                <a:cs typeface="Calibri"/>
              </a:rPr>
              <a:t>then</a:t>
            </a:r>
            <a:r>
              <a:rPr lang="en-US" sz="1500" i="1" dirty="0" smtClean="0">
                <a:latin typeface="Calibri"/>
                <a:cs typeface="Calibri"/>
              </a:rPr>
              <a:t> you can eat healthy. </a:t>
            </a:r>
            <a:r>
              <a:rPr lang="en-US" sz="1500" b="1" i="1" dirty="0" smtClean="0">
                <a:latin typeface="Calibri"/>
                <a:cs typeface="Calibri"/>
              </a:rPr>
              <a:t>And then </a:t>
            </a:r>
            <a:r>
              <a:rPr lang="en-US" sz="1500" i="1" dirty="0" smtClean="0">
                <a:latin typeface="Calibri"/>
                <a:cs typeface="Calibri"/>
              </a:rPr>
              <a:t>you can make your food all clean, so you can eat healthy. </a:t>
            </a:r>
            <a:r>
              <a:rPr lang="en-US" sz="1500" b="1" i="1" dirty="0" smtClean="0">
                <a:latin typeface="Calibri"/>
                <a:cs typeface="Calibri"/>
              </a:rPr>
              <a:t>And then </a:t>
            </a:r>
            <a:r>
              <a:rPr lang="en-US" sz="1500" i="1" dirty="0" smtClean="0">
                <a:latin typeface="Calibri"/>
                <a:cs typeface="Calibri"/>
              </a:rPr>
              <a:t>if you eat healthy, your body gets big and strong. </a:t>
            </a:r>
          </a:p>
          <a:p>
            <a:r>
              <a:rPr lang="en-US" sz="1500" dirty="0" smtClean="0">
                <a:latin typeface="Calibri"/>
                <a:cs typeface="Calibri"/>
              </a:rPr>
              <a:t>[Can you tell your friend how to clean your teeth because he doesn't know how?]</a:t>
            </a:r>
          </a:p>
          <a:p>
            <a:r>
              <a:rPr lang="en-US" sz="1500" i="1" dirty="0" smtClean="0">
                <a:latin typeface="Calibri"/>
                <a:cs typeface="Calibri"/>
              </a:rPr>
              <a:t>So you put toothpaste on </a:t>
            </a:r>
            <a:r>
              <a:rPr lang="en-US" sz="1500" i="1" u="sng" dirty="0" smtClean="0">
                <a:latin typeface="Calibri"/>
                <a:cs typeface="Calibri"/>
              </a:rPr>
              <a:t>it</a:t>
            </a:r>
            <a:r>
              <a:rPr lang="en-US" sz="1500" i="1" dirty="0" smtClean="0">
                <a:latin typeface="Calibri"/>
                <a:cs typeface="Calibri"/>
              </a:rPr>
              <a:t>. </a:t>
            </a:r>
            <a:r>
              <a:rPr lang="en-US" sz="1500" b="1" i="1" dirty="0" smtClean="0">
                <a:latin typeface="Calibri"/>
                <a:cs typeface="Calibri"/>
              </a:rPr>
              <a:t>And then </a:t>
            </a:r>
            <a:r>
              <a:rPr lang="en-US" sz="1500" i="1" dirty="0" smtClean="0">
                <a:latin typeface="Calibri"/>
                <a:cs typeface="Calibri"/>
              </a:rPr>
              <a:t>you rinse </a:t>
            </a:r>
            <a:r>
              <a:rPr lang="en-US" sz="1500" i="1" u="sng" dirty="0" smtClean="0">
                <a:latin typeface="Calibri"/>
                <a:cs typeface="Calibri"/>
              </a:rPr>
              <a:t>it</a:t>
            </a:r>
            <a:r>
              <a:rPr lang="en-US" sz="1500" b="1" i="1" dirty="0" smtClean="0">
                <a:latin typeface="Calibri"/>
                <a:cs typeface="Calibri"/>
              </a:rPr>
              <a:t>. And then </a:t>
            </a:r>
            <a:r>
              <a:rPr lang="en-US" sz="1500" i="1" dirty="0" smtClean="0">
                <a:latin typeface="Calibri"/>
                <a:cs typeface="Calibri"/>
              </a:rPr>
              <a:t>you brush your teeth, so brush in this corner, </a:t>
            </a:r>
            <a:r>
              <a:rPr lang="en-US" sz="1500" b="1" i="1" dirty="0" smtClean="0">
                <a:latin typeface="Calibri"/>
                <a:cs typeface="Calibri"/>
              </a:rPr>
              <a:t>then</a:t>
            </a:r>
            <a:r>
              <a:rPr lang="en-US" sz="1500" i="1" dirty="0" smtClean="0">
                <a:latin typeface="Calibri"/>
                <a:cs typeface="Calibri"/>
              </a:rPr>
              <a:t> this corner, </a:t>
            </a:r>
            <a:r>
              <a:rPr lang="en-US" sz="1500" b="1" i="1" dirty="0" smtClean="0">
                <a:latin typeface="Calibri"/>
                <a:cs typeface="Calibri"/>
              </a:rPr>
              <a:t>then </a:t>
            </a:r>
            <a:r>
              <a:rPr lang="en-US" sz="1500" i="1" dirty="0" smtClean="0">
                <a:latin typeface="Calibri"/>
                <a:cs typeface="Calibri"/>
              </a:rPr>
              <a:t>that corner, </a:t>
            </a:r>
            <a:r>
              <a:rPr lang="en-US" sz="1500" b="1" i="1" dirty="0" smtClean="0">
                <a:latin typeface="Calibri"/>
                <a:cs typeface="Calibri"/>
              </a:rPr>
              <a:t>then</a:t>
            </a:r>
            <a:r>
              <a:rPr lang="en-US" sz="1500" i="1" dirty="0" smtClean="0">
                <a:latin typeface="Calibri"/>
                <a:cs typeface="Calibri"/>
              </a:rPr>
              <a:t> that corner, </a:t>
            </a:r>
            <a:r>
              <a:rPr lang="en-US" sz="1500" b="1" i="1" dirty="0" smtClean="0">
                <a:latin typeface="Calibri"/>
                <a:cs typeface="Calibri"/>
              </a:rPr>
              <a:t>then</a:t>
            </a:r>
            <a:r>
              <a:rPr lang="en-US" sz="1500" i="1" dirty="0" smtClean="0">
                <a:latin typeface="Calibri"/>
                <a:cs typeface="Calibri"/>
              </a:rPr>
              <a:t> brush in the middle. </a:t>
            </a:r>
            <a:r>
              <a:rPr lang="en-US" sz="1500" b="1" i="1" dirty="0" smtClean="0">
                <a:latin typeface="Calibri"/>
                <a:cs typeface="Calibri"/>
              </a:rPr>
              <a:t>And then </a:t>
            </a:r>
            <a:r>
              <a:rPr lang="en-US" sz="1500" i="1" dirty="0" smtClean="0">
                <a:latin typeface="Calibri"/>
                <a:cs typeface="Calibri"/>
              </a:rPr>
              <a:t>you can rinse your brush </a:t>
            </a:r>
            <a:r>
              <a:rPr lang="en-US" sz="1500" b="1" i="1" dirty="0" smtClean="0">
                <a:latin typeface="Calibri"/>
                <a:cs typeface="Calibri"/>
              </a:rPr>
              <a:t>after</a:t>
            </a:r>
            <a:r>
              <a:rPr lang="en-US" sz="1500" i="1" dirty="0" smtClean="0">
                <a:latin typeface="Calibri"/>
                <a:cs typeface="Calibri"/>
              </a:rPr>
              <a:t> you wash your teeth. </a:t>
            </a:r>
            <a:r>
              <a:rPr lang="en-US" sz="1500" b="1" i="1" dirty="0" smtClean="0">
                <a:latin typeface="Calibri"/>
                <a:cs typeface="Calibri"/>
              </a:rPr>
              <a:t>And then </a:t>
            </a:r>
            <a:r>
              <a:rPr lang="en-US" sz="1500" i="1" dirty="0" smtClean="0">
                <a:latin typeface="Calibri"/>
                <a:cs typeface="Calibri"/>
              </a:rPr>
              <a:t>get water </a:t>
            </a:r>
            <a:r>
              <a:rPr lang="en-US" sz="1500" b="1" i="1" dirty="0" smtClean="0">
                <a:latin typeface="Calibri"/>
                <a:cs typeface="Calibri"/>
              </a:rPr>
              <a:t>and</a:t>
            </a:r>
            <a:r>
              <a:rPr lang="en-US" sz="1500" i="1" dirty="0" smtClean="0">
                <a:latin typeface="Calibri"/>
                <a:cs typeface="Calibri"/>
              </a:rPr>
              <a:t> put </a:t>
            </a:r>
            <a:r>
              <a:rPr lang="en-US" sz="1500" i="1" u="sng" dirty="0" smtClean="0">
                <a:latin typeface="Calibri"/>
                <a:cs typeface="Calibri"/>
              </a:rPr>
              <a:t>it</a:t>
            </a:r>
            <a:r>
              <a:rPr lang="en-US" sz="1500" i="1" dirty="0" smtClean="0">
                <a:latin typeface="Calibri"/>
                <a:cs typeface="Calibri"/>
              </a:rPr>
              <a:t> in the cup. </a:t>
            </a:r>
            <a:r>
              <a:rPr lang="en-US" sz="1500" b="1" i="1" dirty="0" smtClean="0">
                <a:latin typeface="Calibri"/>
                <a:cs typeface="Calibri"/>
              </a:rPr>
              <a:t>And then</a:t>
            </a:r>
            <a:r>
              <a:rPr lang="en-US" sz="1500" i="1" dirty="0" smtClean="0">
                <a:latin typeface="Calibri"/>
                <a:cs typeface="Calibri"/>
              </a:rPr>
              <a:t> swish </a:t>
            </a:r>
            <a:r>
              <a:rPr lang="en-US" sz="1500" i="1" u="sng" dirty="0" smtClean="0">
                <a:latin typeface="Calibri"/>
                <a:cs typeface="Calibri"/>
              </a:rPr>
              <a:t>it</a:t>
            </a:r>
            <a:r>
              <a:rPr lang="en-US" sz="1500" i="1" dirty="0" smtClean="0">
                <a:latin typeface="Calibri"/>
                <a:cs typeface="Calibri"/>
              </a:rPr>
              <a:t> in your mouth. </a:t>
            </a:r>
            <a:r>
              <a:rPr lang="en-US" sz="1500" b="1" i="1" dirty="0" smtClean="0">
                <a:latin typeface="Calibri"/>
                <a:cs typeface="Calibri"/>
              </a:rPr>
              <a:t>And then </a:t>
            </a:r>
            <a:r>
              <a:rPr lang="en-US" sz="1500" i="1" dirty="0" smtClean="0">
                <a:latin typeface="Calibri"/>
                <a:cs typeface="Calibri"/>
              </a:rPr>
              <a:t>spit </a:t>
            </a:r>
            <a:r>
              <a:rPr lang="en-US" sz="1500" i="1" u="sng" dirty="0" smtClean="0">
                <a:latin typeface="Calibri"/>
                <a:cs typeface="Calibri"/>
              </a:rPr>
              <a:t>it</a:t>
            </a:r>
            <a:r>
              <a:rPr lang="en-US" sz="1500" i="1" dirty="0" smtClean="0">
                <a:latin typeface="Calibri"/>
                <a:cs typeface="Calibri"/>
              </a:rPr>
              <a:t> out.</a:t>
            </a:r>
          </a:p>
          <a:p>
            <a:endParaRPr lang="en-US" sz="1500" dirty="0" smtClean="0">
              <a:latin typeface="Calibri"/>
              <a:cs typeface="Calibri"/>
            </a:endParaRPr>
          </a:p>
          <a:p>
            <a:pPr eaLnBrk="1" hangingPunct="1">
              <a:buFont typeface="Arial"/>
              <a:buChar char="•"/>
              <a:defRPr/>
            </a:pPr>
            <a:r>
              <a:rPr lang="en-US" altLang="en-US" sz="1500" dirty="0" smtClean="0">
                <a:solidFill>
                  <a:prstClr val="black"/>
                </a:solidFill>
                <a:latin typeface="Calibri"/>
                <a:cs typeface="Calibri"/>
              </a:rPr>
              <a:t> Repertoire includes 1 </a:t>
            </a:r>
            <a:r>
              <a:rPr lang="en-US" altLang="en-US" sz="1500" b="1" dirty="0" smtClean="0">
                <a:solidFill>
                  <a:prstClr val="black"/>
                </a:solidFill>
                <a:latin typeface="Calibri"/>
                <a:cs typeface="Calibri"/>
              </a:rPr>
              <a:t>conjunction</a:t>
            </a:r>
            <a:r>
              <a:rPr lang="en-US" altLang="en-US" sz="1500" dirty="0" smtClean="0">
                <a:solidFill>
                  <a:prstClr val="black"/>
                </a:solidFill>
                <a:latin typeface="Calibri"/>
                <a:cs typeface="Calibri"/>
              </a:rPr>
              <a:t> (</a:t>
            </a:r>
            <a:r>
              <a:rPr lang="en-US" altLang="en-US" sz="1500" i="1" dirty="0" smtClean="0">
                <a:solidFill>
                  <a:prstClr val="black"/>
                </a:solidFill>
                <a:latin typeface="Calibri"/>
                <a:cs typeface="Calibri"/>
              </a:rPr>
              <a:t>and</a:t>
            </a:r>
            <a:r>
              <a:rPr lang="en-US" altLang="en-US" sz="1500" dirty="0" smtClean="0">
                <a:solidFill>
                  <a:prstClr val="black"/>
                </a:solidFill>
                <a:latin typeface="Calibri"/>
                <a:cs typeface="Calibri"/>
              </a:rPr>
              <a:t>) and 2 </a:t>
            </a:r>
            <a:r>
              <a:rPr lang="en-US" altLang="en-US" sz="1500" b="1" dirty="0" smtClean="0">
                <a:solidFill>
                  <a:prstClr val="black"/>
                </a:solidFill>
                <a:latin typeface="Calibri"/>
                <a:cs typeface="Calibri"/>
              </a:rPr>
              <a:t>transitional words </a:t>
            </a:r>
            <a:r>
              <a:rPr lang="en-US" altLang="en-US" sz="1500" dirty="0" smtClean="0">
                <a:solidFill>
                  <a:prstClr val="black"/>
                </a:solidFill>
                <a:latin typeface="Calibri"/>
                <a:cs typeface="Calibri"/>
              </a:rPr>
              <a:t>(</a:t>
            </a:r>
            <a:r>
              <a:rPr lang="en-US" altLang="en-US" sz="1500" i="1" dirty="0" smtClean="0">
                <a:solidFill>
                  <a:prstClr val="black"/>
                </a:solidFill>
                <a:latin typeface="Calibri"/>
                <a:cs typeface="Calibri"/>
              </a:rPr>
              <a:t>then</a:t>
            </a:r>
            <a:r>
              <a:rPr lang="en-US" altLang="en-US" sz="1500" dirty="0" smtClean="0">
                <a:solidFill>
                  <a:prstClr val="black"/>
                </a:solidFill>
                <a:latin typeface="Calibri"/>
                <a:cs typeface="Calibri"/>
              </a:rPr>
              <a:t>, </a:t>
            </a:r>
            <a:r>
              <a:rPr lang="en-US" altLang="en-US" sz="1500" i="1" dirty="0" smtClean="0">
                <a:solidFill>
                  <a:prstClr val="black"/>
                </a:solidFill>
                <a:latin typeface="Calibri"/>
                <a:cs typeface="Calibri"/>
              </a:rPr>
              <a:t>after</a:t>
            </a:r>
            <a:r>
              <a:rPr lang="en-US" altLang="en-US" sz="1500" dirty="0" smtClean="0">
                <a:solidFill>
                  <a:prstClr val="black"/>
                </a:solidFill>
                <a:latin typeface="Calibri"/>
                <a:cs typeface="Calibri"/>
              </a:rPr>
              <a:t>)</a:t>
            </a:r>
          </a:p>
          <a:p>
            <a:pPr eaLnBrk="1" hangingPunct="1">
              <a:buFont typeface="Arial"/>
              <a:buChar char="•"/>
              <a:defRPr/>
            </a:pPr>
            <a:r>
              <a:rPr lang="en-US" altLang="en-US" sz="1500" dirty="0" smtClean="0">
                <a:solidFill>
                  <a:prstClr val="black"/>
                </a:solidFill>
                <a:latin typeface="Calibri"/>
                <a:cs typeface="Calibri"/>
              </a:rPr>
              <a:t>Numerous instances of </a:t>
            </a:r>
            <a:r>
              <a:rPr lang="en-US" altLang="en-US" sz="1500" u="sng" dirty="0" smtClean="0">
                <a:solidFill>
                  <a:prstClr val="black"/>
                </a:solidFill>
                <a:latin typeface="Calibri"/>
                <a:cs typeface="Calibri"/>
              </a:rPr>
              <a:t>cohesive ties</a:t>
            </a:r>
            <a:r>
              <a:rPr lang="en-US" altLang="en-US" sz="1500" dirty="0" smtClean="0">
                <a:solidFill>
                  <a:prstClr val="black"/>
                </a:solidFill>
                <a:latin typeface="Calibri"/>
                <a:cs typeface="Calibri"/>
              </a:rPr>
              <a:t> (pronominal referents; some ambiguous/inaccurate use)</a:t>
            </a: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92825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958405" y="1017812"/>
            <a:ext cx="5815793" cy="4104944"/>
          </a:xfrm>
          <a:prstGeom prst="wedgeRoundRectCallout">
            <a:avLst>
              <a:gd name="adj1" fmla="val 18069"/>
              <a:gd name="adj2" fmla="val 56413"/>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Calibri"/>
                <a:cs typeface="Calibri"/>
              </a:rPr>
              <a:t>Controlled </a:t>
            </a:r>
            <a:r>
              <a:rPr lang="en-US" altLang="en-US" sz="1600" u="sng" dirty="0" smtClean="0">
                <a:solidFill>
                  <a:prstClr val="black"/>
                </a:solidFill>
                <a:latin typeface="Calibri"/>
                <a:cs typeface="Calibri"/>
              </a:rPr>
              <a:t>Coherence and Cohesion (EL)</a:t>
            </a:r>
            <a:r>
              <a:rPr lang="en-US" altLang="en-US" sz="1600" u="sng" dirty="0">
                <a:solidFill>
                  <a:prstClr val="black"/>
                </a:solidFill>
                <a:latin typeface="Calibri"/>
                <a:cs typeface="Calibri"/>
              </a:rPr>
              <a:t>:</a:t>
            </a:r>
          </a:p>
          <a:p>
            <a:pPr eaLnBrk="1" hangingPunct="1">
              <a:defRPr/>
            </a:pPr>
            <a:endParaRPr lang="en-US" altLang="en-US" sz="1600" u="sng" dirty="0" smtClean="0">
              <a:solidFill>
                <a:prstClr val="black"/>
              </a:solidFill>
              <a:latin typeface="Calibri"/>
              <a:cs typeface="Calibri"/>
            </a:endParaRPr>
          </a:p>
          <a:p>
            <a:pPr eaLnBrk="1" hangingPunct="1">
              <a:defRPr/>
            </a:pPr>
            <a:r>
              <a:rPr lang="en-US" sz="1600" i="1" dirty="0">
                <a:latin typeface="Calibri"/>
                <a:cs typeface="Calibri"/>
              </a:rPr>
              <a:t>You need to brush your teeth because if you don't, you'll get a tooth to fall down. </a:t>
            </a:r>
            <a:r>
              <a:rPr lang="en-US" sz="1600" b="1" i="1" dirty="0">
                <a:latin typeface="Calibri"/>
                <a:cs typeface="Calibri"/>
              </a:rPr>
              <a:t>And</a:t>
            </a:r>
            <a:r>
              <a:rPr lang="en-US" sz="1600" i="1" dirty="0">
                <a:latin typeface="Calibri"/>
                <a:cs typeface="Calibri"/>
              </a:rPr>
              <a:t> you don't want a tooth to fall down because you want </a:t>
            </a:r>
            <a:r>
              <a:rPr lang="en-US" sz="1600" i="1" u="sng" dirty="0">
                <a:latin typeface="Calibri"/>
                <a:cs typeface="Calibri"/>
              </a:rPr>
              <a:t>them</a:t>
            </a:r>
            <a:r>
              <a:rPr lang="en-US" sz="1600" i="1" dirty="0">
                <a:latin typeface="Calibri"/>
                <a:cs typeface="Calibri"/>
              </a:rPr>
              <a:t> straight ahead for you cannot lose </a:t>
            </a:r>
            <a:r>
              <a:rPr lang="en-US" sz="1600" i="1" dirty="0" err="1">
                <a:latin typeface="Calibri"/>
                <a:cs typeface="Calibri"/>
              </a:rPr>
              <a:t>tooths</a:t>
            </a:r>
            <a:r>
              <a:rPr lang="en-US" sz="1600" i="1" dirty="0">
                <a:latin typeface="Calibri"/>
                <a:cs typeface="Calibri"/>
              </a:rPr>
              <a:t>. </a:t>
            </a:r>
            <a:endParaRPr lang="en-US" sz="1600" i="1" dirty="0" smtClean="0">
              <a:latin typeface="Calibri"/>
              <a:cs typeface="Calibri"/>
            </a:endParaRPr>
          </a:p>
          <a:p>
            <a:pPr eaLnBrk="1" hangingPunct="1">
              <a:defRPr/>
            </a:pPr>
            <a:r>
              <a:rPr lang="en-US" sz="1600" dirty="0" smtClean="0">
                <a:latin typeface="Calibri"/>
                <a:cs typeface="Calibri"/>
              </a:rPr>
              <a:t>[Okay</a:t>
            </a:r>
            <a:r>
              <a:rPr lang="en-US" sz="1600" dirty="0">
                <a:latin typeface="Calibri"/>
                <a:cs typeface="Calibri"/>
              </a:rPr>
              <a:t>. And can you tell him how to do </a:t>
            </a:r>
            <a:r>
              <a:rPr lang="en-US" sz="1600" dirty="0" smtClean="0">
                <a:latin typeface="Calibri"/>
                <a:cs typeface="Calibri"/>
              </a:rPr>
              <a:t>it, because </a:t>
            </a:r>
            <a:r>
              <a:rPr lang="en-US" sz="1600" dirty="0">
                <a:latin typeface="Calibri"/>
                <a:cs typeface="Calibri"/>
              </a:rPr>
              <a:t>he doesn't know how?] </a:t>
            </a:r>
            <a:endParaRPr lang="en-US" sz="1600" dirty="0" smtClean="0">
              <a:latin typeface="Calibri"/>
              <a:cs typeface="Calibri"/>
            </a:endParaRPr>
          </a:p>
          <a:p>
            <a:pPr eaLnBrk="1" hangingPunct="1">
              <a:defRPr/>
            </a:pPr>
            <a:r>
              <a:rPr lang="en-US" sz="1600" b="1" i="1" dirty="0" smtClean="0">
                <a:latin typeface="Calibri"/>
                <a:cs typeface="Calibri"/>
              </a:rPr>
              <a:t>First</a:t>
            </a:r>
            <a:r>
              <a:rPr lang="en-US" sz="1600" i="1" dirty="0" smtClean="0">
                <a:latin typeface="Calibri"/>
                <a:cs typeface="Calibri"/>
              </a:rPr>
              <a:t> </a:t>
            </a:r>
            <a:r>
              <a:rPr lang="en-US" sz="1600" i="1" dirty="0">
                <a:latin typeface="Calibri"/>
                <a:cs typeface="Calibri"/>
              </a:rPr>
              <a:t>you put toothpaste on the toothbrush. </a:t>
            </a:r>
            <a:r>
              <a:rPr lang="en-US" sz="1600" b="1" i="1" dirty="0">
                <a:latin typeface="Calibri"/>
                <a:cs typeface="Calibri"/>
              </a:rPr>
              <a:t>Next</a:t>
            </a:r>
            <a:r>
              <a:rPr lang="en-US" sz="1600" i="1" dirty="0">
                <a:latin typeface="Calibri"/>
                <a:cs typeface="Calibri"/>
              </a:rPr>
              <a:t> you water </a:t>
            </a:r>
            <a:r>
              <a:rPr lang="en-US" sz="1600" i="1" u="sng" dirty="0">
                <a:latin typeface="Calibri"/>
                <a:cs typeface="Calibri"/>
              </a:rPr>
              <a:t>it</a:t>
            </a:r>
            <a:r>
              <a:rPr lang="en-US" sz="1600" i="1" dirty="0">
                <a:latin typeface="Calibri"/>
                <a:cs typeface="Calibri"/>
              </a:rPr>
              <a:t> a little bit. </a:t>
            </a:r>
            <a:r>
              <a:rPr lang="en-US" sz="1600" b="1" i="1" dirty="0">
                <a:latin typeface="Calibri"/>
                <a:cs typeface="Calibri"/>
              </a:rPr>
              <a:t>And then </a:t>
            </a:r>
            <a:r>
              <a:rPr lang="en-US" sz="1600" i="1" dirty="0">
                <a:latin typeface="Calibri"/>
                <a:cs typeface="Calibri"/>
              </a:rPr>
              <a:t>you let </a:t>
            </a:r>
            <a:r>
              <a:rPr lang="en-US" sz="1600" i="1" u="sng" dirty="0">
                <a:latin typeface="Calibri"/>
                <a:cs typeface="Calibri"/>
              </a:rPr>
              <a:t>it</a:t>
            </a:r>
            <a:r>
              <a:rPr lang="en-US" sz="1600" i="1" dirty="0">
                <a:latin typeface="Calibri"/>
                <a:cs typeface="Calibri"/>
              </a:rPr>
              <a:t> dry for a little bit. </a:t>
            </a:r>
            <a:r>
              <a:rPr lang="en-US" sz="1600" b="1" i="1" dirty="0">
                <a:latin typeface="Calibri"/>
                <a:cs typeface="Calibri"/>
              </a:rPr>
              <a:t>And then </a:t>
            </a:r>
            <a:r>
              <a:rPr lang="en-US" sz="1600" i="1" dirty="0">
                <a:latin typeface="Calibri"/>
                <a:cs typeface="Calibri"/>
              </a:rPr>
              <a:t>you brush. </a:t>
            </a:r>
            <a:endParaRPr lang="en-US" sz="1600" i="1" dirty="0" smtClean="0">
              <a:latin typeface="Calibri"/>
              <a:cs typeface="Calibri"/>
            </a:endParaRPr>
          </a:p>
          <a:p>
            <a:pPr eaLnBrk="1" hangingPunct="1">
              <a:defRPr/>
            </a:pPr>
            <a:endParaRPr lang="en-US" sz="1600" dirty="0" smtClean="0">
              <a:latin typeface="Calibri"/>
              <a:cs typeface="Calibri"/>
            </a:endParaRPr>
          </a:p>
          <a:p>
            <a:pPr marL="285750" indent="-285750" eaLnBrk="1" hangingPunct="1">
              <a:buFont typeface="Arial"/>
              <a:buChar char="•"/>
              <a:defRPr/>
            </a:pPr>
            <a:r>
              <a:rPr lang="en-US" altLang="en-US" sz="1600" dirty="0" smtClean="0">
                <a:solidFill>
                  <a:prstClr val="black"/>
                </a:solidFill>
                <a:latin typeface="Calibri"/>
                <a:cs typeface="Calibri"/>
              </a:rPr>
              <a:t>Repertoire includes 2 </a:t>
            </a:r>
            <a:r>
              <a:rPr lang="en-US" altLang="en-US" sz="1600" b="1" dirty="0" smtClean="0">
                <a:solidFill>
                  <a:prstClr val="black"/>
                </a:solidFill>
                <a:latin typeface="Calibri"/>
                <a:cs typeface="Calibri"/>
              </a:rPr>
              <a:t>conjunctions</a:t>
            </a:r>
            <a:r>
              <a:rPr lang="en-US" altLang="en-US" sz="1600" dirty="0" smtClean="0">
                <a:solidFill>
                  <a:prstClr val="black"/>
                </a:solidFill>
                <a:latin typeface="Calibri"/>
                <a:cs typeface="Calibri"/>
              </a:rPr>
              <a:t> (and, then) and 2 </a:t>
            </a:r>
            <a:r>
              <a:rPr lang="en-US" altLang="en-US" sz="1600" b="1" dirty="0" smtClean="0">
                <a:solidFill>
                  <a:prstClr val="black"/>
                </a:solidFill>
                <a:latin typeface="Calibri"/>
                <a:cs typeface="Calibri"/>
              </a:rPr>
              <a:t>transitional words </a:t>
            </a:r>
            <a:r>
              <a:rPr lang="en-US" altLang="en-US" sz="1600" dirty="0" smtClean="0">
                <a:solidFill>
                  <a:prstClr val="black"/>
                </a:solidFill>
                <a:latin typeface="Calibri"/>
                <a:cs typeface="Calibri"/>
              </a:rPr>
              <a:t>(first, next)</a:t>
            </a:r>
          </a:p>
          <a:p>
            <a:pPr marL="285750" indent="-285750" eaLnBrk="1" hangingPunct="1">
              <a:buFont typeface="Arial"/>
              <a:buChar char="•"/>
              <a:defRPr/>
            </a:pPr>
            <a:r>
              <a:rPr lang="en-US" altLang="en-US" sz="1600" dirty="0" smtClean="0">
                <a:solidFill>
                  <a:prstClr val="black"/>
                </a:solidFill>
                <a:latin typeface="Calibri"/>
                <a:cs typeface="Calibri"/>
              </a:rPr>
              <a:t>Several instances of cohesive ties using two types of </a:t>
            </a:r>
            <a:r>
              <a:rPr lang="en-US" altLang="en-US" sz="1600" u="sng" dirty="0" smtClean="0">
                <a:solidFill>
                  <a:prstClr val="black"/>
                </a:solidFill>
                <a:latin typeface="Calibri"/>
                <a:cs typeface="Calibri"/>
              </a:rPr>
              <a:t>cohesive devices</a:t>
            </a:r>
            <a:r>
              <a:rPr lang="en-US" altLang="en-US" sz="1600" dirty="0" smtClean="0">
                <a:solidFill>
                  <a:prstClr val="black"/>
                </a:solidFill>
                <a:latin typeface="Calibri"/>
                <a:cs typeface="Calibri"/>
              </a:rPr>
              <a:t> (ellipsis, pronominal referents)</a:t>
            </a:r>
          </a:p>
        </p:txBody>
      </p:sp>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smtClean="0">
              <a:solidFill>
                <a:srgbClr val="C0504D">
                  <a:lumMod val="75000"/>
                </a:srgb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3" name="Rounded Rectangular Callout 12"/>
          <p:cNvSpPr>
            <a:spLocks noChangeArrowheads="1"/>
          </p:cNvSpPr>
          <p:nvPr/>
        </p:nvSpPr>
        <p:spPr bwMode="auto">
          <a:xfrm>
            <a:off x="2827090" y="1017812"/>
            <a:ext cx="6120498" cy="4104944"/>
          </a:xfrm>
          <a:prstGeom prst="wedgeRoundRectCallout">
            <a:avLst>
              <a:gd name="adj1" fmla="val 22131"/>
              <a:gd name="adj2" fmla="val 5649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50" dirty="0">
                <a:solidFill>
                  <a:prstClr val="black"/>
                </a:solidFill>
                <a:latin typeface="Calibri"/>
                <a:cs typeface="Calibri"/>
              </a:rPr>
              <a:t> </a:t>
            </a:r>
            <a:r>
              <a:rPr lang="en-US" altLang="en-US" sz="1550" u="sng" dirty="0" smtClean="0">
                <a:solidFill>
                  <a:prstClr val="black"/>
                </a:solidFill>
                <a:latin typeface="Calibri"/>
                <a:cs typeface="Calibri"/>
              </a:rPr>
              <a:t>Controlled Coherence and Cohesion (</a:t>
            </a:r>
            <a:r>
              <a:rPr lang="en-US" altLang="en-US" sz="1550" u="sng" dirty="0">
                <a:solidFill>
                  <a:prstClr val="black"/>
                </a:solidFill>
                <a:latin typeface="Calibri"/>
                <a:cs typeface="Calibri"/>
              </a:rPr>
              <a:t>EO/P)</a:t>
            </a:r>
            <a:r>
              <a:rPr lang="en-US" altLang="en-US" sz="1550" u="sng" dirty="0" smtClean="0">
                <a:solidFill>
                  <a:prstClr val="black"/>
                </a:solidFill>
                <a:latin typeface="Calibri"/>
                <a:cs typeface="Calibri"/>
              </a:rPr>
              <a:t>:</a:t>
            </a:r>
          </a:p>
          <a:p>
            <a:pPr eaLnBrk="1" hangingPunct="1">
              <a:defRPr/>
            </a:pPr>
            <a:endParaRPr lang="en-US" altLang="en-US" sz="1550" u="sng" dirty="0">
              <a:solidFill>
                <a:prstClr val="black"/>
              </a:solidFill>
              <a:latin typeface="Calibri"/>
              <a:cs typeface="Calibri"/>
            </a:endParaRPr>
          </a:p>
          <a:p>
            <a:pPr eaLnBrk="1" hangingPunct="1">
              <a:defRPr/>
            </a:pPr>
            <a:r>
              <a:rPr lang="en-US" sz="1550" i="1" dirty="0">
                <a:latin typeface="Calibri"/>
                <a:cs typeface="Calibri"/>
              </a:rPr>
              <a:t>Because your teeth have to be super clean. </a:t>
            </a:r>
            <a:r>
              <a:rPr lang="en-US" sz="1550" b="1" i="1" dirty="0">
                <a:latin typeface="Calibri"/>
                <a:cs typeface="Calibri"/>
              </a:rPr>
              <a:t>And</a:t>
            </a:r>
            <a:r>
              <a:rPr lang="en-US" sz="1550" i="1" dirty="0">
                <a:latin typeface="Calibri"/>
                <a:cs typeface="Calibri"/>
              </a:rPr>
              <a:t> you have to </a:t>
            </a:r>
            <a:r>
              <a:rPr lang="en-US" sz="1550" b="1" i="1" dirty="0">
                <a:latin typeface="Calibri"/>
                <a:cs typeface="Calibri"/>
              </a:rPr>
              <a:t>when</a:t>
            </a:r>
            <a:r>
              <a:rPr lang="en-US" sz="1550" i="1" dirty="0">
                <a:latin typeface="Calibri"/>
                <a:cs typeface="Calibri"/>
              </a:rPr>
              <a:t> you're done, you put on your uniform </a:t>
            </a:r>
            <a:r>
              <a:rPr lang="en-US" sz="1550" b="1" i="1" dirty="0">
                <a:latin typeface="Calibri"/>
                <a:cs typeface="Calibri"/>
              </a:rPr>
              <a:t>and</a:t>
            </a:r>
            <a:r>
              <a:rPr lang="en-US" sz="1550" i="1" dirty="0">
                <a:latin typeface="Calibri"/>
                <a:cs typeface="Calibri"/>
              </a:rPr>
              <a:t> you get your backpack. </a:t>
            </a:r>
            <a:r>
              <a:rPr lang="en-US" sz="1550" b="1" i="1" dirty="0">
                <a:latin typeface="Calibri"/>
                <a:cs typeface="Calibri"/>
              </a:rPr>
              <a:t>And then </a:t>
            </a:r>
            <a:r>
              <a:rPr lang="en-US" sz="1550" i="1" dirty="0">
                <a:latin typeface="Calibri"/>
                <a:cs typeface="Calibri"/>
              </a:rPr>
              <a:t>you go in the car. </a:t>
            </a:r>
            <a:r>
              <a:rPr lang="en-US" sz="1550" b="1" i="1" dirty="0">
                <a:latin typeface="Calibri"/>
                <a:cs typeface="Calibri"/>
              </a:rPr>
              <a:t>And then </a:t>
            </a:r>
            <a:r>
              <a:rPr lang="en-US" sz="1550" i="1" dirty="0">
                <a:latin typeface="Calibri"/>
                <a:cs typeface="Calibri"/>
              </a:rPr>
              <a:t>your dad come take you to school</a:t>
            </a:r>
            <a:r>
              <a:rPr lang="en-US" sz="1550" i="1" dirty="0" smtClean="0">
                <a:latin typeface="Calibri"/>
                <a:cs typeface="Calibri"/>
              </a:rPr>
              <a:t>.</a:t>
            </a:r>
          </a:p>
          <a:p>
            <a:pPr eaLnBrk="1" hangingPunct="1">
              <a:defRPr/>
            </a:pPr>
            <a:r>
              <a:rPr lang="en-US" sz="1550" dirty="0" smtClean="0">
                <a:latin typeface="Calibri"/>
                <a:cs typeface="Calibri"/>
              </a:rPr>
              <a:t>[And </a:t>
            </a:r>
            <a:r>
              <a:rPr lang="en-US" sz="1550" dirty="0">
                <a:latin typeface="Calibri"/>
                <a:cs typeface="Calibri"/>
              </a:rPr>
              <a:t>can you tell him how to do it? How to clean his teeth?] </a:t>
            </a:r>
            <a:endParaRPr lang="en-US" sz="1550" dirty="0" smtClean="0">
              <a:latin typeface="Calibri"/>
              <a:cs typeface="Calibri"/>
            </a:endParaRPr>
          </a:p>
          <a:p>
            <a:pPr eaLnBrk="1" hangingPunct="1">
              <a:defRPr/>
            </a:pPr>
            <a:r>
              <a:rPr lang="en-US" sz="1550" b="1" i="1" dirty="0" smtClean="0">
                <a:latin typeface="Calibri"/>
                <a:cs typeface="Calibri"/>
              </a:rPr>
              <a:t>First</a:t>
            </a:r>
            <a:r>
              <a:rPr lang="en-US" sz="1550" i="1" dirty="0" smtClean="0">
                <a:latin typeface="Calibri"/>
                <a:cs typeface="Calibri"/>
              </a:rPr>
              <a:t> </a:t>
            </a:r>
            <a:r>
              <a:rPr lang="en-US" sz="1550" i="1" dirty="0">
                <a:latin typeface="Calibri"/>
                <a:cs typeface="Calibri"/>
              </a:rPr>
              <a:t>you get your toothbrush, </a:t>
            </a:r>
            <a:r>
              <a:rPr lang="en-US" sz="1550" b="1" i="1" dirty="0">
                <a:latin typeface="Calibri"/>
                <a:cs typeface="Calibri"/>
              </a:rPr>
              <a:t>and then </a:t>
            </a:r>
            <a:r>
              <a:rPr lang="en-US" sz="1550" i="1" dirty="0">
                <a:latin typeface="Calibri"/>
                <a:cs typeface="Calibri"/>
              </a:rPr>
              <a:t>the thing that you put on top. </a:t>
            </a:r>
            <a:r>
              <a:rPr lang="en-US" sz="1550" b="1" i="1" dirty="0">
                <a:latin typeface="Calibri"/>
                <a:cs typeface="Calibri"/>
              </a:rPr>
              <a:t>And then </a:t>
            </a:r>
            <a:r>
              <a:rPr lang="en-US" sz="1550" i="1" dirty="0">
                <a:latin typeface="Calibri"/>
                <a:cs typeface="Calibri"/>
              </a:rPr>
              <a:t>you brush your teeth. </a:t>
            </a:r>
            <a:r>
              <a:rPr lang="en-US" sz="1550" b="1" i="1" dirty="0">
                <a:latin typeface="Calibri"/>
                <a:cs typeface="Calibri"/>
              </a:rPr>
              <a:t>And then </a:t>
            </a:r>
            <a:r>
              <a:rPr lang="en-US" sz="1550" i="1" dirty="0">
                <a:latin typeface="Calibri"/>
                <a:cs typeface="Calibri"/>
              </a:rPr>
              <a:t>you go if you want to wash your face or your hair, you could do </a:t>
            </a:r>
            <a:r>
              <a:rPr lang="en-US" sz="1550" i="1" u="sng" dirty="0">
                <a:latin typeface="Calibri"/>
                <a:cs typeface="Calibri"/>
              </a:rPr>
              <a:t>that</a:t>
            </a:r>
            <a:r>
              <a:rPr lang="en-US" sz="1550" i="1" dirty="0">
                <a:latin typeface="Calibri"/>
                <a:cs typeface="Calibri"/>
              </a:rPr>
              <a:t>. </a:t>
            </a:r>
            <a:r>
              <a:rPr lang="en-US" sz="1550" b="1" i="1" dirty="0">
                <a:latin typeface="Calibri"/>
                <a:cs typeface="Calibri"/>
              </a:rPr>
              <a:t>And</a:t>
            </a:r>
            <a:r>
              <a:rPr lang="en-US" sz="1550" i="1" dirty="0">
                <a:latin typeface="Calibri"/>
                <a:cs typeface="Calibri"/>
              </a:rPr>
              <a:t> I do </a:t>
            </a:r>
            <a:r>
              <a:rPr lang="en-US" sz="1550" i="1" u="sng" dirty="0">
                <a:latin typeface="Calibri"/>
                <a:cs typeface="Calibri"/>
              </a:rPr>
              <a:t>that</a:t>
            </a:r>
            <a:r>
              <a:rPr lang="en-US" sz="1550" i="1" dirty="0">
                <a:latin typeface="Calibri"/>
                <a:cs typeface="Calibri"/>
              </a:rPr>
              <a:t> </a:t>
            </a:r>
            <a:r>
              <a:rPr lang="en-US" sz="1550" b="1" i="1" dirty="0">
                <a:latin typeface="Calibri"/>
                <a:cs typeface="Calibri"/>
              </a:rPr>
              <a:t>when</a:t>
            </a:r>
            <a:r>
              <a:rPr lang="en-US" sz="1550" i="1" dirty="0">
                <a:latin typeface="Calibri"/>
                <a:cs typeface="Calibri"/>
              </a:rPr>
              <a:t> I brush my teeth too. </a:t>
            </a:r>
            <a:r>
              <a:rPr lang="en-US" sz="1550" b="1" i="1" dirty="0">
                <a:latin typeface="Calibri"/>
                <a:cs typeface="Calibri"/>
              </a:rPr>
              <a:t>And then </a:t>
            </a:r>
            <a:r>
              <a:rPr lang="en-US" sz="1550" i="1" dirty="0">
                <a:latin typeface="Calibri"/>
                <a:cs typeface="Calibri"/>
              </a:rPr>
              <a:t>everything could be clean: your hair, your face, </a:t>
            </a:r>
            <a:r>
              <a:rPr lang="en-US" sz="1550" b="1" i="1" dirty="0">
                <a:latin typeface="Calibri"/>
                <a:cs typeface="Calibri"/>
              </a:rPr>
              <a:t>and</a:t>
            </a:r>
            <a:r>
              <a:rPr lang="en-US" sz="1550" i="1" dirty="0">
                <a:latin typeface="Calibri"/>
                <a:cs typeface="Calibri"/>
              </a:rPr>
              <a:t> your teeth. </a:t>
            </a:r>
            <a:endParaRPr lang="en-US" sz="1550" i="1" dirty="0" smtClean="0">
              <a:latin typeface="Calibri"/>
              <a:cs typeface="Calibri"/>
            </a:endParaRPr>
          </a:p>
          <a:p>
            <a:pPr eaLnBrk="1" hangingPunct="1">
              <a:defRPr/>
            </a:pPr>
            <a:endParaRPr lang="en-US" altLang="en-US" sz="1550" u="sng" dirty="0" smtClean="0">
              <a:solidFill>
                <a:prstClr val="black"/>
              </a:solidFill>
              <a:latin typeface="Calibri"/>
              <a:cs typeface="Calibri"/>
            </a:endParaRPr>
          </a:p>
          <a:p>
            <a:pPr marL="285750" indent="-285750" eaLnBrk="1" hangingPunct="1">
              <a:buFont typeface="Arial"/>
              <a:buChar char="•"/>
              <a:defRPr/>
            </a:pPr>
            <a:r>
              <a:rPr lang="en-US" altLang="en-US" sz="1550" dirty="0" smtClean="0">
                <a:solidFill>
                  <a:prstClr val="black"/>
                </a:solidFill>
                <a:latin typeface="Calibri"/>
                <a:cs typeface="Calibri"/>
              </a:rPr>
              <a:t>Repertoire includes 2 </a:t>
            </a:r>
            <a:r>
              <a:rPr lang="en-US" altLang="en-US" sz="1550" b="1" dirty="0" smtClean="0">
                <a:solidFill>
                  <a:prstClr val="black"/>
                </a:solidFill>
                <a:latin typeface="Calibri"/>
                <a:cs typeface="Calibri"/>
              </a:rPr>
              <a:t>conjunctions</a:t>
            </a:r>
            <a:r>
              <a:rPr lang="en-US" altLang="en-US" sz="1550" dirty="0" smtClean="0">
                <a:solidFill>
                  <a:prstClr val="black"/>
                </a:solidFill>
                <a:latin typeface="Calibri"/>
                <a:cs typeface="Calibri"/>
              </a:rPr>
              <a:t> (and, then) and 2 </a:t>
            </a:r>
            <a:r>
              <a:rPr lang="en-US" altLang="en-US" sz="1550" b="1" dirty="0" smtClean="0">
                <a:solidFill>
                  <a:prstClr val="black"/>
                </a:solidFill>
                <a:latin typeface="Calibri"/>
                <a:cs typeface="Calibri"/>
              </a:rPr>
              <a:t>transitional words</a:t>
            </a:r>
            <a:r>
              <a:rPr lang="en-US" altLang="en-US" sz="1550" dirty="0" smtClean="0">
                <a:solidFill>
                  <a:prstClr val="black"/>
                </a:solidFill>
                <a:latin typeface="Calibri"/>
                <a:cs typeface="Calibri"/>
              </a:rPr>
              <a:t> (when, first)</a:t>
            </a:r>
          </a:p>
          <a:p>
            <a:pPr marL="285750" indent="-285750" eaLnBrk="1" hangingPunct="1">
              <a:buFont typeface="Arial"/>
              <a:buChar char="•"/>
              <a:defRPr/>
            </a:pPr>
            <a:r>
              <a:rPr lang="en-US" altLang="en-US" sz="1550" dirty="0" smtClean="0">
                <a:solidFill>
                  <a:prstClr val="black"/>
                </a:solidFill>
                <a:latin typeface="Calibri"/>
                <a:cs typeface="Calibri"/>
              </a:rPr>
              <a:t>Several instances of cohesive ties using two types of </a:t>
            </a:r>
            <a:r>
              <a:rPr lang="en-US" altLang="en-US" sz="1550" u="sng" dirty="0" smtClean="0">
                <a:solidFill>
                  <a:prstClr val="black"/>
                </a:solidFill>
                <a:latin typeface="Calibri"/>
                <a:cs typeface="Calibri"/>
              </a:rPr>
              <a:t>cohesive devices </a:t>
            </a:r>
            <a:r>
              <a:rPr lang="en-US" altLang="en-US" sz="1550" dirty="0" smtClean="0">
                <a:solidFill>
                  <a:prstClr val="black"/>
                </a:solidFill>
                <a:latin typeface="Calibri"/>
                <a:cs typeface="Calibri"/>
              </a:rPr>
              <a:t>(ellipsis, pronominal referent)</a:t>
            </a: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4" name="Coher-Cohes_K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01343" y="5882255"/>
            <a:ext cx="374904" cy="374904"/>
          </a:xfrm>
          <a:prstGeom prst="rect">
            <a:avLst/>
          </a:prstGeom>
        </p:spPr>
      </p:pic>
    </p:spTree>
    <p:extLst>
      <p:ext uri="{BB962C8B-B14F-4D97-AF65-F5344CB8AC3E}">
        <p14:creationId xmlns:p14="http://schemas.microsoft.com/office/powerpoint/2010/main" val="1045083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4750944" y="3005859"/>
            <a:ext cx="1154906" cy="1306082"/>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(EL)</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b="1" i="1" dirty="0"/>
              <a:t>First</a:t>
            </a:r>
            <a:r>
              <a:rPr lang="en-US" sz="400" i="1" dirty="0"/>
              <a:t> they need to count </a:t>
            </a:r>
            <a:r>
              <a:rPr lang="en-US" sz="400" i="1" u="sng" dirty="0"/>
              <a:t>it</a:t>
            </a:r>
            <a:r>
              <a:rPr lang="en-US" sz="400" i="1" dirty="0"/>
              <a:t> </a:t>
            </a:r>
            <a:r>
              <a:rPr lang="en-US" sz="400" b="1" i="1" dirty="0"/>
              <a:t>and then </a:t>
            </a:r>
            <a:r>
              <a:rPr lang="en-US" sz="400" i="1" dirty="0"/>
              <a:t>they put </a:t>
            </a:r>
            <a:r>
              <a:rPr lang="en-US" sz="400" i="1" u="sng" dirty="0"/>
              <a:t>it</a:t>
            </a:r>
            <a:r>
              <a:rPr lang="en-US" sz="400" i="1" dirty="0"/>
              <a:t> like. And they didn't put </a:t>
            </a:r>
            <a:r>
              <a:rPr lang="en-US" sz="400" i="1" u="sng" dirty="0"/>
              <a:t>it</a:t>
            </a:r>
            <a:r>
              <a:rPr lang="en-US" sz="400" i="1" dirty="0"/>
              <a:t>. </a:t>
            </a:r>
            <a:r>
              <a:rPr lang="en-US" sz="400" b="1" i="1" dirty="0"/>
              <a:t>And then </a:t>
            </a:r>
            <a:r>
              <a:rPr lang="en-US" sz="400" i="1" dirty="0"/>
              <a:t>they put </a:t>
            </a:r>
            <a:r>
              <a:rPr lang="en-US" sz="400" i="1" u="sng" dirty="0"/>
              <a:t>it</a:t>
            </a:r>
            <a:r>
              <a:rPr lang="en-US" sz="400" i="1" dirty="0"/>
              <a:t>. </a:t>
            </a:r>
            <a:r>
              <a:rPr lang="en-US" sz="400" b="1" i="1" dirty="0"/>
              <a:t>First</a:t>
            </a:r>
            <a:r>
              <a:rPr lang="en-US" sz="400" i="1" dirty="0"/>
              <a:t> they put </a:t>
            </a:r>
            <a:r>
              <a:rPr lang="en-US" sz="400" i="1" u="sng" dirty="0"/>
              <a:t>it</a:t>
            </a:r>
            <a:r>
              <a:rPr lang="en-US" sz="400" i="1" dirty="0"/>
              <a:t> together. </a:t>
            </a:r>
            <a:r>
              <a:rPr lang="en-US" sz="400" b="1" i="1" dirty="0"/>
              <a:t>Then</a:t>
            </a:r>
            <a:r>
              <a:rPr lang="en-US" sz="400" i="1" dirty="0"/>
              <a:t> they count. </a:t>
            </a:r>
          </a:p>
          <a:p>
            <a:pPr eaLnBrk="1" hangingPunct="1">
              <a:defRPr/>
            </a:pPr>
            <a:r>
              <a:rPr lang="en-US" sz="400" dirty="0"/>
              <a:t>[Researcher: Tell her why using the cubes this way helps her.] </a:t>
            </a:r>
          </a:p>
          <a:p>
            <a:pPr eaLnBrk="1" hangingPunct="1">
              <a:defRPr/>
            </a:pPr>
            <a:r>
              <a:rPr lang="en-US" sz="400" i="1" dirty="0"/>
              <a:t>Because it's easy.</a:t>
            </a:r>
          </a:p>
          <a:p>
            <a:pPr eaLnBrk="1" hangingPunct="1">
              <a:defRPr/>
            </a:pPr>
            <a:endParaRPr lang="en-US" sz="400" i="1" dirty="0"/>
          </a:p>
          <a:p>
            <a:pPr eaLnBrk="1" hangingPunct="1">
              <a:defRPr/>
            </a:pPr>
            <a:r>
              <a:rPr lang="en-US" sz="400" dirty="0" smtClean="0"/>
              <a:t>· Varied </a:t>
            </a:r>
            <a:r>
              <a:rPr lang="en-US" sz="400" dirty="0"/>
              <a:t>use of sequencing connectors and cohesive devices</a:t>
            </a:r>
            <a:r>
              <a:rPr lang="en-US" sz="400" i="1" dirty="0"/>
              <a:t> </a:t>
            </a:r>
            <a:endParaRPr lang="en-US" altLang="en-US" sz="400" i="1" dirty="0">
              <a:solidFill>
                <a:prstClr val="black"/>
              </a:solidFill>
              <a:latin typeface="Calibri" pitchFamily="34" charset="0"/>
            </a:endParaRPr>
          </a:p>
        </p:txBody>
      </p:sp>
      <p:sp>
        <p:nvSpPr>
          <p:cNvPr id="10" name="Rounded Rectangular Callout 9"/>
          <p:cNvSpPr>
            <a:spLocks noChangeArrowheads="1"/>
          </p:cNvSpPr>
          <p:nvPr/>
        </p:nvSpPr>
        <p:spPr bwMode="auto">
          <a:xfrm>
            <a:off x="3164904" y="3697101"/>
            <a:ext cx="1147038" cy="1101402"/>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Coherence and Cohesion (EL):</a:t>
            </a:r>
          </a:p>
          <a:p>
            <a:pPr eaLnBrk="1" hangingPunct="1">
              <a:defRPr/>
            </a:pPr>
            <a:endParaRPr lang="en-US" altLang="en-US" sz="400" u="sng" dirty="0">
              <a:solidFill>
                <a:prstClr val="black"/>
              </a:solidFill>
              <a:latin typeface="Calibri"/>
            </a:endParaRPr>
          </a:p>
          <a:p>
            <a:pPr eaLnBrk="1" hangingPunct="1">
              <a:defRPr/>
            </a:pPr>
            <a:r>
              <a:rPr lang="en-US" sz="400" i="1" dirty="0"/>
              <a:t>You need to put the cubes in the top </a:t>
            </a:r>
            <a:r>
              <a:rPr lang="en-US" sz="400" b="1" i="1" dirty="0"/>
              <a:t>and</a:t>
            </a:r>
            <a:r>
              <a:rPr lang="en-US" sz="400" i="1" dirty="0"/>
              <a:t> count </a:t>
            </a:r>
            <a:r>
              <a:rPr lang="en-US" sz="400" i="1" u="sng" dirty="0"/>
              <a:t>them</a:t>
            </a:r>
            <a:r>
              <a:rPr lang="en-US" sz="400" i="1" dirty="0"/>
              <a:t>. </a:t>
            </a:r>
          </a:p>
          <a:p>
            <a:pPr eaLnBrk="1" hangingPunct="1">
              <a:defRPr/>
            </a:pPr>
            <a:r>
              <a:rPr lang="en-US" sz="400" dirty="0"/>
              <a:t>[Researcher: And can you tell him why this way helps?] </a:t>
            </a:r>
          </a:p>
          <a:p>
            <a:pPr eaLnBrk="1" hangingPunct="1">
              <a:defRPr/>
            </a:pPr>
            <a:r>
              <a:rPr lang="en-US" sz="400" i="1" dirty="0"/>
              <a:t>It helps you for you can count. </a:t>
            </a:r>
          </a:p>
          <a:p>
            <a:pPr eaLnBrk="1" hangingPunct="1">
              <a:defRPr/>
            </a:pPr>
            <a:endParaRPr lang="en-US" altLang="en-US" sz="400" dirty="0">
              <a:solidFill>
                <a:prstClr val="black"/>
              </a:solidFill>
              <a:latin typeface="Calibri"/>
            </a:endParaRPr>
          </a:p>
          <a:p>
            <a:pPr eaLnBrk="1" hangingPunct="1">
              <a:defRPr/>
            </a:pPr>
            <a:r>
              <a:rPr lang="en-US" altLang="en-US" sz="400" dirty="0" smtClean="0">
                <a:solidFill>
                  <a:prstClr val="black"/>
                </a:solidFill>
                <a:latin typeface="Calibri"/>
              </a:rPr>
              <a:t>· Use </a:t>
            </a:r>
            <a:r>
              <a:rPr lang="en-US" altLang="en-US" sz="400" dirty="0">
                <a:solidFill>
                  <a:prstClr val="black"/>
                </a:solidFill>
                <a:latin typeface="Calibri"/>
              </a:rPr>
              <a:t>of some sequencing connectors and cohesive devices</a:t>
            </a:r>
          </a:p>
          <a:p>
            <a:pPr eaLnBrk="1" hangingPunct="1">
              <a:defRPr/>
            </a:pPr>
            <a:endParaRPr lang="en-US" altLang="en-US" sz="400" dirty="0">
              <a:solidFill>
                <a:prstClr val="black"/>
              </a:solidFill>
              <a:latin typeface="Calibri"/>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4" name="Rounded Rectangular Callout 13"/>
          <p:cNvSpPr>
            <a:spLocks noChangeArrowheads="1"/>
          </p:cNvSpPr>
          <p:nvPr/>
        </p:nvSpPr>
        <p:spPr bwMode="auto">
          <a:xfrm>
            <a:off x="1575260"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(EL):</a:t>
            </a:r>
          </a:p>
          <a:p>
            <a:pPr eaLnBrk="1" hangingPunct="1">
              <a:defRPr/>
            </a:pPr>
            <a:endParaRPr lang="en-US" altLang="en-US" sz="400" i="1" dirty="0">
              <a:solidFill>
                <a:prstClr val="black"/>
              </a:solidFill>
              <a:latin typeface="Calibri" pitchFamily="34" charset="0"/>
            </a:endParaRPr>
          </a:p>
          <a:p>
            <a:pPr eaLnBrk="1" hangingPunct="1">
              <a:defRPr/>
            </a:pPr>
            <a:r>
              <a:rPr lang="en-US" sz="400" i="1" dirty="0"/>
              <a:t>Because there's six cubes. </a:t>
            </a:r>
          </a:p>
          <a:p>
            <a:pPr eaLnBrk="1" hangingPunct="1">
              <a:defRPr/>
            </a:pPr>
            <a:r>
              <a:rPr lang="en-US" sz="400" dirty="0"/>
              <a:t>[Researcher: Can you tell her how to do it?] </a:t>
            </a:r>
          </a:p>
          <a:p>
            <a:pPr eaLnBrk="1" hangingPunct="1">
              <a:defRPr/>
            </a:pPr>
            <a:r>
              <a:rPr lang="en-US" sz="400" i="1" dirty="0"/>
              <a:t>One, two, three, four, five, six. </a:t>
            </a:r>
          </a:p>
          <a:p>
            <a:pPr eaLnBrk="1" hangingPunct="1">
              <a:defRPr/>
            </a:pPr>
            <a:r>
              <a:rPr lang="en-US" sz="400" dirty="0"/>
              <a:t>[Researcher: Can you tell her why this way helps?] </a:t>
            </a:r>
          </a:p>
          <a:p>
            <a:pPr eaLnBrk="1" hangingPunct="1">
              <a:defRPr/>
            </a:pPr>
            <a:r>
              <a:rPr lang="en-US" sz="400" i="1" dirty="0"/>
              <a:t>Because he didn't know how to count. </a:t>
            </a:r>
          </a:p>
          <a:p>
            <a:pPr eaLnBrk="1" hangingPunct="1">
              <a:defRPr/>
            </a:pPr>
            <a:endParaRPr lang="en-US" altLang="en-US" sz="400" i="1" u="sng"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No use of sequencing connectors or cohesive devices</a:t>
            </a:r>
          </a:p>
        </p:txBody>
      </p:sp>
      <p:sp>
        <p:nvSpPr>
          <p:cNvPr id="15" name="Rounded Rectangular Callout 14"/>
          <p:cNvSpPr>
            <a:spLocks noChangeArrowheads="1"/>
          </p:cNvSpPr>
          <p:nvPr/>
        </p:nvSpPr>
        <p:spPr bwMode="auto">
          <a:xfrm>
            <a:off x="4899728" y="3246539"/>
            <a:ext cx="1165512" cy="200437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Coherence and Cohesion (EO/P</a:t>
            </a:r>
            <a:r>
              <a:rPr lang="en-US" altLang="en-US" sz="400" u="sng" dirty="0" smtClean="0">
                <a:solidFill>
                  <a:prstClr val="black"/>
                </a:solidFill>
                <a:latin typeface="Calibri" pitchFamily="34" charset="0"/>
              </a:rPr>
              <a:t>)</a:t>
            </a:r>
            <a:r>
              <a:rPr lang="en-US" altLang="en-US" sz="400" dirty="0" smtClean="0">
                <a:solidFill>
                  <a:prstClr val="black"/>
                </a:solidFill>
                <a:latin typeface="Calibri" pitchFamily="34" charset="0"/>
              </a:rPr>
              <a:t>:</a:t>
            </a:r>
          </a:p>
          <a:p>
            <a:pPr eaLnBrk="1" hangingPunct="1">
              <a:defRPr/>
            </a:pPr>
            <a:endParaRPr lang="en-US" altLang="en-US" sz="400" i="1" dirty="0">
              <a:solidFill>
                <a:srgbClr val="FFFFFF"/>
              </a:solidFill>
              <a:latin typeface="Calibri" pitchFamily="34" charset="0"/>
            </a:endParaRPr>
          </a:p>
          <a:p>
            <a:pPr eaLnBrk="1" hangingPunct="1">
              <a:defRPr/>
            </a:pPr>
            <a:r>
              <a:rPr lang="en-US" sz="400" i="1" dirty="0"/>
              <a:t>How you find out how many cubes there are? You'll have to put </a:t>
            </a:r>
            <a:r>
              <a:rPr lang="en-US" sz="400" i="1" u="sng" dirty="0"/>
              <a:t>them</a:t>
            </a:r>
            <a:r>
              <a:rPr lang="en-US" sz="400" i="1" dirty="0"/>
              <a:t> in a line like this, </a:t>
            </a:r>
            <a:r>
              <a:rPr lang="en-US" sz="400" b="1" i="1" dirty="0"/>
              <a:t>and then </a:t>
            </a:r>
            <a:r>
              <a:rPr lang="en-US" sz="400" i="1" dirty="0"/>
              <a:t>count </a:t>
            </a:r>
            <a:r>
              <a:rPr lang="en-US" sz="400" i="1" u="sng" dirty="0"/>
              <a:t>them</a:t>
            </a:r>
            <a:r>
              <a:rPr lang="en-US" sz="400" i="1" dirty="0"/>
              <a:t> in your mind. </a:t>
            </a:r>
          </a:p>
          <a:p>
            <a:pPr eaLnBrk="1" hangingPunct="1">
              <a:defRPr/>
            </a:pPr>
            <a:r>
              <a:rPr lang="en-US" sz="400" dirty="0"/>
              <a:t>[Researcher: Okay. Perfect! And can you tell her why this way helps?] </a:t>
            </a:r>
          </a:p>
          <a:p>
            <a:pPr eaLnBrk="1" hangingPunct="1">
              <a:defRPr/>
            </a:pPr>
            <a:r>
              <a:rPr lang="en-US" sz="400" i="1" dirty="0"/>
              <a:t>All bunchy like this. I will go like this. One, one, two, two, three, four, five, five, five, six, seven, eight, nine, ten. </a:t>
            </a:r>
            <a:r>
              <a:rPr lang="en-US" sz="400" b="1" i="1" dirty="0"/>
              <a:t>And</a:t>
            </a:r>
            <a:r>
              <a:rPr lang="en-US" sz="400" i="1" dirty="0"/>
              <a:t> I wouldn't know that. I would be like oh it's ten. </a:t>
            </a:r>
            <a:r>
              <a:rPr lang="en-US" sz="400" b="1" i="1" dirty="0"/>
              <a:t>But</a:t>
            </a:r>
            <a:r>
              <a:rPr lang="en-US" sz="400" i="1" dirty="0"/>
              <a:t> </a:t>
            </a:r>
            <a:r>
              <a:rPr lang="en-US" sz="400" b="1" i="1" dirty="0"/>
              <a:t>then</a:t>
            </a:r>
            <a:r>
              <a:rPr lang="en-US" sz="400" i="1" dirty="0"/>
              <a:t> it would be one, two, three, four, five, six, seven. It would normally be six. Another way to do it is to stack </a:t>
            </a:r>
            <a:r>
              <a:rPr lang="en-US" sz="400" i="1" u="sng" dirty="0"/>
              <a:t>it</a:t>
            </a:r>
            <a:r>
              <a:rPr lang="en-US" sz="400" i="1" dirty="0"/>
              <a:t> up like this. </a:t>
            </a:r>
            <a:r>
              <a:rPr lang="en-US" sz="400" b="1" i="1" dirty="0"/>
              <a:t>And</a:t>
            </a:r>
            <a:r>
              <a:rPr lang="en-US" sz="400" i="1" dirty="0"/>
              <a:t> you just have to stack </a:t>
            </a:r>
            <a:r>
              <a:rPr lang="en-US" sz="400" i="1" u="sng" dirty="0"/>
              <a:t>it</a:t>
            </a:r>
            <a:r>
              <a:rPr lang="en-US" sz="400" i="1" dirty="0"/>
              <a:t> up like this. </a:t>
            </a:r>
            <a:r>
              <a:rPr lang="en-US" sz="400" b="1" i="1" dirty="0"/>
              <a:t>And then </a:t>
            </a:r>
            <a:r>
              <a:rPr lang="en-US" sz="400" i="1" dirty="0"/>
              <a:t>count. </a:t>
            </a:r>
            <a:r>
              <a:rPr lang="en-US" sz="400" b="1" i="1" dirty="0"/>
              <a:t>And then </a:t>
            </a:r>
            <a:r>
              <a:rPr lang="en-US" sz="400" i="1" dirty="0"/>
              <a:t>put </a:t>
            </a:r>
            <a:r>
              <a:rPr lang="en-US" sz="400" i="1" u="sng" dirty="0"/>
              <a:t>it</a:t>
            </a:r>
            <a:r>
              <a:rPr lang="en-US" sz="400" i="1" dirty="0"/>
              <a:t> down so </a:t>
            </a:r>
            <a:r>
              <a:rPr lang="en-US" sz="400" i="1" u="sng" dirty="0"/>
              <a:t>it</a:t>
            </a:r>
            <a:r>
              <a:rPr lang="en-US" sz="400" i="1" dirty="0"/>
              <a:t> stays together. It's an easier way. So you stick </a:t>
            </a:r>
            <a:r>
              <a:rPr lang="en-US" sz="400" i="1" u="sng" dirty="0"/>
              <a:t>it</a:t>
            </a:r>
            <a:r>
              <a:rPr lang="en-US" sz="400" i="1" dirty="0"/>
              <a:t> together, stack </a:t>
            </a:r>
            <a:r>
              <a:rPr lang="en-US" sz="400" i="1" u="sng" dirty="0"/>
              <a:t>it</a:t>
            </a:r>
            <a:r>
              <a:rPr lang="en-US" sz="400" i="1" dirty="0"/>
              <a:t> up </a:t>
            </a:r>
            <a:r>
              <a:rPr lang="en-US" sz="400" b="1" i="1" dirty="0"/>
              <a:t>and then </a:t>
            </a:r>
            <a:r>
              <a:rPr lang="en-US" sz="400" i="1" dirty="0"/>
              <a:t>you put </a:t>
            </a:r>
            <a:r>
              <a:rPr lang="en-US" sz="400" i="1" u="sng" dirty="0"/>
              <a:t>it</a:t>
            </a:r>
            <a:r>
              <a:rPr lang="en-US" sz="400" i="1" dirty="0"/>
              <a:t> down like this. </a:t>
            </a:r>
            <a:r>
              <a:rPr lang="en-US" sz="400" b="1" i="1" dirty="0"/>
              <a:t>And</a:t>
            </a:r>
            <a:r>
              <a:rPr lang="en-US" sz="400" i="1" dirty="0"/>
              <a:t> count </a:t>
            </a:r>
            <a:r>
              <a:rPr lang="en-US" sz="400" i="1" u="sng" dirty="0"/>
              <a:t>them</a:t>
            </a:r>
            <a:r>
              <a:rPr lang="en-US" sz="400" i="1" dirty="0"/>
              <a:t> one, two, three, four, five, six. </a:t>
            </a:r>
          </a:p>
          <a:p>
            <a:pPr eaLnBrk="1" hangingPunct="1">
              <a:defRPr/>
            </a:pPr>
            <a:r>
              <a:rPr lang="en-US" sz="400" dirty="0"/>
              <a:t>[Researcher: Anything else?] </a:t>
            </a:r>
          </a:p>
          <a:p>
            <a:pPr eaLnBrk="1" hangingPunct="1">
              <a:defRPr/>
            </a:pPr>
            <a:r>
              <a:rPr lang="en-US" sz="400" i="1" dirty="0"/>
              <a:t>You could count </a:t>
            </a:r>
            <a:r>
              <a:rPr lang="en-US" sz="400" i="1" u="sng" dirty="0"/>
              <a:t>them</a:t>
            </a:r>
            <a:r>
              <a:rPr lang="en-US" sz="400" i="1" dirty="0"/>
              <a:t> with your fingers also like this one, two, three, four, five, six. So it has six then. </a:t>
            </a:r>
          </a:p>
          <a:p>
            <a:pPr eaLnBrk="1" hangingPunct="1">
              <a:defRPr/>
            </a:pPr>
            <a:endParaRPr lang="en-US" altLang="en-US" sz="400" i="1" dirty="0">
              <a:solidFill>
                <a:srgbClr val="FFFFFF"/>
              </a:solidFill>
              <a:latin typeface="Calibri" pitchFamily="34" charset="0"/>
            </a:endParaRPr>
          </a:p>
          <a:p>
            <a:pPr eaLnBrk="1" hangingPunct="1">
              <a:defRPr/>
            </a:pPr>
            <a:r>
              <a:rPr lang="en-US" altLang="en-US" sz="400" dirty="0">
                <a:solidFill>
                  <a:srgbClr val="000000"/>
                </a:solidFill>
                <a:latin typeface="Calibri" pitchFamily="34" charset="0"/>
              </a:rPr>
              <a:t>Uses a variety of sequencing connectors and cohesive devices</a:t>
            </a:r>
          </a:p>
        </p:txBody>
      </p:sp>
      <p:sp>
        <p:nvSpPr>
          <p:cNvPr id="17" name="Rounded Rectangular Callout 16"/>
          <p:cNvSpPr>
            <a:spLocks noChangeArrowheads="1"/>
          </p:cNvSpPr>
          <p:nvPr/>
        </p:nvSpPr>
        <p:spPr bwMode="auto">
          <a:xfrm>
            <a:off x="1699601" y="4599634"/>
            <a:ext cx="1152144" cy="73372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Coherence and Cohesion (EO/P):</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How did you use the cubes? By counting </a:t>
            </a:r>
            <a:r>
              <a:rPr lang="en-US" sz="400" b="1" i="1" u="sng" dirty="0"/>
              <a:t>them. </a:t>
            </a:r>
          </a:p>
          <a:p>
            <a:pPr eaLnBrk="1" hangingPunct="1">
              <a:defRPr/>
            </a:pPr>
            <a:r>
              <a:rPr lang="en-US" sz="400" dirty="0"/>
              <a:t>[Researcher: And can you tell her why this way helps?] </a:t>
            </a:r>
          </a:p>
          <a:p>
            <a:pPr eaLnBrk="1" hangingPunct="1">
              <a:defRPr/>
            </a:pPr>
            <a:r>
              <a:rPr lang="en-US" sz="400" i="1" dirty="0"/>
              <a:t>Because you can learn.</a:t>
            </a:r>
          </a:p>
          <a:p>
            <a:pPr eaLnBrk="1" hangingPunct="1">
              <a:defRPr/>
            </a:pPr>
            <a:endParaRPr lang="en-US" sz="400" i="1" dirty="0"/>
          </a:p>
          <a:p>
            <a:pPr eaLnBrk="1" hangingPunct="1">
              <a:defRPr/>
            </a:pPr>
            <a:r>
              <a:rPr lang="en-US" sz="400" dirty="0"/>
              <a:t>No use of sequencing connectors</a:t>
            </a:r>
            <a:r>
              <a:rPr lang="en-US" sz="400" i="1" dirty="0"/>
              <a:t> </a:t>
            </a:r>
            <a:endParaRPr lang="en-US" altLang="en-US" sz="400" u="sng" dirty="0">
              <a:solidFill>
                <a:prstClr val="black"/>
              </a:solidFill>
              <a:latin typeface="Calibri" pitchFamily="34" charset="0"/>
            </a:endParaRPr>
          </a:p>
          <a:p>
            <a:pPr eaLnBrk="1" hangingPunct="1">
              <a:defRPr/>
            </a:pPr>
            <a:endParaRPr lang="en-US" altLang="en-US" sz="400" i="1" u="sng" dirty="0">
              <a:solidFill>
                <a:prstClr val="black"/>
              </a:solidFill>
              <a:latin typeface="Calibri"/>
            </a:endParaRPr>
          </a:p>
        </p:txBody>
      </p:sp>
      <p:sp>
        <p:nvSpPr>
          <p:cNvPr id="18" name="Rounded Rectangular Callout 17"/>
          <p:cNvSpPr>
            <a:spLocks noChangeArrowheads="1"/>
          </p:cNvSpPr>
          <p:nvPr/>
        </p:nvSpPr>
        <p:spPr bwMode="auto">
          <a:xfrm>
            <a:off x="3308583" y="4074929"/>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Coherence and Cohesion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b="1" i="1" dirty="0"/>
              <a:t>As</a:t>
            </a:r>
            <a:r>
              <a:rPr lang="en-US" sz="400" i="1" dirty="0"/>
              <a:t> you stack </a:t>
            </a:r>
            <a:r>
              <a:rPr lang="en-US" sz="400" i="1" u="sng" dirty="0"/>
              <a:t>them</a:t>
            </a:r>
            <a:r>
              <a:rPr lang="en-US" sz="400" i="1" dirty="0"/>
              <a:t> up, you can count </a:t>
            </a:r>
            <a:r>
              <a:rPr lang="en-US" sz="400" i="1" u="sng" dirty="0"/>
              <a:t>them</a:t>
            </a:r>
            <a:r>
              <a:rPr lang="en-US" sz="400" i="1" dirty="0"/>
              <a:t>. It's easy.</a:t>
            </a:r>
          </a:p>
          <a:p>
            <a:pPr eaLnBrk="1" hangingPunct="1">
              <a:defRPr/>
            </a:pPr>
            <a:r>
              <a:rPr lang="en-US" sz="400" dirty="0"/>
              <a:t>[Can you tell her why this way helps?] </a:t>
            </a:r>
          </a:p>
          <a:p>
            <a:pPr eaLnBrk="1" hangingPunct="1">
              <a:defRPr/>
            </a:pPr>
            <a:r>
              <a:rPr lang="en-US" sz="400" i="1" dirty="0"/>
              <a:t>It helps me count a lot </a:t>
            </a:r>
            <a:r>
              <a:rPr lang="en-US" sz="400" b="1" i="1" dirty="0"/>
              <a:t>when</a:t>
            </a:r>
            <a:r>
              <a:rPr lang="en-US" sz="400" i="1" dirty="0"/>
              <a:t> I stack </a:t>
            </a:r>
            <a:r>
              <a:rPr lang="en-US" sz="400" i="1" u="sng" dirty="0"/>
              <a:t>them</a:t>
            </a:r>
            <a:r>
              <a:rPr lang="en-US" sz="400" i="1" dirty="0"/>
              <a:t> up. </a:t>
            </a:r>
          </a:p>
          <a:p>
            <a:pPr eaLnBrk="1" hangingPunct="1">
              <a:defRPr/>
            </a:pPr>
            <a:endParaRPr lang="en-US" altLang="en-US" sz="400" dirty="0">
              <a:solidFill>
                <a:prstClr val="black"/>
              </a:solidFill>
              <a:latin typeface="Calibri" pitchFamily="34" charset="0"/>
            </a:endParaRPr>
          </a:p>
          <a:p>
            <a:pPr eaLnBrk="1" hangingPunct="1">
              <a:defRPr/>
            </a:pPr>
            <a:r>
              <a:rPr lang="en-US" altLang="en-US" sz="400" dirty="0">
                <a:solidFill>
                  <a:prstClr val="black"/>
                </a:solidFill>
                <a:latin typeface="Calibri" pitchFamily="34" charset="0"/>
              </a:rPr>
              <a:t>Some use of sequencing connectors and cohesive devices</a:t>
            </a: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smtClean="0"/>
              <a:t>Along the progression, children displayed increasing abilities to employ sophisticated </a:t>
            </a:r>
            <a:r>
              <a:rPr lang="en-US" dirty="0"/>
              <a:t>linguistic </a:t>
            </a:r>
            <a:r>
              <a:rPr lang="en-US" dirty="0" smtClean="0"/>
              <a:t>devices. Coherence and </a:t>
            </a:r>
            <a:r>
              <a:rPr lang="en-US" dirty="0"/>
              <a:t>cohesion </a:t>
            </a:r>
            <a:r>
              <a:rPr lang="en-US" dirty="0" smtClean="0"/>
              <a:t>are </a:t>
            </a:r>
            <a:r>
              <a:rPr lang="en-US" dirty="0"/>
              <a:t>achieved </a:t>
            </a:r>
            <a:r>
              <a:rPr lang="en-US" dirty="0" smtClean="0"/>
              <a:t>with the utilization of </a:t>
            </a:r>
            <a:r>
              <a:rPr lang="en-US" dirty="0"/>
              <a:t>clear cohesive devices, sequencing with temporal discourse connectors, and use of complete sentences. </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9" name="Rounded Rectangular Callout 18"/>
          <p:cNvSpPr>
            <a:spLocks noChangeArrowheads="1"/>
          </p:cNvSpPr>
          <p:nvPr/>
        </p:nvSpPr>
        <p:spPr bwMode="auto">
          <a:xfrm>
            <a:off x="6452170" y="2700021"/>
            <a:ext cx="1156646" cy="1344044"/>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Controlled Coherence and Cohesion (EL):</a:t>
            </a:r>
          </a:p>
          <a:p>
            <a:pPr eaLnBrk="1" hangingPunct="1">
              <a:defRPr/>
            </a:pPr>
            <a:endParaRPr lang="en-US" altLang="en-US" sz="400" i="1" u="sng" dirty="0">
              <a:solidFill>
                <a:prstClr val="black"/>
              </a:solidFill>
              <a:latin typeface="Calibri"/>
            </a:endParaRPr>
          </a:p>
          <a:p>
            <a:pPr eaLnBrk="1" hangingPunct="1">
              <a:defRPr/>
            </a:pPr>
            <a:r>
              <a:rPr lang="en-US" sz="400" i="1" dirty="0"/>
              <a:t>You need to use the cubes to put </a:t>
            </a:r>
            <a:r>
              <a:rPr lang="en-US" sz="400" i="1" u="sng" dirty="0"/>
              <a:t>them</a:t>
            </a:r>
            <a:r>
              <a:rPr lang="en-US" sz="400" i="1" dirty="0"/>
              <a:t> in line </a:t>
            </a:r>
            <a:r>
              <a:rPr lang="en-US" sz="400" b="1" i="1" dirty="0"/>
              <a:t>and then </a:t>
            </a:r>
            <a:r>
              <a:rPr lang="en-US" sz="400" i="1" dirty="0"/>
              <a:t>count them </a:t>
            </a:r>
            <a:r>
              <a:rPr lang="en-US" sz="400" b="1" i="1" dirty="0"/>
              <a:t>before</a:t>
            </a:r>
            <a:r>
              <a:rPr lang="en-US" sz="400" i="1" dirty="0"/>
              <a:t> you put </a:t>
            </a:r>
            <a:r>
              <a:rPr lang="en-US" sz="400" i="1" u="sng" dirty="0"/>
              <a:t>them</a:t>
            </a:r>
            <a:r>
              <a:rPr lang="en-US" sz="400" i="1" dirty="0"/>
              <a:t> in line. </a:t>
            </a:r>
            <a:r>
              <a:rPr lang="en-US" sz="400" b="1" i="1" dirty="0"/>
              <a:t>And then </a:t>
            </a:r>
            <a:r>
              <a:rPr lang="en-US" sz="400" i="1" dirty="0"/>
              <a:t>you put </a:t>
            </a:r>
            <a:r>
              <a:rPr lang="en-US" sz="400" i="1" u="sng" dirty="0"/>
              <a:t>them</a:t>
            </a:r>
            <a:r>
              <a:rPr lang="en-US" sz="400" i="1" dirty="0"/>
              <a:t> in line </a:t>
            </a:r>
            <a:r>
              <a:rPr lang="en-US" sz="400" b="1" i="1" dirty="0"/>
              <a:t>and then </a:t>
            </a:r>
            <a:r>
              <a:rPr lang="en-US" sz="400" i="1" dirty="0"/>
              <a:t>you start piling </a:t>
            </a:r>
            <a:r>
              <a:rPr lang="en-US" sz="400" i="1" u="sng" dirty="0"/>
              <a:t>them</a:t>
            </a:r>
            <a:r>
              <a:rPr lang="en-US" sz="400" i="1" dirty="0"/>
              <a:t> more and more and more </a:t>
            </a:r>
            <a:r>
              <a:rPr lang="en-US" sz="400" b="1" i="1" dirty="0"/>
              <a:t>until</a:t>
            </a:r>
            <a:r>
              <a:rPr lang="en-US" sz="400" i="1" dirty="0"/>
              <a:t> you find out. </a:t>
            </a:r>
          </a:p>
          <a:p>
            <a:pPr eaLnBrk="1" hangingPunct="1">
              <a:defRPr/>
            </a:pPr>
            <a:r>
              <a:rPr lang="en-US" sz="400" dirty="0"/>
              <a:t>[Researcher: Tell him why using the cubes this way helps him?] </a:t>
            </a:r>
          </a:p>
          <a:p>
            <a:pPr eaLnBrk="1" hangingPunct="1">
              <a:defRPr/>
            </a:pPr>
            <a:r>
              <a:rPr lang="en-US" sz="400" i="1" dirty="0"/>
              <a:t>Because you will learn and know already what is like three plus three </a:t>
            </a:r>
            <a:r>
              <a:rPr lang="en-US" sz="400" b="1" i="1" dirty="0"/>
              <a:t>or</a:t>
            </a:r>
            <a:r>
              <a:rPr lang="en-US" sz="400" i="1" dirty="0"/>
              <a:t> if you put </a:t>
            </a:r>
            <a:r>
              <a:rPr lang="en-US" sz="400" i="1" u="sng" dirty="0"/>
              <a:t>them</a:t>
            </a:r>
            <a:r>
              <a:rPr lang="en-US" sz="400" i="1" dirty="0"/>
              <a:t> in line, you already know that there are six in all. </a:t>
            </a:r>
          </a:p>
          <a:p>
            <a:pPr eaLnBrk="1" hangingPunct="1">
              <a:defRPr/>
            </a:pPr>
            <a:endParaRPr lang="en-US" altLang="en-US" sz="400" u="sng" dirty="0">
              <a:solidFill>
                <a:prstClr val="black"/>
              </a:solidFill>
              <a:latin typeface="Calibri"/>
            </a:endParaRPr>
          </a:p>
          <a:p>
            <a:pPr eaLnBrk="1" hangingPunct="1">
              <a:defRPr/>
            </a:pPr>
            <a:r>
              <a:rPr lang="en-US" altLang="en-US" sz="400" dirty="0">
                <a:solidFill>
                  <a:prstClr val="black"/>
                </a:solidFill>
                <a:latin typeface="Calibri"/>
              </a:rPr>
              <a:t>Use of a variety of sequencing connectors and cohesive devices</a:t>
            </a:r>
          </a:p>
          <a:p>
            <a:pPr eaLnBrk="1" hangingPunct="1">
              <a:defRPr/>
            </a:pPr>
            <a:endParaRPr lang="en-US" altLang="en-US" sz="400" u="sng" dirty="0">
              <a:solidFill>
                <a:prstClr val="black"/>
              </a:solidFill>
              <a:latin typeface="Calibri"/>
            </a:endParaRPr>
          </a:p>
        </p:txBody>
      </p:sp>
    </p:spTree>
    <p:extLst>
      <p:ext uri="{BB962C8B-B14F-4D97-AF65-F5344CB8AC3E}">
        <p14:creationId xmlns:p14="http://schemas.microsoft.com/office/powerpoint/2010/main" val="3778814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3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4" grpId="0" animBg="1"/>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82368" y="1298726"/>
            <a:ext cx="5646500" cy="3252637"/>
          </a:xfrm>
          <a:prstGeom prst="wedgeRoundRectCallout">
            <a:avLst>
              <a:gd name="adj1" fmla="val -51688"/>
              <a:gd name="adj2" fmla="val 7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cs typeface="Calibri"/>
              </a:rPr>
              <a:t>No </a:t>
            </a:r>
            <a:r>
              <a:rPr lang="en-US" altLang="en-US" sz="1800" u="sng" dirty="0">
                <a:solidFill>
                  <a:prstClr val="black"/>
                </a:solidFill>
                <a:latin typeface="Calibri"/>
                <a:cs typeface="Calibri"/>
              </a:rPr>
              <a:t>Evidence of </a:t>
            </a:r>
            <a:r>
              <a:rPr lang="en-US" altLang="en-US" sz="1800" u="sng" dirty="0" smtClean="0">
                <a:solidFill>
                  <a:prstClr val="black"/>
                </a:solidFill>
                <a:latin typeface="Calibri"/>
                <a:cs typeface="Calibri"/>
              </a:rPr>
              <a:t>Coherence and Cohesion (</a:t>
            </a:r>
            <a:r>
              <a:rPr lang="en-US" altLang="en-US" sz="1800" u="sng" dirty="0">
                <a:solidFill>
                  <a:prstClr val="black"/>
                </a:solidFill>
                <a:latin typeface="Calibri"/>
                <a:cs typeface="Calibri"/>
              </a:rPr>
              <a:t>EL)</a:t>
            </a:r>
            <a:r>
              <a:rPr lang="en-US" altLang="en-US" sz="1800" u="sng" dirty="0" smtClean="0">
                <a:solidFill>
                  <a:prstClr val="black"/>
                </a:solidFill>
                <a:latin typeface="Calibri"/>
                <a:cs typeface="Calibri"/>
              </a:rPr>
              <a:t>:</a:t>
            </a:r>
          </a:p>
          <a:p>
            <a:pPr eaLnBrk="1" hangingPunct="1">
              <a:defRPr/>
            </a:pPr>
            <a:endParaRPr lang="en-US" altLang="en-US" sz="1800" i="1" dirty="0" smtClean="0">
              <a:solidFill>
                <a:prstClr val="black"/>
              </a:solidFill>
              <a:latin typeface="Calibri"/>
              <a:cs typeface="Calibri"/>
            </a:endParaRPr>
          </a:p>
          <a:p>
            <a:pPr eaLnBrk="1" hangingPunct="1">
              <a:defRPr/>
            </a:pPr>
            <a:r>
              <a:rPr lang="en-US" sz="1800" i="1" dirty="0">
                <a:latin typeface="Calibri"/>
                <a:cs typeface="Calibri"/>
              </a:rPr>
              <a:t>Because there's six cubes. </a:t>
            </a:r>
          </a:p>
          <a:p>
            <a:pPr eaLnBrk="1" hangingPunct="1">
              <a:defRPr/>
            </a:pPr>
            <a:r>
              <a:rPr lang="en-US" sz="1800" dirty="0" smtClean="0">
                <a:latin typeface="Calibri"/>
                <a:cs typeface="Calibri"/>
              </a:rPr>
              <a:t>[Can </a:t>
            </a:r>
            <a:r>
              <a:rPr lang="en-US" sz="1800" dirty="0">
                <a:latin typeface="Calibri"/>
                <a:cs typeface="Calibri"/>
              </a:rPr>
              <a:t>you tell her how to do it?] </a:t>
            </a:r>
          </a:p>
          <a:p>
            <a:pPr eaLnBrk="1" hangingPunct="1">
              <a:defRPr/>
            </a:pPr>
            <a:r>
              <a:rPr lang="en-US" sz="1800" i="1" dirty="0">
                <a:latin typeface="Calibri"/>
                <a:cs typeface="Calibri"/>
              </a:rPr>
              <a:t>One, two, three, four, five, six. </a:t>
            </a:r>
          </a:p>
          <a:p>
            <a:pPr eaLnBrk="1" hangingPunct="1">
              <a:defRPr/>
            </a:pPr>
            <a:r>
              <a:rPr lang="en-US" sz="1800" dirty="0" smtClean="0">
                <a:latin typeface="Calibri"/>
                <a:cs typeface="Calibri"/>
              </a:rPr>
              <a:t>[Can </a:t>
            </a:r>
            <a:r>
              <a:rPr lang="en-US" sz="1800" dirty="0">
                <a:latin typeface="Calibri"/>
                <a:cs typeface="Calibri"/>
              </a:rPr>
              <a:t>you tell her why this way helps?] </a:t>
            </a:r>
          </a:p>
          <a:p>
            <a:pPr eaLnBrk="1" hangingPunct="1">
              <a:defRPr/>
            </a:pPr>
            <a:r>
              <a:rPr lang="en-US" sz="1800" i="1" dirty="0">
                <a:latin typeface="Calibri"/>
                <a:cs typeface="Calibri"/>
              </a:rPr>
              <a:t>Because he didn't know how to count. </a:t>
            </a:r>
            <a:endParaRPr lang="en-US" sz="1800" i="1" dirty="0" smtClean="0">
              <a:latin typeface="Calibri"/>
              <a:cs typeface="Calibri"/>
            </a:endParaRPr>
          </a:p>
          <a:p>
            <a:pPr eaLnBrk="1" hangingPunct="1">
              <a:defRPr/>
            </a:pPr>
            <a:endParaRPr lang="en-US" altLang="en-US" sz="1800" i="1" u="sng" dirty="0">
              <a:solidFill>
                <a:prstClr val="black"/>
              </a:solidFill>
              <a:latin typeface="Calibri"/>
              <a:cs typeface="Calibri"/>
            </a:endParaRPr>
          </a:p>
          <a:p>
            <a:pPr marL="285750" indent="-285750" eaLnBrk="1" hangingPunct="1">
              <a:buFont typeface="Arial"/>
              <a:buChar char="•"/>
              <a:defRPr/>
            </a:pPr>
            <a:r>
              <a:rPr lang="en-US" altLang="en-US" sz="1800" dirty="0" smtClean="0">
                <a:solidFill>
                  <a:prstClr val="black"/>
                </a:solidFill>
                <a:latin typeface="Calibri"/>
                <a:cs typeface="Calibri"/>
              </a:rPr>
              <a:t>No use of sequencing connectors </a:t>
            </a:r>
          </a:p>
          <a:p>
            <a:pPr marL="285750" indent="-285750" eaLnBrk="1" hangingPunct="1">
              <a:buFont typeface="Arial"/>
              <a:buChar char="•"/>
              <a:defRPr/>
            </a:pPr>
            <a:r>
              <a:rPr lang="en-US" altLang="en-US" sz="1800" dirty="0" smtClean="0">
                <a:solidFill>
                  <a:prstClr val="black"/>
                </a:solidFill>
                <a:latin typeface="Calibri"/>
                <a:cs typeface="Calibri"/>
              </a:rPr>
              <a:t>No use of cohesive devices</a:t>
            </a:r>
            <a:endParaRPr lang="en-US" altLang="en-US" sz="1800" dirty="0">
              <a:solidFill>
                <a:prstClr val="black"/>
              </a:solidFill>
              <a:latin typeface="Calibri"/>
              <a:cs typeface="Calibri"/>
            </a:endParaRPr>
          </a:p>
        </p:txBody>
      </p:sp>
      <p:sp>
        <p:nvSpPr>
          <p:cNvPr id="10" name="Rounded Rectangular Callout 9"/>
          <p:cNvSpPr>
            <a:spLocks noChangeArrowheads="1"/>
          </p:cNvSpPr>
          <p:nvPr/>
        </p:nvSpPr>
        <p:spPr bwMode="auto">
          <a:xfrm>
            <a:off x="2882369" y="1298726"/>
            <a:ext cx="5831863" cy="3252637"/>
          </a:xfrm>
          <a:prstGeom prst="wedgeRoundRectCallout">
            <a:avLst>
              <a:gd name="adj1" fmla="val -63506"/>
              <a:gd name="adj2" fmla="val 764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Evidence of Coherence and Cohesion (</a:t>
            </a:r>
            <a:r>
              <a:rPr lang="en-US" altLang="en-US" sz="2000" u="sng" dirty="0">
                <a:solidFill>
                  <a:prstClr val="black"/>
                </a:solidFill>
                <a:latin typeface="+mn-lt"/>
              </a:rPr>
              <a:t>EO/P</a:t>
            </a:r>
            <a:r>
              <a:rPr lang="en-US" altLang="en-US" sz="2000" u="sng" dirty="0" smtClean="0">
                <a:solidFill>
                  <a:prstClr val="black"/>
                </a:solidFill>
                <a:latin typeface="+mn-lt"/>
              </a:rPr>
              <a:t>):</a:t>
            </a:r>
          </a:p>
          <a:p>
            <a:pPr eaLnBrk="1" hangingPunct="1">
              <a:defRPr/>
            </a:pPr>
            <a:endParaRPr lang="en-US" altLang="en-US" sz="2000" u="sng" dirty="0">
              <a:solidFill>
                <a:prstClr val="black"/>
              </a:solidFill>
              <a:latin typeface="+mn-lt"/>
            </a:endParaRPr>
          </a:p>
          <a:p>
            <a:pPr eaLnBrk="1" hangingPunct="1">
              <a:defRPr/>
            </a:pPr>
            <a:r>
              <a:rPr lang="en-US" sz="2000" i="1" dirty="0">
                <a:latin typeface="+mn-lt"/>
              </a:rPr>
              <a:t>How did you use the cubes? By counting </a:t>
            </a:r>
            <a:r>
              <a:rPr lang="en-US" sz="2000" i="1" u="sng" dirty="0">
                <a:latin typeface="+mn-lt"/>
              </a:rPr>
              <a:t>them</a:t>
            </a:r>
            <a:r>
              <a:rPr lang="en-US" sz="2000" b="1" i="1" dirty="0">
                <a:latin typeface="+mn-lt"/>
              </a:rPr>
              <a:t>.</a:t>
            </a:r>
            <a:r>
              <a:rPr lang="en-US" sz="2000" b="1" i="1" u="sng" dirty="0">
                <a:latin typeface="+mn-lt"/>
              </a:rPr>
              <a:t> </a:t>
            </a:r>
          </a:p>
          <a:p>
            <a:pPr eaLnBrk="1" hangingPunct="1">
              <a:defRPr/>
            </a:pPr>
            <a:r>
              <a:rPr lang="en-US" sz="2000" dirty="0" smtClean="0">
                <a:latin typeface="+mn-lt"/>
              </a:rPr>
              <a:t>[And </a:t>
            </a:r>
            <a:r>
              <a:rPr lang="en-US" sz="2000" dirty="0">
                <a:latin typeface="+mn-lt"/>
              </a:rPr>
              <a:t>can you tell her why this way helps?] </a:t>
            </a:r>
          </a:p>
          <a:p>
            <a:pPr eaLnBrk="1" hangingPunct="1">
              <a:defRPr/>
            </a:pPr>
            <a:r>
              <a:rPr lang="en-US" sz="2000" i="1" dirty="0">
                <a:latin typeface="+mn-lt"/>
              </a:rPr>
              <a:t>Because you can learn</a:t>
            </a:r>
            <a:r>
              <a:rPr lang="en-US" sz="2000" i="1" dirty="0" smtClean="0">
                <a:latin typeface="+mn-lt"/>
              </a:rPr>
              <a:t>.</a:t>
            </a:r>
          </a:p>
          <a:p>
            <a:pPr eaLnBrk="1" hangingPunct="1">
              <a:defRPr/>
            </a:pPr>
            <a:endParaRPr lang="en-US" sz="2000" i="1" dirty="0">
              <a:latin typeface="+mn-lt"/>
            </a:endParaRPr>
          </a:p>
          <a:p>
            <a:pPr marL="342900" indent="-342900" eaLnBrk="1" hangingPunct="1">
              <a:buFont typeface="Arial"/>
              <a:buChar char="•"/>
              <a:defRPr/>
            </a:pPr>
            <a:r>
              <a:rPr lang="en-US" sz="2000" dirty="0" smtClean="0">
                <a:latin typeface="+mn-lt"/>
              </a:rPr>
              <a:t>No use of sequencing connectors</a:t>
            </a:r>
          </a:p>
          <a:p>
            <a:pPr marL="342900" indent="-342900" eaLnBrk="1" hangingPunct="1">
              <a:buFont typeface="Arial"/>
              <a:buChar char="•"/>
              <a:defRPr/>
            </a:pPr>
            <a:r>
              <a:rPr lang="en-US" sz="2000" dirty="0" smtClean="0">
                <a:latin typeface="+mn-lt"/>
              </a:rPr>
              <a:t>Use of one </a:t>
            </a:r>
            <a:r>
              <a:rPr lang="en-US" sz="2000" u="sng" dirty="0" smtClean="0">
                <a:latin typeface="+mn-lt"/>
              </a:rPr>
              <a:t>cohesive device</a:t>
            </a:r>
            <a:endParaRPr lang="en-US" sz="2000" u="sng" dirty="0">
              <a:latin typeface="+mn-lt"/>
            </a:endParaRPr>
          </a:p>
          <a:p>
            <a:pPr marL="342900" indent="-342900" eaLnBrk="1" hangingPunct="1">
              <a:buFont typeface="Arial"/>
              <a:buChar char="•"/>
              <a:defRPr/>
            </a:pPr>
            <a:endParaRPr lang="en-US" altLang="en-US" sz="2000" u="sng" dirty="0" smtClean="0">
              <a:solidFill>
                <a:prstClr val="black"/>
              </a:solidFill>
              <a:latin typeface="+mn-lt"/>
            </a:endParaRPr>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235127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10933" y="1231899"/>
            <a:ext cx="5401889" cy="3398824"/>
          </a:xfrm>
          <a:prstGeom prst="wedgeRoundRectCallout">
            <a:avLst>
              <a:gd name="adj1" fmla="val -28659"/>
              <a:gd name="adj2" fmla="val 7179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cs typeface="Calibri"/>
              </a:rPr>
              <a:t>Emerging Coherence and Cohesion (EL):</a:t>
            </a:r>
          </a:p>
          <a:p>
            <a:pPr eaLnBrk="1" hangingPunct="1">
              <a:defRPr/>
            </a:pPr>
            <a:endParaRPr lang="en-US" altLang="en-US" sz="2000" u="sng" dirty="0">
              <a:solidFill>
                <a:prstClr val="black"/>
              </a:solidFill>
              <a:latin typeface="Calibri"/>
              <a:cs typeface="Calibri"/>
            </a:endParaRPr>
          </a:p>
          <a:p>
            <a:pPr eaLnBrk="1" hangingPunct="1">
              <a:defRPr/>
            </a:pPr>
            <a:r>
              <a:rPr lang="en-US" sz="2000" i="1" dirty="0">
                <a:latin typeface="Calibri"/>
                <a:cs typeface="Calibri"/>
              </a:rPr>
              <a:t>You need to put the cubes in the top </a:t>
            </a:r>
            <a:r>
              <a:rPr lang="en-US" sz="2000" b="1" i="1" dirty="0">
                <a:latin typeface="Calibri"/>
                <a:cs typeface="Calibri"/>
              </a:rPr>
              <a:t>and</a:t>
            </a:r>
            <a:r>
              <a:rPr lang="en-US" sz="2000" i="1" dirty="0">
                <a:latin typeface="Calibri"/>
                <a:cs typeface="Calibri"/>
              </a:rPr>
              <a:t> count </a:t>
            </a:r>
            <a:r>
              <a:rPr lang="en-US" sz="2000" i="1" u="sng" dirty="0">
                <a:latin typeface="Calibri"/>
                <a:cs typeface="Calibri"/>
              </a:rPr>
              <a:t>them</a:t>
            </a:r>
            <a:r>
              <a:rPr lang="en-US" sz="2000" i="1" dirty="0">
                <a:latin typeface="Calibri"/>
                <a:cs typeface="Calibri"/>
              </a:rPr>
              <a:t>. </a:t>
            </a:r>
          </a:p>
          <a:p>
            <a:pPr eaLnBrk="1" hangingPunct="1">
              <a:defRPr/>
            </a:pPr>
            <a:r>
              <a:rPr lang="en-US" sz="2000" dirty="0" smtClean="0">
                <a:latin typeface="Calibri"/>
                <a:cs typeface="Calibri"/>
              </a:rPr>
              <a:t>[And </a:t>
            </a:r>
            <a:r>
              <a:rPr lang="en-US" sz="2000" dirty="0">
                <a:latin typeface="Calibri"/>
                <a:cs typeface="Calibri"/>
              </a:rPr>
              <a:t>can you tell him why this way helps?] </a:t>
            </a:r>
          </a:p>
          <a:p>
            <a:pPr eaLnBrk="1" hangingPunct="1">
              <a:defRPr/>
            </a:pPr>
            <a:r>
              <a:rPr lang="en-US" sz="2000" i="1" u="sng" dirty="0">
                <a:latin typeface="Calibri"/>
                <a:cs typeface="Calibri"/>
              </a:rPr>
              <a:t>It</a:t>
            </a:r>
            <a:r>
              <a:rPr lang="en-US" sz="2000" i="1" dirty="0">
                <a:latin typeface="Calibri"/>
                <a:cs typeface="Calibri"/>
              </a:rPr>
              <a:t> helps you for you can count. </a:t>
            </a:r>
            <a:endParaRPr lang="en-US" sz="2000" i="1" dirty="0" smtClean="0">
              <a:latin typeface="Calibri"/>
              <a:cs typeface="Calibri"/>
            </a:endParaRPr>
          </a:p>
          <a:p>
            <a:pPr eaLnBrk="1" hangingPunct="1">
              <a:defRPr/>
            </a:pPr>
            <a:endParaRPr lang="en-US" altLang="en-US" sz="2000" dirty="0">
              <a:solidFill>
                <a:prstClr val="black"/>
              </a:solidFill>
              <a:latin typeface="Calibri"/>
              <a:cs typeface="Calibri"/>
            </a:endParaRPr>
          </a:p>
          <a:p>
            <a:pPr marL="342900" indent="-342900" eaLnBrk="1" hangingPunct="1">
              <a:buFont typeface="Arial"/>
              <a:buChar char="•"/>
              <a:defRPr/>
            </a:pPr>
            <a:r>
              <a:rPr lang="en-US" altLang="en-US" sz="2000" dirty="0" smtClean="0">
                <a:solidFill>
                  <a:prstClr val="black"/>
                </a:solidFill>
                <a:latin typeface="Calibri"/>
                <a:cs typeface="Calibri"/>
              </a:rPr>
              <a:t>Use of 1 </a:t>
            </a:r>
            <a:r>
              <a:rPr lang="en-US" altLang="en-US" sz="2000" b="1" dirty="0" smtClean="0">
                <a:solidFill>
                  <a:prstClr val="black"/>
                </a:solidFill>
                <a:latin typeface="Calibri"/>
                <a:cs typeface="Calibri"/>
              </a:rPr>
              <a:t>conjunction</a:t>
            </a:r>
            <a:r>
              <a:rPr lang="en-US" altLang="en-US" sz="2000" dirty="0" smtClean="0">
                <a:solidFill>
                  <a:prstClr val="black"/>
                </a:solidFill>
                <a:latin typeface="Calibri"/>
                <a:cs typeface="Calibri"/>
              </a:rPr>
              <a:t> (and)</a:t>
            </a:r>
          </a:p>
          <a:p>
            <a:pPr marL="342900" indent="-342900" eaLnBrk="1" hangingPunct="1">
              <a:buFont typeface="Arial"/>
              <a:buChar char="•"/>
              <a:defRPr/>
            </a:pPr>
            <a:r>
              <a:rPr lang="en-US" altLang="en-US" sz="2000" dirty="0" smtClean="0">
                <a:solidFill>
                  <a:prstClr val="black"/>
                </a:solidFill>
                <a:latin typeface="Calibri"/>
                <a:cs typeface="Calibri"/>
              </a:rPr>
              <a:t>Several instances of </a:t>
            </a:r>
            <a:r>
              <a:rPr lang="en-US" altLang="en-US" sz="2000" u="sng" dirty="0" smtClean="0">
                <a:solidFill>
                  <a:prstClr val="black"/>
                </a:solidFill>
                <a:latin typeface="Calibri"/>
                <a:cs typeface="Calibri"/>
              </a:rPr>
              <a:t>cohesive ties </a:t>
            </a:r>
            <a:r>
              <a:rPr lang="en-US" altLang="en-US" sz="2000" dirty="0" smtClean="0">
                <a:solidFill>
                  <a:prstClr val="black"/>
                </a:solidFill>
                <a:latin typeface="Calibri"/>
                <a:cs typeface="Calibri"/>
              </a:rPr>
              <a:t>(pronominal referents)</a:t>
            </a:r>
          </a:p>
          <a:p>
            <a:pPr eaLnBrk="1" hangingPunct="1">
              <a:defRPr/>
            </a:pPr>
            <a:endParaRPr lang="en-US" altLang="en-US" sz="2000" dirty="0">
              <a:solidFill>
                <a:prstClr val="black"/>
              </a:solidFill>
              <a:latin typeface="Calibri"/>
              <a:cs typeface="Calibri"/>
            </a:endParaRPr>
          </a:p>
        </p:txBody>
      </p:sp>
      <p:sp>
        <p:nvSpPr>
          <p:cNvPr id="10" name="Rounded Rectangular Callout 9"/>
          <p:cNvSpPr>
            <a:spLocks noChangeArrowheads="1"/>
          </p:cNvSpPr>
          <p:nvPr/>
        </p:nvSpPr>
        <p:spPr bwMode="auto">
          <a:xfrm>
            <a:off x="2810934" y="1231900"/>
            <a:ext cx="5401888" cy="3398823"/>
          </a:xfrm>
          <a:prstGeom prst="wedgeRoundRectCallout">
            <a:avLst>
              <a:gd name="adj1" fmla="val -31717"/>
              <a:gd name="adj2" fmla="val 71683"/>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cs typeface="Calibri"/>
              </a:rPr>
              <a:t>Emerging </a:t>
            </a:r>
            <a:r>
              <a:rPr lang="en-US" altLang="en-US" sz="2000" u="sng" dirty="0" smtClean="0">
                <a:solidFill>
                  <a:prstClr val="black"/>
                </a:solidFill>
                <a:latin typeface="Calibri"/>
                <a:cs typeface="Calibri"/>
              </a:rPr>
              <a:t>Coherence and Cohesion (EO/P)</a:t>
            </a:r>
            <a:r>
              <a:rPr lang="en-US" altLang="en-US" sz="2000" dirty="0" smtClean="0">
                <a:solidFill>
                  <a:prstClr val="black"/>
                </a:solidFill>
                <a:latin typeface="Calibri"/>
                <a:cs typeface="Calibri"/>
              </a:rPr>
              <a:t>:</a:t>
            </a:r>
          </a:p>
          <a:p>
            <a:pPr eaLnBrk="1" hangingPunct="1">
              <a:defRPr/>
            </a:pPr>
            <a:endParaRPr lang="en-US" altLang="en-US" sz="2000" dirty="0" smtClean="0">
              <a:solidFill>
                <a:prstClr val="black"/>
              </a:solidFill>
              <a:latin typeface="Calibri"/>
              <a:cs typeface="Calibri"/>
            </a:endParaRPr>
          </a:p>
          <a:p>
            <a:pPr eaLnBrk="1" hangingPunct="1">
              <a:defRPr/>
            </a:pPr>
            <a:r>
              <a:rPr lang="en-US" sz="2000" b="1" i="1" dirty="0">
                <a:latin typeface="Calibri"/>
                <a:cs typeface="Calibri"/>
              </a:rPr>
              <a:t>As</a:t>
            </a:r>
            <a:r>
              <a:rPr lang="en-US" sz="2000" i="1" dirty="0">
                <a:latin typeface="Calibri"/>
                <a:cs typeface="Calibri"/>
              </a:rPr>
              <a:t> you stack </a:t>
            </a:r>
            <a:r>
              <a:rPr lang="en-US" sz="2000" i="1" u="sng" dirty="0" smtClean="0">
                <a:latin typeface="Calibri"/>
                <a:cs typeface="Calibri"/>
              </a:rPr>
              <a:t>them</a:t>
            </a:r>
            <a:r>
              <a:rPr lang="en-US" sz="2000" i="1" dirty="0" smtClean="0">
                <a:latin typeface="Calibri"/>
                <a:cs typeface="Calibri"/>
              </a:rPr>
              <a:t> up</a:t>
            </a:r>
            <a:r>
              <a:rPr lang="en-US" sz="2000" i="1" dirty="0">
                <a:latin typeface="Calibri"/>
                <a:cs typeface="Calibri"/>
              </a:rPr>
              <a:t>, you can count </a:t>
            </a:r>
            <a:r>
              <a:rPr lang="en-US" sz="2000" i="1" u="sng" dirty="0">
                <a:latin typeface="Calibri"/>
                <a:cs typeface="Calibri"/>
              </a:rPr>
              <a:t>them</a:t>
            </a:r>
            <a:r>
              <a:rPr lang="en-US" sz="2000" i="1" dirty="0">
                <a:latin typeface="Calibri"/>
                <a:cs typeface="Calibri"/>
              </a:rPr>
              <a:t>. </a:t>
            </a:r>
            <a:r>
              <a:rPr lang="en-US" sz="2000" i="1" u="sng" dirty="0">
                <a:latin typeface="Calibri"/>
                <a:cs typeface="Calibri"/>
              </a:rPr>
              <a:t>It'</a:t>
            </a:r>
            <a:r>
              <a:rPr lang="en-US" sz="2000" i="1" dirty="0">
                <a:latin typeface="Calibri"/>
                <a:cs typeface="Calibri"/>
              </a:rPr>
              <a:t>s easy</a:t>
            </a:r>
            <a:r>
              <a:rPr lang="en-US" sz="2000" i="1" dirty="0" smtClean="0">
                <a:latin typeface="Calibri"/>
                <a:cs typeface="Calibri"/>
              </a:rPr>
              <a:t>.</a:t>
            </a:r>
          </a:p>
          <a:p>
            <a:pPr eaLnBrk="1" hangingPunct="1">
              <a:defRPr/>
            </a:pPr>
            <a:r>
              <a:rPr lang="en-US" sz="2000" dirty="0" smtClean="0">
                <a:latin typeface="Calibri"/>
                <a:cs typeface="Calibri"/>
              </a:rPr>
              <a:t>[</a:t>
            </a:r>
            <a:r>
              <a:rPr lang="en-US" sz="2000" dirty="0">
                <a:latin typeface="Calibri"/>
                <a:cs typeface="Calibri"/>
              </a:rPr>
              <a:t>Can you tell her why this way helps?] </a:t>
            </a:r>
            <a:endParaRPr lang="en-US" sz="2000" dirty="0" smtClean="0">
              <a:latin typeface="Calibri"/>
              <a:cs typeface="Calibri"/>
            </a:endParaRPr>
          </a:p>
          <a:p>
            <a:pPr eaLnBrk="1" hangingPunct="1">
              <a:defRPr/>
            </a:pPr>
            <a:r>
              <a:rPr lang="en-US" sz="2000" i="1" u="sng" dirty="0" smtClean="0">
                <a:latin typeface="Calibri"/>
                <a:cs typeface="Calibri"/>
              </a:rPr>
              <a:t>It</a:t>
            </a:r>
            <a:r>
              <a:rPr lang="en-US" sz="2000" i="1" dirty="0" smtClean="0">
                <a:latin typeface="Calibri"/>
                <a:cs typeface="Calibri"/>
              </a:rPr>
              <a:t> </a:t>
            </a:r>
            <a:r>
              <a:rPr lang="en-US" sz="2000" i="1" dirty="0">
                <a:latin typeface="Calibri"/>
                <a:cs typeface="Calibri"/>
              </a:rPr>
              <a:t>helps me count a lot </a:t>
            </a:r>
            <a:r>
              <a:rPr lang="en-US" sz="2000" b="1" i="1" dirty="0">
                <a:latin typeface="Calibri"/>
                <a:cs typeface="Calibri"/>
              </a:rPr>
              <a:t>when</a:t>
            </a:r>
            <a:r>
              <a:rPr lang="en-US" sz="2000" i="1" dirty="0">
                <a:latin typeface="Calibri"/>
                <a:cs typeface="Calibri"/>
              </a:rPr>
              <a:t> I stack </a:t>
            </a:r>
            <a:r>
              <a:rPr lang="en-US" sz="2000" i="1" u="sng" dirty="0">
                <a:latin typeface="Calibri"/>
                <a:cs typeface="Calibri"/>
              </a:rPr>
              <a:t>them</a:t>
            </a:r>
            <a:r>
              <a:rPr lang="en-US" sz="2000" i="1" dirty="0">
                <a:latin typeface="Calibri"/>
                <a:cs typeface="Calibri"/>
              </a:rPr>
              <a:t> up. </a:t>
            </a:r>
            <a:endParaRPr lang="en-US" sz="2000" i="1" dirty="0" smtClean="0">
              <a:latin typeface="Calibri"/>
              <a:cs typeface="Calibri"/>
            </a:endParaRPr>
          </a:p>
          <a:p>
            <a:pPr eaLnBrk="1" hangingPunct="1">
              <a:defRPr/>
            </a:pPr>
            <a:endParaRPr lang="en-US" altLang="en-US" sz="2000" dirty="0" smtClean="0">
              <a:solidFill>
                <a:prstClr val="black"/>
              </a:solidFill>
              <a:latin typeface="Calibri"/>
              <a:cs typeface="Calibri"/>
            </a:endParaRPr>
          </a:p>
          <a:p>
            <a:pPr marL="285750" indent="-285750" eaLnBrk="1" hangingPunct="1">
              <a:buFont typeface="Arial"/>
              <a:buChar char="•"/>
              <a:defRPr/>
            </a:pPr>
            <a:r>
              <a:rPr lang="en-US" altLang="en-US" sz="2000" dirty="0" smtClean="0">
                <a:solidFill>
                  <a:prstClr val="black"/>
                </a:solidFill>
                <a:latin typeface="Calibri"/>
                <a:cs typeface="Calibri"/>
              </a:rPr>
              <a:t>Use of two </a:t>
            </a:r>
            <a:r>
              <a:rPr lang="en-US" altLang="en-US" sz="2000" b="1" dirty="0" smtClean="0">
                <a:solidFill>
                  <a:prstClr val="black"/>
                </a:solidFill>
                <a:latin typeface="Calibri"/>
                <a:cs typeface="Calibri"/>
              </a:rPr>
              <a:t>transitional words </a:t>
            </a:r>
            <a:r>
              <a:rPr lang="en-US" altLang="en-US" sz="2000" dirty="0" smtClean="0">
                <a:solidFill>
                  <a:prstClr val="black"/>
                </a:solidFill>
                <a:latin typeface="Calibri"/>
                <a:cs typeface="Calibri"/>
              </a:rPr>
              <a:t>(as, when)</a:t>
            </a:r>
          </a:p>
          <a:p>
            <a:pPr marL="285750" indent="-285750" eaLnBrk="1" hangingPunct="1">
              <a:buFont typeface="Arial"/>
              <a:buChar char="•"/>
              <a:defRPr/>
            </a:pPr>
            <a:r>
              <a:rPr lang="en-US" altLang="en-US" sz="2000" dirty="0" smtClean="0">
                <a:solidFill>
                  <a:prstClr val="black"/>
                </a:solidFill>
                <a:latin typeface="Calibri"/>
                <a:cs typeface="Calibri"/>
              </a:rPr>
              <a:t>Several instances of </a:t>
            </a:r>
            <a:r>
              <a:rPr lang="en-US" altLang="en-US" sz="2000" u="sng" dirty="0" smtClean="0">
                <a:solidFill>
                  <a:prstClr val="black"/>
                </a:solidFill>
                <a:latin typeface="Calibri"/>
                <a:cs typeface="Calibri"/>
              </a:rPr>
              <a:t>cohesive ties </a:t>
            </a:r>
            <a:r>
              <a:rPr lang="en-US" altLang="en-US" sz="2000" dirty="0" smtClean="0">
                <a:solidFill>
                  <a:prstClr val="black"/>
                </a:solidFill>
                <a:latin typeface="Calibri"/>
                <a:cs typeface="Calibri"/>
              </a:rPr>
              <a:t>(pronominal referents)  </a:t>
            </a:r>
            <a:endParaRPr lang="en-US" altLang="en-US" sz="2000" dirty="0">
              <a:solidFill>
                <a:prstClr val="black"/>
              </a:solidFill>
              <a:latin typeface="Calibri"/>
              <a:cs typeface="Calibri"/>
            </a:endParaRP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Coherence and Cohesion</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96323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7261</TotalTime>
  <Words>10954</Words>
  <Application>Microsoft Office PowerPoint</Application>
  <PresentationFormat>On-screen Show (4:3)</PresentationFormat>
  <Paragraphs>1161</Paragraphs>
  <Slides>31</Slides>
  <Notes>31</Notes>
  <HiddenSlides>0</HiddenSlides>
  <MMClips>6</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ＭＳ Ｐゴシック</vt:lpstr>
      <vt:lpstr>Arial</vt:lpstr>
      <vt:lpstr>Calibri</vt:lpstr>
      <vt:lpstr>Helvetica</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baileygsr</cp:lastModifiedBy>
  <cp:revision>529</cp:revision>
  <cp:lastPrinted>2013-04-28T09:45:58Z</cp:lastPrinted>
  <dcterms:created xsi:type="dcterms:W3CDTF">2015-01-20T20:55:33Z</dcterms:created>
  <dcterms:modified xsi:type="dcterms:W3CDTF">2015-08-26T21:33:57Z</dcterms:modified>
</cp:coreProperties>
</file>