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35"/>
  </p:notesMasterIdLst>
  <p:handoutMasterIdLst>
    <p:handoutMasterId r:id="rId36"/>
  </p:handoutMasterIdLst>
  <p:sldIdLst>
    <p:sldId id="488" r:id="rId4"/>
    <p:sldId id="489" r:id="rId5"/>
    <p:sldId id="490" r:id="rId6"/>
    <p:sldId id="491" r:id="rId7"/>
    <p:sldId id="492" r:id="rId8"/>
    <p:sldId id="493" r:id="rId9"/>
    <p:sldId id="500" r:id="rId10"/>
    <p:sldId id="501" r:id="rId11"/>
    <p:sldId id="502" r:id="rId12"/>
    <p:sldId id="503" r:id="rId13"/>
    <p:sldId id="504" r:id="rId14"/>
    <p:sldId id="506" r:id="rId15"/>
    <p:sldId id="507" r:id="rId16"/>
    <p:sldId id="508" r:id="rId17"/>
    <p:sldId id="509" r:id="rId18"/>
    <p:sldId id="510" r:id="rId19"/>
    <p:sldId id="511" r:id="rId20"/>
    <p:sldId id="512" r:id="rId21"/>
    <p:sldId id="513" r:id="rId22"/>
    <p:sldId id="514" r:id="rId23"/>
    <p:sldId id="515" r:id="rId24"/>
    <p:sldId id="517" r:id="rId25"/>
    <p:sldId id="518" r:id="rId26"/>
    <p:sldId id="519" r:id="rId27"/>
    <p:sldId id="520" r:id="rId28"/>
    <p:sldId id="521" r:id="rId29"/>
    <p:sldId id="494" r:id="rId30"/>
    <p:sldId id="495" r:id="rId31"/>
    <p:sldId id="496" r:id="rId32"/>
    <p:sldId id="497" r:id="rId33"/>
    <p:sldId id="498"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6325" autoAdjust="0"/>
  </p:normalViewPr>
  <p:slideViewPr>
    <p:cSldViewPr snapToGrid="0" snapToObjects="1">
      <p:cViewPr varScale="1">
        <p:scale>
          <a:sx n="98" d="100"/>
          <a:sy n="98" d="100"/>
        </p:scale>
        <p:origin x="3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custT="1"/>
      <dgm:spPr/>
      <dgm:t>
        <a:bodyPr/>
        <a:lstStyle/>
        <a:p>
          <a:r>
            <a:rPr lang="en-US" sz="1600" dirty="0" smtClean="0"/>
            <a:t>No discourse connectors between phrases and clauses to link advanced relationships between propositions, such as causal/ conditional/ comparative/ contrastive (counterfactual), etc.</a:t>
          </a:r>
          <a:endParaRPr lang="en-US" sz="1600"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custT="1"/>
      <dgm:spPr/>
      <dgm:t>
        <a:bodyPr/>
        <a:lstStyle/>
        <a:p>
          <a:r>
            <a:rPr lang="en-US" sz="1600" dirty="0" smtClean="0"/>
            <a:t>Singular or repetitive use of 1 discourse connector to establish an advanced relationship</a:t>
          </a:r>
          <a:endParaRPr lang="en-US" sz="1600"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custT="1"/>
      <dgm:spPr/>
      <dgm:t>
        <a:bodyPr/>
        <a:lstStyle/>
        <a:p>
          <a:r>
            <a:rPr lang="en-US" sz="1600" dirty="0" smtClean="0"/>
            <a:t>Minimum of 2 different discourse connectors to establish an advanced relationship</a:t>
          </a:r>
          <a:endParaRPr lang="en-US" sz="1600"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custT="1"/>
      <dgm:spPr/>
      <dgm:t>
        <a:bodyPr/>
        <a:lstStyle/>
        <a:p>
          <a:r>
            <a:rPr lang="en-US" sz="1600" dirty="0" smtClean="0"/>
            <a:t>At least 3 different discourse connectors to establish an advanced relationship</a:t>
          </a:r>
          <a:br>
            <a:rPr lang="en-US" sz="1600" dirty="0" smtClean="0"/>
          </a:br>
          <a:r>
            <a:rPr lang="en-US" sz="1600" b="1" dirty="0" smtClean="0"/>
            <a:t>AND</a:t>
          </a:r>
          <a:endParaRPr lang="en-US" sz="1600"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B2E30B57-9E63-4B25-8B9F-2A244618CBCA}">
      <dgm:prSet custT="1"/>
      <dgm:spPr/>
      <dgm:t>
        <a:bodyPr/>
        <a:lstStyle/>
        <a:p>
          <a:r>
            <a:rPr lang="en-US" sz="1600" dirty="0" smtClean="0"/>
            <a:t>No clarity in relationships between ideas</a:t>
          </a:r>
          <a:endParaRPr lang="en-US" sz="1600" dirty="0"/>
        </a:p>
      </dgm:t>
    </dgm:pt>
    <dgm:pt modelId="{7540ABDD-7371-49D9-94F0-D839B456B56B}" type="parTrans" cxnId="{CE89E1AA-AC24-4929-997F-ED34B753511E}">
      <dgm:prSet/>
      <dgm:spPr/>
      <dgm:t>
        <a:bodyPr/>
        <a:lstStyle/>
        <a:p>
          <a:endParaRPr lang="en-US"/>
        </a:p>
      </dgm:t>
    </dgm:pt>
    <dgm:pt modelId="{119A48E8-B9B5-46C0-8BC9-6273F81EFF9D}" type="sibTrans" cxnId="{CE89E1AA-AC24-4929-997F-ED34B753511E}">
      <dgm:prSet/>
      <dgm:spPr/>
      <dgm:t>
        <a:bodyPr/>
        <a:lstStyle/>
        <a:p>
          <a:endParaRPr lang="en-US"/>
        </a:p>
      </dgm:t>
    </dgm:pt>
    <dgm:pt modelId="{BE502035-56C0-47BF-9423-BAA608AE1CBF}">
      <dgm:prSet custT="1"/>
      <dgm:spPr/>
      <dgm:t>
        <a:bodyPr/>
        <a:lstStyle/>
        <a:p>
          <a:r>
            <a:rPr lang="en-US" sz="1600" dirty="0" smtClean="0"/>
            <a:t>Possible use of inaccurate or illogical discourse connector within context of establishing distinct relationships between ideas</a:t>
          </a:r>
          <a:endParaRPr lang="en-US" sz="1600" dirty="0"/>
        </a:p>
      </dgm:t>
    </dgm:pt>
    <dgm:pt modelId="{358F396B-3EC7-4DB5-BB6A-D59C04EF8FDA}" type="parTrans" cxnId="{65822996-E159-410C-8374-3AAD18D840B1}">
      <dgm:prSet/>
      <dgm:spPr/>
      <dgm:t>
        <a:bodyPr/>
        <a:lstStyle/>
        <a:p>
          <a:endParaRPr lang="en-US"/>
        </a:p>
      </dgm:t>
    </dgm:pt>
    <dgm:pt modelId="{332527D3-F8BF-4A3D-A849-5804FC506C70}" type="sibTrans" cxnId="{65822996-E159-410C-8374-3AAD18D840B1}">
      <dgm:prSet/>
      <dgm:spPr/>
      <dgm:t>
        <a:bodyPr/>
        <a:lstStyle/>
        <a:p>
          <a:endParaRPr lang="en-US"/>
        </a:p>
      </dgm:t>
    </dgm:pt>
    <dgm:pt modelId="{F6FA18CF-2A5C-43F4-8A08-2B97B76FDF9F}">
      <dgm:prSet custT="1"/>
      <dgm:spPr/>
      <dgm:t>
        <a:bodyPr/>
        <a:lstStyle/>
        <a:p>
          <a:r>
            <a:rPr lang="en-US" sz="1600" dirty="0" smtClean="0"/>
            <a:t>Most often displays clarity in relationships between ideas.</a:t>
          </a:r>
          <a:endParaRPr lang="en-US" sz="1600" dirty="0"/>
        </a:p>
      </dgm:t>
    </dgm:pt>
    <dgm:pt modelId="{BBC05CDD-50A1-4A4C-B078-E8CEA29F5534}" type="parTrans" cxnId="{429FDA17-8510-400D-9F0D-4C6F1A5E0E8B}">
      <dgm:prSet/>
      <dgm:spPr/>
      <dgm:t>
        <a:bodyPr/>
        <a:lstStyle/>
        <a:p>
          <a:endParaRPr lang="en-US"/>
        </a:p>
      </dgm:t>
    </dgm:pt>
    <dgm:pt modelId="{9264D85B-28B8-4E07-BFBD-8083768C04FB}" type="sibTrans" cxnId="{429FDA17-8510-400D-9F0D-4C6F1A5E0E8B}">
      <dgm:prSet/>
      <dgm:spPr/>
      <dgm:t>
        <a:bodyPr/>
        <a:lstStyle/>
        <a:p>
          <a:endParaRPr lang="en-US"/>
        </a:p>
      </dgm:t>
    </dgm:pt>
    <dgm:pt modelId="{6A255AE7-7C96-4B48-9562-DB05505BEEFD}">
      <dgm:prSet custT="1"/>
      <dgm:spPr/>
      <dgm:t>
        <a:bodyPr/>
        <a:lstStyle/>
        <a:p>
          <a:r>
            <a:rPr lang="en-US" sz="1600" dirty="0" smtClean="0"/>
            <a:t>Maintains clarity in relationships between ideas</a:t>
          </a:r>
          <a:endParaRPr lang="en-US" sz="1600" dirty="0"/>
        </a:p>
      </dgm:t>
    </dgm:pt>
    <dgm:pt modelId="{693F16B0-835D-4C4D-A8A2-AF50E3B546AF}" type="parTrans" cxnId="{4E6C6127-1E92-4A99-B5AD-AE119CCE2D07}">
      <dgm:prSet/>
      <dgm:spPr/>
      <dgm:t>
        <a:bodyPr/>
        <a:lstStyle/>
        <a:p>
          <a:endParaRPr lang="en-US"/>
        </a:p>
      </dgm:t>
    </dgm:pt>
    <dgm:pt modelId="{4D8CAED1-404F-4A4D-BD17-DFDEA0A82447}" type="sibTrans" cxnId="{4E6C6127-1E92-4A99-B5AD-AE119CCE2D07}">
      <dgm:prSet/>
      <dgm:spPr/>
      <dgm:t>
        <a:bodyPr/>
        <a:lstStyle/>
        <a:p>
          <a:endParaRPr lang="en-US"/>
        </a:p>
      </dgm:t>
    </dgm:pt>
    <dgm:pt modelId="{DA964F16-AE5F-4265-95E8-7DE6B2F676D8}">
      <dgm:prSet phldrT="[Text]" custT="1"/>
      <dgm:spPr/>
      <dgm:t>
        <a:bodyPr/>
        <a:lstStyle/>
        <a:p>
          <a:r>
            <a:rPr lang="en-US" sz="1600" dirty="0" smtClean="0"/>
            <a:t>A minimum of 2 different connector words for the same type of relationship (e.g. causal, conditional, etc.)</a:t>
          </a:r>
          <a:endParaRPr lang="en-US" sz="1600" dirty="0"/>
        </a:p>
      </dgm:t>
    </dgm:pt>
    <dgm:pt modelId="{FAAB3DC0-C2DB-4C5F-93D1-7B62AB4BEE6D}" type="parTrans" cxnId="{587BE2E9-7B46-4711-977E-64F64FEA8F53}">
      <dgm:prSet/>
      <dgm:spPr/>
      <dgm:t>
        <a:bodyPr/>
        <a:lstStyle/>
        <a:p>
          <a:endParaRPr lang="en-US"/>
        </a:p>
      </dgm:t>
    </dgm:pt>
    <dgm:pt modelId="{6E282E56-0D9E-4C31-BA76-429A3496DDDA}" type="sibTrans" cxnId="{587BE2E9-7B46-4711-977E-64F64FEA8F53}">
      <dgm:prSet/>
      <dgm:spPr/>
      <dgm:t>
        <a:bodyPr/>
        <a:lstStyle/>
        <a:p>
          <a:endParaRPr lang="en-US"/>
        </a:p>
      </dgm:t>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C8305FD9-49F2-4BDC-8ADB-FB58441C20A5}" type="presOf" srcId="{15456F44-BDD8-4DBF-BF82-965237448DC0}" destId="{01B53F69-DF0F-4EFB-A2A2-4AE3AEA05FD6}" srcOrd="0" destOrd="0" presId="urn:microsoft.com/office/officeart/2005/8/layout/hList1"/>
    <dgm:cxn modelId="{5FA8331D-AEEB-4723-9E83-38787DFFA7BD}" srcId="{B687D5BC-DE7F-4AF2-98F2-C0B83447C537}" destId="{DEA27419-BD9B-407B-9AF6-2B52D79307B4}" srcOrd="0" destOrd="0" parTransId="{7BB68A71-AB81-413A-890B-7CD2777B8C6E}" sibTransId="{3387AD6C-6B17-4553-ACF2-6BF0D7F2ED60}"/>
    <dgm:cxn modelId="{89EC323C-3C9D-46CE-858E-DCE07287B9D8}" srcId="{15456F44-BDD8-4DBF-BF82-965237448DC0}" destId="{9D4E9CA2-2CE0-4F74-A91B-AE9A5DF41DD4}" srcOrd="2" destOrd="0" parTransId="{38DF1F04-E70A-41ED-AB63-A3D3BCE1F6A9}" sibTransId="{0EEEDFA5-0BD4-4705-8357-7B1B60E7CA8A}"/>
    <dgm:cxn modelId="{C62A06D2-1F1E-4952-8969-FD586A2569E3}" type="presOf" srcId="{DA964F16-AE5F-4265-95E8-7DE6B2F676D8}" destId="{D0037327-1FBF-4921-9BC9-7DE5832048A0}" srcOrd="0" destOrd="1" presId="urn:microsoft.com/office/officeart/2005/8/layout/hList1"/>
    <dgm:cxn modelId="{7CE57FE6-E03A-4BB7-AF39-0A2227AA8ABA}" srcId="{15456F44-BDD8-4DBF-BF82-965237448DC0}" destId="{B687D5BC-DE7F-4AF2-98F2-C0B83447C537}" srcOrd="3" destOrd="0" parTransId="{7B5EAF26-812D-49BC-8203-5E1733D87CB1}" sibTransId="{A53522F6-694A-44C4-AFDD-3A0A4FFA41C3}"/>
    <dgm:cxn modelId="{0A1C07B8-CA76-4D48-9741-85880755E4C6}" srcId="{3582A36E-C6F8-457C-8C10-5AD16D2200B9}" destId="{0ED07E10-7D3B-4A31-AC2C-0E100D30A01A}" srcOrd="0" destOrd="0" parTransId="{35A8B04A-9060-4760-8BDF-0F5F1231B332}" sibTransId="{4382C7A2-27A6-422E-B2C5-A12B9D548D78}"/>
    <dgm:cxn modelId="{587BE2E9-7B46-4711-977E-64F64FEA8F53}" srcId="{B687D5BC-DE7F-4AF2-98F2-C0B83447C537}" destId="{DA964F16-AE5F-4265-95E8-7DE6B2F676D8}" srcOrd="1" destOrd="0" parTransId="{FAAB3DC0-C2DB-4C5F-93D1-7B62AB4BEE6D}" sibTransId="{6E282E56-0D9E-4C31-BA76-429A3496DDDA}"/>
    <dgm:cxn modelId="{203CFC44-5EB5-4AE9-B1EC-BFF06A7857ED}" srcId="{9D4E9CA2-2CE0-4F74-A91B-AE9A5DF41DD4}" destId="{E31046C1-6265-4092-AB9F-08B4C67C5775}" srcOrd="0" destOrd="0" parTransId="{D44150C8-221E-4FE8-BC53-298F05A5B6A3}" sibTransId="{3594CB07-3912-4C77-A398-7A1C9F0C0BDC}"/>
    <dgm:cxn modelId="{938A5D97-6A52-4B4E-A065-96C9867F9761}" srcId="{15456F44-BDD8-4DBF-BF82-965237448DC0}" destId="{3582A36E-C6F8-457C-8C10-5AD16D2200B9}" srcOrd="0" destOrd="0" parTransId="{B87419DD-C512-474A-A66E-91F844C82E1A}" sibTransId="{D8264993-6354-4162-881B-55BC8897B067}"/>
    <dgm:cxn modelId="{97C3383E-E5E8-4954-A94C-BD9B4AA1C373}" srcId="{E97605BB-7BFD-44EC-AA49-7ED9F5823767}" destId="{8F34F78D-8CCA-470A-AC78-3A79DBF30A6A}" srcOrd="0" destOrd="0" parTransId="{7D4A7F32-9F3B-43CC-988D-E7C8DD69F64B}" sibTransId="{5B520EA4-2BDC-4E29-AFF5-508B217D0274}"/>
    <dgm:cxn modelId="{3EE2DA9A-B39C-452A-9077-966A115D53BE}" type="presOf" srcId="{E97605BB-7BFD-44EC-AA49-7ED9F5823767}" destId="{DD836702-A47A-47A7-B6B2-0A22E49999A3}" srcOrd="0" destOrd="0" presId="urn:microsoft.com/office/officeart/2005/8/layout/hList1"/>
    <dgm:cxn modelId="{F43155FF-35AE-46A7-8D46-900035739C5F}" srcId="{15456F44-BDD8-4DBF-BF82-965237448DC0}" destId="{E97605BB-7BFD-44EC-AA49-7ED9F5823767}" srcOrd="1" destOrd="0" parTransId="{B73E55C7-4CF3-46E5-9613-FEB42ECFE4E4}" sibTransId="{C742F8D4-F46E-49C2-9AC9-25FD6202DE1C}"/>
    <dgm:cxn modelId="{177FB9A1-8EA9-4C63-875B-3E9DB2565831}" type="presOf" srcId="{6A255AE7-7C96-4B48-9562-DB05505BEEFD}" destId="{D0037327-1FBF-4921-9BC9-7DE5832048A0}" srcOrd="0" destOrd="2" presId="urn:microsoft.com/office/officeart/2005/8/layout/hList1"/>
    <dgm:cxn modelId="{E4533E57-85E2-4715-8731-9E79079FD606}" type="presOf" srcId="{9D4E9CA2-2CE0-4F74-A91B-AE9A5DF41DD4}" destId="{C324C624-7C13-4D8E-8008-D2BA8D56E5DB}" srcOrd="0" destOrd="0" presId="urn:microsoft.com/office/officeart/2005/8/layout/hList1"/>
    <dgm:cxn modelId="{4E6C6127-1E92-4A99-B5AD-AE119CCE2D07}" srcId="{B687D5BC-DE7F-4AF2-98F2-C0B83447C537}" destId="{6A255AE7-7C96-4B48-9562-DB05505BEEFD}" srcOrd="2" destOrd="0" parTransId="{693F16B0-835D-4C4D-A8A2-AF50E3B546AF}" sibTransId="{4D8CAED1-404F-4A4D-BD17-DFDEA0A82447}"/>
    <dgm:cxn modelId="{EC3D5AC3-5E49-4D03-8339-48C5680451A0}" type="presOf" srcId="{B2E30B57-9E63-4B25-8B9F-2A244618CBCA}" destId="{3F535299-1E67-445B-9625-19C1866775F6}" srcOrd="0" destOrd="1" presId="urn:microsoft.com/office/officeart/2005/8/layout/hList1"/>
    <dgm:cxn modelId="{ACBF922D-1F43-477E-ABD0-5BC8F272D2DE}" type="presOf" srcId="{B687D5BC-DE7F-4AF2-98F2-C0B83447C537}" destId="{0B2AD7F6-8453-42CC-B7D5-2C9B5475335B}" srcOrd="0" destOrd="0" presId="urn:microsoft.com/office/officeart/2005/8/layout/hList1"/>
    <dgm:cxn modelId="{1EDCEDEC-3FD7-4B5C-88AA-AE2EACCA2AD9}" type="presOf" srcId="{8F34F78D-8CCA-470A-AC78-3A79DBF30A6A}" destId="{71CDB0B2-593F-49CA-8621-7255EED05573}" srcOrd="0" destOrd="0" presId="urn:microsoft.com/office/officeart/2005/8/layout/hList1"/>
    <dgm:cxn modelId="{6C5DE34D-E745-43B7-A25A-816486C9A2FA}" type="presOf" srcId="{E31046C1-6265-4092-AB9F-08B4C67C5775}" destId="{13AA5A82-9F36-4272-9D5F-F2FB66ACB3F7}" srcOrd="0" destOrd="0" presId="urn:microsoft.com/office/officeart/2005/8/layout/hList1"/>
    <dgm:cxn modelId="{CE89E1AA-AC24-4929-997F-ED34B753511E}" srcId="{3582A36E-C6F8-457C-8C10-5AD16D2200B9}" destId="{B2E30B57-9E63-4B25-8B9F-2A244618CBCA}" srcOrd="1" destOrd="0" parTransId="{7540ABDD-7371-49D9-94F0-D839B456B56B}" sibTransId="{119A48E8-B9B5-46C0-8BC9-6273F81EFF9D}"/>
    <dgm:cxn modelId="{C795A237-CD9C-4DED-A214-82A3D94547D7}" type="presOf" srcId="{0ED07E10-7D3B-4A31-AC2C-0E100D30A01A}" destId="{3F535299-1E67-445B-9625-19C1866775F6}" srcOrd="0" destOrd="0" presId="urn:microsoft.com/office/officeart/2005/8/layout/hList1"/>
    <dgm:cxn modelId="{9BA72EE6-BA6A-4516-80F9-A57021769216}" type="presOf" srcId="{BE502035-56C0-47BF-9423-BAA608AE1CBF}" destId="{71CDB0B2-593F-49CA-8621-7255EED05573}" srcOrd="0" destOrd="1" presId="urn:microsoft.com/office/officeart/2005/8/layout/hList1"/>
    <dgm:cxn modelId="{A391C59D-89D8-4508-9F5A-F412C51530E3}" type="presOf" srcId="{F6FA18CF-2A5C-43F4-8A08-2B97B76FDF9F}" destId="{13AA5A82-9F36-4272-9D5F-F2FB66ACB3F7}" srcOrd="0" destOrd="1" presId="urn:microsoft.com/office/officeart/2005/8/layout/hList1"/>
    <dgm:cxn modelId="{4BFCEFE0-5D89-4DB6-82FF-F238096B0C69}" type="presOf" srcId="{3582A36E-C6F8-457C-8C10-5AD16D2200B9}" destId="{E2451735-DBD8-4154-AB69-F371E92FE9EA}" srcOrd="0" destOrd="0" presId="urn:microsoft.com/office/officeart/2005/8/layout/hList1"/>
    <dgm:cxn modelId="{65822996-E159-410C-8374-3AAD18D840B1}" srcId="{E97605BB-7BFD-44EC-AA49-7ED9F5823767}" destId="{BE502035-56C0-47BF-9423-BAA608AE1CBF}" srcOrd="1" destOrd="0" parTransId="{358F396B-3EC7-4DB5-BB6A-D59C04EF8FDA}" sibTransId="{332527D3-F8BF-4A3D-A849-5804FC506C70}"/>
    <dgm:cxn modelId="{D95B003E-614F-403F-A0DB-9E7D4773C191}" type="presOf" srcId="{DEA27419-BD9B-407B-9AF6-2B52D79307B4}" destId="{D0037327-1FBF-4921-9BC9-7DE5832048A0}" srcOrd="0" destOrd="0" presId="urn:microsoft.com/office/officeart/2005/8/layout/hList1"/>
    <dgm:cxn modelId="{429FDA17-8510-400D-9F0D-4C6F1A5E0E8B}" srcId="{9D4E9CA2-2CE0-4F74-A91B-AE9A5DF41DD4}" destId="{F6FA18CF-2A5C-43F4-8A08-2B97B76FDF9F}" srcOrd="1" destOrd="0" parTransId="{BBC05CDD-50A1-4A4C-B078-E8CEA29F5534}" sibTransId="{9264D85B-28B8-4E07-BFBD-8083768C04FB}"/>
    <dgm:cxn modelId="{FD2B0F00-BFCE-498A-B77E-B848D04114AF}" type="presParOf" srcId="{01B53F69-DF0F-4EFB-A2A2-4AE3AEA05FD6}" destId="{080AB051-E020-4830-866A-6DFA9A2E0EFC}" srcOrd="0" destOrd="0" presId="urn:microsoft.com/office/officeart/2005/8/layout/hList1"/>
    <dgm:cxn modelId="{8DA236DC-D38D-4C6B-BBB9-54C6F1B03101}" type="presParOf" srcId="{080AB051-E020-4830-866A-6DFA9A2E0EFC}" destId="{E2451735-DBD8-4154-AB69-F371E92FE9EA}" srcOrd="0" destOrd="0" presId="urn:microsoft.com/office/officeart/2005/8/layout/hList1"/>
    <dgm:cxn modelId="{2E737A6F-E7CA-46A1-95E5-16EB47163DC3}" type="presParOf" srcId="{080AB051-E020-4830-866A-6DFA9A2E0EFC}" destId="{3F535299-1E67-445B-9625-19C1866775F6}" srcOrd="1" destOrd="0" presId="urn:microsoft.com/office/officeart/2005/8/layout/hList1"/>
    <dgm:cxn modelId="{D4066246-2092-4BAA-A8C5-E86340EC9475}" type="presParOf" srcId="{01B53F69-DF0F-4EFB-A2A2-4AE3AEA05FD6}" destId="{DE308224-C5E4-449C-9D43-BC3D59578E11}" srcOrd="1" destOrd="0" presId="urn:microsoft.com/office/officeart/2005/8/layout/hList1"/>
    <dgm:cxn modelId="{EF592F1B-F379-4D4D-9E9D-25FD528BA1C2}" type="presParOf" srcId="{01B53F69-DF0F-4EFB-A2A2-4AE3AEA05FD6}" destId="{85251806-C62A-43D7-BFC4-3ADC308C6040}" srcOrd="2" destOrd="0" presId="urn:microsoft.com/office/officeart/2005/8/layout/hList1"/>
    <dgm:cxn modelId="{482F5EEE-CBC6-45CE-8913-D828067DFDF9}" type="presParOf" srcId="{85251806-C62A-43D7-BFC4-3ADC308C6040}" destId="{DD836702-A47A-47A7-B6B2-0A22E49999A3}" srcOrd="0" destOrd="0" presId="urn:microsoft.com/office/officeart/2005/8/layout/hList1"/>
    <dgm:cxn modelId="{CBCAD890-F585-467F-A8D1-25D13678913A}" type="presParOf" srcId="{85251806-C62A-43D7-BFC4-3ADC308C6040}" destId="{71CDB0B2-593F-49CA-8621-7255EED05573}" srcOrd="1" destOrd="0" presId="urn:microsoft.com/office/officeart/2005/8/layout/hList1"/>
    <dgm:cxn modelId="{6CF18CA1-9EA3-403A-8B1E-BF40A7F7AA77}" type="presParOf" srcId="{01B53F69-DF0F-4EFB-A2A2-4AE3AEA05FD6}" destId="{9BFB6151-2A71-453F-8B53-FF5F410AC282}" srcOrd="3" destOrd="0" presId="urn:microsoft.com/office/officeart/2005/8/layout/hList1"/>
    <dgm:cxn modelId="{B2647333-622F-4D96-9224-3D3BB865505F}" type="presParOf" srcId="{01B53F69-DF0F-4EFB-A2A2-4AE3AEA05FD6}" destId="{B2E8A301-837C-49AA-B305-991F718F965F}" srcOrd="4" destOrd="0" presId="urn:microsoft.com/office/officeart/2005/8/layout/hList1"/>
    <dgm:cxn modelId="{FA693FAD-41B7-414F-887B-FBFFA332A485}" type="presParOf" srcId="{B2E8A301-837C-49AA-B305-991F718F965F}" destId="{C324C624-7C13-4D8E-8008-D2BA8D56E5DB}" srcOrd="0" destOrd="0" presId="urn:microsoft.com/office/officeart/2005/8/layout/hList1"/>
    <dgm:cxn modelId="{663B76DE-0C15-49CF-8A41-1B37356B663C}" type="presParOf" srcId="{B2E8A301-837C-49AA-B305-991F718F965F}" destId="{13AA5A82-9F36-4272-9D5F-F2FB66ACB3F7}" srcOrd="1" destOrd="0" presId="urn:microsoft.com/office/officeart/2005/8/layout/hList1"/>
    <dgm:cxn modelId="{2579510B-05E4-4832-AC90-3B5E9156817A}" type="presParOf" srcId="{01B53F69-DF0F-4EFB-A2A2-4AE3AEA05FD6}" destId="{79E030B0-2AB0-46BD-8028-88EF3259D54B}" srcOrd="5" destOrd="0" presId="urn:microsoft.com/office/officeart/2005/8/layout/hList1"/>
    <dgm:cxn modelId="{B9291C1E-8933-423E-9CD3-3CD4601BBEF2}" type="presParOf" srcId="{01B53F69-DF0F-4EFB-A2A2-4AE3AEA05FD6}" destId="{55B7562E-D38C-43FF-9B13-39E4F300BA11}" srcOrd="6" destOrd="0" presId="urn:microsoft.com/office/officeart/2005/8/layout/hList1"/>
    <dgm:cxn modelId="{83267BCA-0DD5-4482-926E-FFDFFB08B0CC}" type="presParOf" srcId="{55B7562E-D38C-43FF-9B13-39E4F300BA11}" destId="{0B2AD7F6-8453-42CC-B7D5-2C9B5475335B}" srcOrd="0" destOrd="0" presId="urn:microsoft.com/office/officeart/2005/8/layout/hList1"/>
    <dgm:cxn modelId="{9886D59E-AF82-47F7-9BB6-3FF5F5A35DA7}"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126076"/>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126076"/>
        <a:ext cx="1975942" cy="790377"/>
      </dsp:txXfrm>
    </dsp:sp>
    <dsp:sp modelId="{3F535299-1E67-445B-9625-19C1866775F6}">
      <dsp:nvSpPr>
        <dsp:cNvPr id="0" name=""/>
        <dsp:cNvSpPr/>
      </dsp:nvSpPr>
      <dsp:spPr>
        <a:xfrm>
          <a:off x="3286" y="916453"/>
          <a:ext cx="1975942" cy="410377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No discourse connectors between phrases and clauses to link advanced relationships between propositions, such as causal/ conditional/ comparative/ contrastive (counterfactual), etc.</a:t>
          </a:r>
          <a:endParaRPr lang="en-US" sz="1600" kern="1200" dirty="0"/>
        </a:p>
        <a:p>
          <a:pPr marL="171450" lvl="1" indent="-171450" algn="l" defTabSz="711200">
            <a:lnSpc>
              <a:spcPct val="90000"/>
            </a:lnSpc>
            <a:spcBef>
              <a:spcPct val="0"/>
            </a:spcBef>
            <a:spcAft>
              <a:spcPct val="15000"/>
            </a:spcAft>
            <a:buChar char="••"/>
          </a:pPr>
          <a:r>
            <a:rPr lang="en-US" sz="1600" kern="1200" dirty="0" smtClean="0"/>
            <a:t>No clarity in relationships between ideas</a:t>
          </a:r>
          <a:endParaRPr lang="en-US" sz="1600" kern="1200" dirty="0"/>
        </a:p>
      </dsp:txBody>
      <dsp:txXfrm>
        <a:off x="3286" y="916453"/>
        <a:ext cx="1975942" cy="4103774"/>
      </dsp:txXfrm>
    </dsp:sp>
    <dsp:sp modelId="{DD836702-A47A-47A7-B6B2-0A22E49999A3}">
      <dsp:nvSpPr>
        <dsp:cNvPr id="0" name=""/>
        <dsp:cNvSpPr/>
      </dsp:nvSpPr>
      <dsp:spPr>
        <a:xfrm>
          <a:off x="2255860" y="126076"/>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126076"/>
        <a:ext cx="1975942" cy="790377"/>
      </dsp:txXfrm>
    </dsp:sp>
    <dsp:sp modelId="{71CDB0B2-593F-49CA-8621-7255EED05573}">
      <dsp:nvSpPr>
        <dsp:cNvPr id="0" name=""/>
        <dsp:cNvSpPr/>
      </dsp:nvSpPr>
      <dsp:spPr>
        <a:xfrm>
          <a:off x="2255860" y="916453"/>
          <a:ext cx="1975942" cy="410377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Singular or repetitive use of 1 discourse connector to establish an advanced relationship</a:t>
          </a:r>
          <a:endParaRPr lang="en-US" sz="1600" kern="1200" dirty="0"/>
        </a:p>
        <a:p>
          <a:pPr marL="171450" lvl="1" indent="-171450" algn="l" defTabSz="711200">
            <a:lnSpc>
              <a:spcPct val="90000"/>
            </a:lnSpc>
            <a:spcBef>
              <a:spcPct val="0"/>
            </a:spcBef>
            <a:spcAft>
              <a:spcPct val="15000"/>
            </a:spcAft>
            <a:buChar char="••"/>
          </a:pPr>
          <a:r>
            <a:rPr lang="en-US" sz="1600" kern="1200" dirty="0" smtClean="0"/>
            <a:t>Possible use of inaccurate or illogical discourse connector within context of establishing distinct relationships between ideas</a:t>
          </a:r>
          <a:endParaRPr lang="en-US" sz="1600" kern="1200" dirty="0"/>
        </a:p>
      </dsp:txBody>
      <dsp:txXfrm>
        <a:off x="2255860" y="916453"/>
        <a:ext cx="1975942" cy="4103774"/>
      </dsp:txXfrm>
    </dsp:sp>
    <dsp:sp modelId="{C324C624-7C13-4D8E-8008-D2BA8D56E5DB}">
      <dsp:nvSpPr>
        <dsp:cNvPr id="0" name=""/>
        <dsp:cNvSpPr/>
      </dsp:nvSpPr>
      <dsp:spPr>
        <a:xfrm>
          <a:off x="4508435" y="126076"/>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126076"/>
        <a:ext cx="1975942" cy="790377"/>
      </dsp:txXfrm>
    </dsp:sp>
    <dsp:sp modelId="{13AA5A82-9F36-4272-9D5F-F2FB66ACB3F7}">
      <dsp:nvSpPr>
        <dsp:cNvPr id="0" name=""/>
        <dsp:cNvSpPr/>
      </dsp:nvSpPr>
      <dsp:spPr>
        <a:xfrm>
          <a:off x="4508435" y="916453"/>
          <a:ext cx="1975942" cy="410377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Minimum of 2 different discourse connectors to establish an advanced relationship</a:t>
          </a:r>
          <a:endParaRPr lang="en-US" sz="1600" kern="1200" dirty="0"/>
        </a:p>
        <a:p>
          <a:pPr marL="171450" lvl="1" indent="-171450" algn="l" defTabSz="711200">
            <a:lnSpc>
              <a:spcPct val="90000"/>
            </a:lnSpc>
            <a:spcBef>
              <a:spcPct val="0"/>
            </a:spcBef>
            <a:spcAft>
              <a:spcPct val="15000"/>
            </a:spcAft>
            <a:buChar char="••"/>
          </a:pPr>
          <a:r>
            <a:rPr lang="en-US" sz="1600" kern="1200" dirty="0" smtClean="0"/>
            <a:t>Most often displays clarity in relationships between ideas.</a:t>
          </a:r>
          <a:endParaRPr lang="en-US" sz="1600" kern="1200" dirty="0"/>
        </a:p>
      </dsp:txBody>
      <dsp:txXfrm>
        <a:off x="4508435" y="916453"/>
        <a:ext cx="1975942" cy="4103774"/>
      </dsp:txXfrm>
    </dsp:sp>
    <dsp:sp modelId="{0B2AD7F6-8453-42CC-B7D5-2C9B5475335B}">
      <dsp:nvSpPr>
        <dsp:cNvPr id="0" name=""/>
        <dsp:cNvSpPr/>
      </dsp:nvSpPr>
      <dsp:spPr>
        <a:xfrm>
          <a:off x="6761010" y="126076"/>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126076"/>
        <a:ext cx="1975942" cy="790377"/>
      </dsp:txXfrm>
    </dsp:sp>
    <dsp:sp modelId="{D0037327-1FBF-4921-9BC9-7DE5832048A0}">
      <dsp:nvSpPr>
        <dsp:cNvPr id="0" name=""/>
        <dsp:cNvSpPr/>
      </dsp:nvSpPr>
      <dsp:spPr>
        <a:xfrm>
          <a:off x="6761010" y="916453"/>
          <a:ext cx="1975942" cy="410377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At least 3 different discourse connectors to establish an advanced relationship</a:t>
          </a:r>
          <a:br>
            <a:rPr lang="en-US" sz="1600" kern="1200" dirty="0" smtClean="0"/>
          </a:br>
          <a:r>
            <a:rPr lang="en-US" sz="1600" b="1" kern="1200" dirty="0" smtClean="0"/>
            <a:t>AND</a:t>
          </a:r>
          <a:endParaRPr lang="en-US" sz="1600" kern="1200" dirty="0"/>
        </a:p>
        <a:p>
          <a:pPr marL="171450" lvl="1" indent="-171450" algn="l" defTabSz="711200">
            <a:lnSpc>
              <a:spcPct val="90000"/>
            </a:lnSpc>
            <a:spcBef>
              <a:spcPct val="0"/>
            </a:spcBef>
            <a:spcAft>
              <a:spcPct val="15000"/>
            </a:spcAft>
            <a:buChar char="••"/>
          </a:pPr>
          <a:r>
            <a:rPr lang="en-US" sz="1600" kern="1200" dirty="0" smtClean="0"/>
            <a:t>A minimum of 2 different connector words for the same type of relationship (e.g. causal, conditional, etc.)</a:t>
          </a:r>
          <a:endParaRPr lang="en-US" sz="1600" kern="1200" dirty="0"/>
        </a:p>
        <a:p>
          <a:pPr marL="171450" lvl="1" indent="-171450" algn="l" defTabSz="711200">
            <a:lnSpc>
              <a:spcPct val="90000"/>
            </a:lnSpc>
            <a:spcBef>
              <a:spcPct val="0"/>
            </a:spcBef>
            <a:spcAft>
              <a:spcPct val="15000"/>
            </a:spcAft>
            <a:buChar char="••"/>
          </a:pPr>
          <a:r>
            <a:rPr lang="en-US" sz="1600" kern="1200" dirty="0" smtClean="0"/>
            <a:t>Maintains clarity in relationships between ideas</a:t>
          </a:r>
          <a:endParaRPr lang="en-US" sz="1600" kern="1200" dirty="0"/>
        </a:p>
      </dsp:txBody>
      <dsp:txXfrm>
        <a:off x="6761010" y="916453"/>
        <a:ext cx="1975942" cy="41037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91985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r>
              <a:rPr lang="en-US" altLang="en-US" baseline="0" dirty="0" smtClean="0">
                <a:ea typeface="ＭＳ Ｐゴシック" panose="020B0600070205080204" pitchFamily="34" charset="-128"/>
              </a:rPr>
              <a:t> </a:t>
            </a:r>
          </a:p>
          <a:p>
            <a:r>
              <a:rPr lang="en-US" altLang="en-US" baseline="0" dirty="0" smtClean="0">
                <a:ea typeface="ＭＳ Ｐゴシック" panose="020B0600070205080204" pitchFamily="34" charset="-128"/>
              </a:rPr>
              <a:t>EO/P: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9032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Girl</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sz="1200" b="0" i="0" u="none" strike="noStrike" kern="1200" dirty="0" smtClean="0">
                <a:solidFill>
                  <a:schemeClr val="tx1"/>
                </a:solidFill>
                <a:effectLst/>
                <a:latin typeface="+mn-lt"/>
                <a:ea typeface="+mn-ea"/>
                <a:cs typeface="+mn-cs"/>
              </a:rPr>
              <a:t>Girl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27039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The establishment</a:t>
            </a:r>
            <a:r>
              <a:rPr lang="en-US" altLang="en-US" sz="2200" baseline="0" dirty="0" smtClean="0">
                <a:ea typeface="ＭＳ Ｐゴシック" panose="020B0600070205080204" pitchFamily="34" charset="-128"/>
              </a:rPr>
              <a:t> of advanced relationships between ideas in an explanation about a personal routine</a:t>
            </a:r>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a:t>
            </a:r>
            <a:r>
              <a:rPr lang="en-US" altLang="en-US" sz="2200" baseline="0" dirty="0" smtClean="0">
                <a:ea typeface="ＭＳ Ｐゴシック" panose="020B0600070205080204" pitchFamily="34" charset="-128"/>
              </a:rPr>
              <a:t> ELs</a:t>
            </a:r>
          </a:p>
          <a:p>
            <a:pPr marL="0" lvl="1"/>
            <a:r>
              <a:rPr lang="en-US" altLang="en-US" sz="2200" baseline="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baseline="0" dirty="0" smtClean="0">
                <a:ea typeface="ＭＳ Ｐゴシック" panose="020B0600070205080204" pitchFamily="34" charset="-128"/>
              </a:rPr>
              <a:t> grade EO/Ps</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28324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doesn’t know how to clean his teeth. When</a:t>
            </a:r>
            <a:r>
              <a:rPr lang="en-US" altLang="en-US" baseline="0" dirty="0" smtClean="0">
                <a:ea typeface="ＭＳ Ｐゴシック" panose="020B0600070205080204" pitchFamily="34" charset="-128"/>
              </a:rPr>
              <a:t> you’re ready, tell him how to do it and why he should do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a:t>
            </a:r>
            <a:r>
              <a:rPr lang="en-US" altLang="en-US" dirty="0" smtClean="0">
                <a:ea typeface="ＭＳ Ｐゴシック" panose="020B0600070205080204" pitchFamily="34" charset="-128"/>
              </a:rPr>
              <a:t>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Girl</a:t>
            </a: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85188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 </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30659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225563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186589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the advanced relationship between ideas in the</a:t>
            </a:r>
            <a:r>
              <a:rPr lang="en-US" altLang="en-US" sz="2200" baseline="0" dirty="0" smtClean="0">
                <a:ea typeface="ＭＳ Ｐゴシック" panose="020B0600070205080204" pitchFamily="34" charset="-128"/>
              </a:rPr>
              <a:t> explanations of an academic task</a:t>
            </a:r>
            <a:r>
              <a:rPr lang="en-US" altLang="en-US" sz="2200" dirty="0" smtClean="0">
                <a:ea typeface="ＭＳ Ｐゴシック" panose="020B0600070205080204" pitchFamily="34" charset="-128"/>
              </a:rPr>
              <a:t>, we can monitor the successive emergence, development and control of language used for academics.</a:t>
            </a:r>
          </a:p>
          <a:p>
            <a:pPr marL="0" lvl="1"/>
            <a:r>
              <a:rPr lang="en-US" altLang="en-US" sz="2200" dirty="0" smtClean="0">
                <a:ea typeface="ＭＳ Ｐゴシック" panose="020B0600070205080204" pitchFamily="34" charset="-128"/>
              </a:rPr>
              <a:t>EL 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a:t>
            </a:r>
          </a:p>
          <a:p>
            <a:pPr marL="0" lvl="1"/>
            <a:r>
              <a:rPr lang="en-US" altLang="en-US" sz="2200" dirty="0" smtClean="0">
                <a:ea typeface="ＭＳ Ｐゴシック" panose="020B0600070205080204" pitchFamily="34" charset="-128"/>
              </a:rPr>
              <a:t>EO/P 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a:t>
            </a: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97900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a:t>
            </a:r>
            <a:r>
              <a:rPr lang="en-US" altLang="en-US" dirty="0" smtClean="0">
                <a:ea typeface="ＭＳ Ｐゴシック" panose="020B0600070205080204" pitchFamily="34" charset="-128"/>
              </a:rPr>
              <a:t>Grade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3500187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415429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The establishment</a:t>
            </a:r>
            <a:r>
              <a:rPr lang="en-US" altLang="en-US" sz="2200" baseline="0" dirty="0" smtClean="0">
                <a:ea typeface="ＭＳ Ｐゴシック" panose="020B0600070205080204" pitchFamily="34" charset="-128"/>
              </a:rPr>
              <a:t> of advanced relationships between ideas in an explanation about a personal routine</a:t>
            </a:r>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Kindergarten</a:t>
            </a:r>
            <a:r>
              <a:rPr lang="en-US" altLang="en-US" sz="2200" baseline="0" dirty="0" smtClean="0">
                <a:ea typeface="ＭＳ Ｐゴシック" panose="020B0600070205080204" pitchFamily="34" charset="-128"/>
              </a:rPr>
              <a:t> ELs</a:t>
            </a:r>
          </a:p>
          <a:p>
            <a:pPr marL="0" lvl="1"/>
            <a:r>
              <a:rPr lang="en-US" altLang="en-US" sz="2200" baseline="0" dirty="0" smtClean="0">
                <a:ea typeface="ＭＳ Ｐゴシック" panose="020B0600070205080204" pitchFamily="34" charset="-128"/>
              </a:rPr>
              <a:t>Kindergarten EO/Ps</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283244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9032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3270394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The establishment</a:t>
            </a:r>
            <a:r>
              <a:rPr lang="en-US" altLang="en-US" sz="2200" baseline="0" dirty="0" smtClean="0">
                <a:ea typeface="ＭＳ Ｐゴシック" panose="020B0600070205080204" pitchFamily="34" charset="-128"/>
              </a:rPr>
              <a:t> of advanced relationships between ideas in an explanation about a personal routine</a:t>
            </a:r>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EL or EO/P </a:t>
            </a:r>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explanations</a:t>
            </a:r>
            <a:r>
              <a:rPr lang="en-US" altLang="en-US" baseline="0" dirty="0" smtClean="0">
                <a:ea typeface="ＭＳ Ｐゴシック" panose="020B0600070205080204" pitchFamily="34" charset="-128"/>
              </a:rPr>
              <a:t> were coded at the Not Evident level.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283244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doesn’t know how to clean his teeth. When</a:t>
            </a:r>
            <a:r>
              <a:rPr lang="en-US" altLang="en-US" baseline="0" dirty="0" smtClean="0">
                <a:ea typeface="ＭＳ Ｐゴシック" panose="020B0600070205080204" pitchFamily="34" charset="-128"/>
              </a:rPr>
              <a:t> you’re ready, tell him how to do it and why he should do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EL or EO/P </a:t>
            </a:r>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explanations</a:t>
            </a:r>
            <a:r>
              <a:rPr lang="en-US" altLang="en-US" baseline="0" dirty="0" smtClean="0">
                <a:ea typeface="ＭＳ Ｐゴシック" panose="020B0600070205080204" pitchFamily="34" charset="-128"/>
              </a:rPr>
              <a:t>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1851888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 </a:t>
            </a:r>
            <a:r>
              <a:rPr lang="en-US" altLang="en-US"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230659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2255639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1865893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The establishment</a:t>
            </a:r>
            <a:r>
              <a:rPr lang="en-US" altLang="en-US" sz="2200" baseline="0" dirty="0" smtClean="0">
                <a:ea typeface="ＭＳ Ｐゴシック" panose="020B0600070205080204" pitchFamily="34" charset="-128"/>
              </a:rPr>
              <a:t> of advanced relationships between ideas in an explanation about an</a:t>
            </a:r>
            <a:r>
              <a:rPr lang="en-US" altLang="en-US" sz="2200" dirty="0" smtClean="0">
                <a:ea typeface="ＭＳ Ｐゴシック" panose="020B0600070205080204" pitchFamily="34" charset="-128"/>
              </a:rPr>
              <a:t> academic task</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5th </a:t>
            </a:r>
            <a:r>
              <a:rPr lang="en-US" altLang="en-US" sz="2200" dirty="0" smtClean="0">
                <a:ea typeface="ＭＳ Ｐゴシック" panose="020B0600070205080204" pitchFamily="34" charset="-128"/>
              </a:rPr>
              <a:t>Grade</a:t>
            </a:r>
          </a:p>
          <a:p>
            <a:pPr marL="0" lvl="1"/>
            <a:endParaRPr lang="en-US" altLang="en-US" sz="2200" dirty="0" smtClean="0">
              <a:ea typeface="ＭＳ Ｐゴシック" panose="020B0600070205080204" pitchFamily="34" charset="-128"/>
            </a:endParaRPr>
          </a:p>
          <a:p>
            <a:r>
              <a:rPr lang="en-US" altLang="en-US" dirty="0" smtClean="0">
                <a:ea typeface="ＭＳ Ｐゴシック" panose="020B0600070205080204" pitchFamily="34" charset="-128"/>
              </a:rPr>
              <a:t>No EL 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explanations</a:t>
            </a:r>
            <a:r>
              <a:rPr lang="en-US" altLang="en-US" baseline="0" dirty="0" smtClean="0">
                <a:ea typeface="ＭＳ Ｐゴシック" panose="020B0600070205080204" pitchFamily="34" charset="-128"/>
              </a:rPr>
              <a:t> were coded at the Not Evident level.</a:t>
            </a:r>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2979009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5th </a:t>
            </a:r>
            <a:r>
              <a:rPr lang="en-US" altLang="en-US" dirty="0" smtClean="0">
                <a:ea typeface="ＭＳ Ｐゴシック" panose="020B0600070205080204" pitchFamily="34" charset="-128"/>
              </a:rPr>
              <a:t>Grade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anose="020B0600070205080204" pitchFamily="34" charset="-128"/>
              </a:rPr>
              <a:t>EO/P: </a:t>
            </a:r>
            <a:r>
              <a:rPr lang="en-US" sz="1200" b="0" i="0" kern="1200" dirty="0" smtClean="0">
                <a:solidFill>
                  <a:schemeClr val="tx1"/>
                </a:solidFill>
                <a:effectLst/>
                <a:latin typeface="+mn-lt"/>
                <a:ea typeface="+mn-ea"/>
                <a:cs typeface="+mn-cs"/>
              </a:rPr>
              <a:t>Girl</a:t>
            </a: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No EL </a:t>
            </a:r>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explanations</a:t>
            </a:r>
            <a:r>
              <a:rPr lang="en-US" altLang="en-US" baseline="0" dirty="0" smtClean="0">
                <a:ea typeface="ＭＳ Ｐゴシック" panose="020B0600070205080204" pitchFamily="34" charset="-128"/>
              </a:rPr>
              <a:t> were coded at the Not Evident level.</a:t>
            </a: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500187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415429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doesn’t know how to clean his teeth. When</a:t>
            </a:r>
            <a:r>
              <a:rPr lang="en-US" altLang="en-US" baseline="0" dirty="0" smtClean="0">
                <a:ea typeface="ＭＳ Ｐゴシック" panose="020B0600070205080204" pitchFamily="34" charset="-128"/>
              </a:rPr>
              <a:t> you’re ready, tell him how to do it and why he should do it</a:t>
            </a:r>
            <a:r>
              <a:rPr lang="en-US" altLang="en-US" baseline="0" dirty="0" smtClean="0">
                <a:ea typeface="ＭＳ Ｐゴシック" panose="020B0600070205080204" pitchFamily="34"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Kindergarten </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 </a:t>
            </a:r>
            <a:r>
              <a:rPr lang="en-US" altLang="en-US" dirty="0" smtClean="0">
                <a:ea typeface="ＭＳ Ｐゴシック" panose="020B0600070205080204" pitchFamily="34" charset="-128"/>
              </a:rPr>
              <a:t>Boy</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851888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390326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p>
          <a:p>
            <a:r>
              <a:rPr lang="en-US" altLang="en-US" baseline="0" dirty="0" smtClean="0">
                <a:ea typeface="ＭＳ Ｐゴシック" panose="020B0600070205080204" pitchFamily="34" charset="-128"/>
              </a:rPr>
              <a:t>EO/P: </a:t>
            </a:r>
            <a:r>
              <a:rPr lang="en-US" altLang="en-US" baseline="0" dirty="0" smtClean="0">
                <a:ea typeface="ＭＳ Ｐゴシック" panose="020B0600070205080204" pitchFamily="34" charset="-128"/>
              </a:rPr>
              <a:t>Girl</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327039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r>
              <a:rPr lang="en-US" altLang="en-US" baseline="0" dirty="0" smtClean="0">
                <a:ea typeface="ＭＳ Ｐゴシック" panose="020B0600070205080204" pitchFamily="34" charset="-128"/>
              </a:rPr>
              <a:t> </a:t>
            </a:r>
          </a:p>
          <a:p>
            <a:r>
              <a:rPr lang="en-US" altLang="en-US" baseline="0" dirty="0" smtClean="0">
                <a:ea typeface="ＭＳ Ｐゴシック" panose="020B0600070205080204" pitchFamily="34" charset="-128"/>
              </a:rPr>
              <a:t>EO/P: </a:t>
            </a:r>
            <a:r>
              <a:rPr lang="en-US" altLang="en-US" baseline="0" dirty="0" smtClean="0">
                <a:ea typeface="ＭＳ Ｐゴシック" panose="020B0600070205080204" pitchFamily="34" charset="-128"/>
              </a:rPr>
              <a:t>Girl</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230659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25563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On EL slide, the causal connector “for” is a non-conventional use of the word “for” </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86589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Looking at the advanced relationship between ideas in the</a:t>
            </a:r>
            <a:r>
              <a:rPr lang="en-US" altLang="en-US" sz="2200" baseline="0" dirty="0" smtClean="0">
                <a:ea typeface="ＭＳ Ｐゴシック" panose="020B0600070205080204" pitchFamily="34" charset="-128"/>
              </a:rPr>
              <a:t> explanations of an academic task</a:t>
            </a:r>
            <a:r>
              <a:rPr lang="en-US" altLang="en-US" sz="2200" dirty="0" smtClean="0">
                <a:ea typeface="ＭＳ Ｐゴシック" panose="020B0600070205080204" pitchFamily="34" charset="-128"/>
              </a:rPr>
              <a:t>, we can monitor the successive emergence, development and control of language used for academics.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EL </a:t>
            </a:r>
            <a:r>
              <a:rPr lang="en-US" altLang="en-US" sz="2200" dirty="0" smtClean="0">
                <a:ea typeface="ＭＳ Ｐゴシック" panose="020B0600070205080204" pitchFamily="34" charset="-128"/>
              </a:rPr>
              <a:t>kindergarteners</a:t>
            </a:r>
          </a:p>
          <a:p>
            <a:pPr marL="0" lvl="1"/>
            <a:r>
              <a:rPr lang="en-US" altLang="en-US" sz="2200" dirty="0" smtClean="0">
                <a:ea typeface="ＭＳ Ｐゴシック" panose="020B0600070205080204" pitchFamily="34" charset="-128"/>
              </a:rPr>
              <a:t>EO/P kindergarteners</a:t>
            </a: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297900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Kindergarte</a:t>
            </a:r>
            <a:r>
              <a:rPr lang="en-US" altLang="en-US" baseline="0" dirty="0" smtClean="0">
                <a:ea typeface="ＭＳ Ｐゴシック" panose="020B0600070205080204" pitchFamily="34" charset="-128"/>
              </a:rPr>
              <a:t>n</a:t>
            </a:r>
            <a:endParaRPr lang="en-US" altLang="en-US" baseline="0"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anose="020B0600070205080204" pitchFamily="34" charset="-128"/>
              </a:rPr>
              <a:t>EO/P: </a:t>
            </a:r>
            <a:r>
              <a:rPr lang="en-US" altLang="en-US" baseline="0"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50018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 </a:t>
            </a:r>
            <a:r>
              <a:rPr lang="en-US" altLang="en-US" dirty="0"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Girl</a:t>
            </a:r>
            <a:endParaRPr lang="en-US" altLang="en-US" baseline="0" dirty="0" smtClean="0">
              <a:ea typeface="ＭＳ Ｐゴシック" panose="020B0600070205080204" pitchFamily="34" charset="-128"/>
            </a:endParaRP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In the EL explanation, the causal connector “for” demonstrates a non-conventional use </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415429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556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95932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25160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15244756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337" y="6416005"/>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72-74</a:t>
            </a:r>
            <a:endParaRPr lang="en-US" dirty="0">
              <a:solidFill>
                <a:prstClr val="white"/>
              </a:solidFill>
              <a:ea typeface="ＭＳ Ｐゴシック" charset="-128"/>
            </a:endParaRPr>
          </a:p>
        </p:txBody>
      </p:sp>
      <p:sp>
        <p:nvSpPr>
          <p:cNvPr id="5" name="Text Placeholder 3"/>
          <p:cNvSpPr txBox="1">
            <a:spLocks/>
          </p:cNvSpPr>
          <p:nvPr/>
        </p:nvSpPr>
        <p:spPr>
          <a:xfrm>
            <a:off x="756470"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Tree>
    <p:extLst>
      <p:ext uri="{BB962C8B-B14F-4D97-AF65-F5344CB8AC3E}">
        <p14:creationId xmlns:p14="http://schemas.microsoft.com/office/powerpoint/2010/main" val="27740866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animEffect transition="in" filter="fade">
                                      <p:cBhvr>
                                        <p:cTn id="7" dur="250"/>
                                        <p:tgtEl>
                                          <p:spTgt spid="2">
                                            <p:graphicEl>
                                              <a:dgm id="{E2451735-DBD8-4154-AB69-F371E92FE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F535299-1E67-445B-9625-19C1866775F6}"/>
                                            </p:graphicEl>
                                          </p:spTgt>
                                        </p:tgtEl>
                                        <p:attrNameLst>
                                          <p:attrName>style.visibility</p:attrName>
                                        </p:attrNameLst>
                                      </p:cBhvr>
                                      <p:to>
                                        <p:strVal val="visible"/>
                                      </p:to>
                                    </p:set>
                                    <p:animEffect transition="in" filter="fade">
                                      <p:cBhvr>
                                        <p:cTn id="12" dur="250"/>
                                        <p:tgtEl>
                                          <p:spTgt spid="2">
                                            <p:graphicEl>
                                              <a:dgm id="{3F535299-1E67-445B-9625-19C1866775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D836702-A47A-47A7-B6B2-0A22E49999A3}"/>
                                            </p:graphicEl>
                                          </p:spTgt>
                                        </p:tgtEl>
                                        <p:attrNameLst>
                                          <p:attrName>style.visibility</p:attrName>
                                        </p:attrNameLst>
                                      </p:cBhvr>
                                      <p:to>
                                        <p:strVal val="visible"/>
                                      </p:to>
                                    </p:set>
                                    <p:animEffect transition="in" filter="fade">
                                      <p:cBhvr>
                                        <p:cTn id="17" dur="250"/>
                                        <p:tgtEl>
                                          <p:spTgt spid="2">
                                            <p:graphicEl>
                                              <a:dgm id="{DD836702-A47A-47A7-B6B2-0A22E4999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1CDB0B2-593F-49CA-8621-7255EED05573}"/>
                                            </p:graphicEl>
                                          </p:spTgt>
                                        </p:tgtEl>
                                        <p:attrNameLst>
                                          <p:attrName>style.visibility</p:attrName>
                                        </p:attrNameLst>
                                      </p:cBhvr>
                                      <p:to>
                                        <p:strVal val="visible"/>
                                      </p:to>
                                    </p:set>
                                    <p:animEffect transition="in" filter="fade">
                                      <p:cBhvr>
                                        <p:cTn id="22" dur="250"/>
                                        <p:tgtEl>
                                          <p:spTgt spid="2">
                                            <p:graphicEl>
                                              <a:dgm id="{71CDB0B2-593F-49CA-8621-7255EED055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C324C624-7C13-4D8E-8008-D2BA8D56E5DB}"/>
                                            </p:graphicEl>
                                          </p:spTgt>
                                        </p:tgtEl>
                                        <p:attrNameLst>
                                          <p:attrName>style.visibility</p:attrName>
                                        </p:attrNameLst>
                                      </p:cBhvr>
                                      <p:to>
                                        <p:strVal val="visible"/>
                                      </p:to>
                                    </p:set>
                                    <p:animEffect transition="in" filter="fade">
                                      <p:cBhvr>
                                        <p:cTn id="27" dur="250"/>
                                        <p:tgtEl>
                                          <p:spTgt spid="2">
                                            <p:graphicEl>
                                              <a:dgm id="{C324C624-7C13-4D8E-8008-D2BA8D56E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3AA5A82-9F36-4272-9D5F-F2FB66ACB3F7}"/>
                                            </p:graphicEl>
                                          </p:spTgt>
                                        </p:tgtEl>
                                        <p:attrNameLst>
                                          <p:attrName>style.visibility</p:attrName>
                                        </p:attrNameLst>
                                      </p:cBhvr>
                                      <p:to>
                                        <p:strVal val="visible"/>
                                      </p:to>
                                    </p:set>
                                    <p:animEffect transition="in" filter="fade">
                                      <p:cBhvr>
                                        <p:cTn id="32" dur="250"/>
                                        <p:tgtEl>
                                          <p:spTgt spid="2">
                                            <p:graphicEl>
                                              <a:dgm id="{13AA5A82-9F36-4272-9D5F-F2FB66ACB3F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B2AD7F6-8453-42CC-B7D5-2C9B5475335B}"/>
                                            </p:graphicEl>
                                          </p:spTgt>
                                        </p:tgtEl>
                                        <p:attrNameLst>
                                          <p:attrName>style.visibility</p:attrName>
                                        </p:attrNameLst>
                                      </p:cBhvr>
                                      <p:to>
                                        <p:strVal val="visible"/>
                                      </p:to>
                                    </p:set>
                                    <p:animEffect transition="in" filter="fade">
                                      <p:cBhvr>
                                        <p:cTn id="37" dur="250"/>
                                        <p:tgtEl>
                                          <p:spTgt spid="2">
                                            <p:graphicEl>
                                              <a:dgm id="{0B2AD7F6-8453-42CC-B7D5-2C9B54753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D0037327-1FBF-4921-9BC9-7DE5832048A0}"/>
                                            </p:graphicEl>
                                          </p:spTgt>
                                        </p:tgtEl>
                                        <p:attrNameLst>
                                          <p:attrName>style.visibility</p:attrName>
                                        </p:attrNameLst>
                                      </p:cBhvr>
                                      <p:to>
                                        <p:strVal val="visible"/>
                                      </p:to>
                                    </p:set>
                                    <p:animEffect transition="in" filter="fade">
                                      <p:cBhvr>
                                        <p:cTn id="42" dur="250"/>
                                        <p:tgtEl>
                                          <p:spTgt spid="2">
                                            <p:graphicEl>
                                              <a:dgm id="{D0037327-1FBF-4921-9BC9-7DE5832048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3005667" y="1265612"/>
            <a:ext cx="5602111" cy="3442913"/>
          </a:xfrm>
          <a:prstGeom prst="wedgeRoundRectCallout">
            <a:avLst>
              <a:gd name="adj1" fmla="val -2040"/>
              <a:gd name="adj2" fmla="val 6964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Developing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b="1" i="1" dirty="0">
                <a:latin typeface="+mn-lt"/>
              </a:rPr>
              <a:t>Because</a:t>
            </a:r>
            <a:r>
              <a:rPr lang="en-US" sz="2000" i="1" dirty="0">
                <a:latin typeface="+mn-lt"/>
              </a:rPr>
              <a:t> you can add.</a:t>
            </a:r>
            <a:r>
              <a:rPr lang="en-US" sz="2000" b="1" i="1" dirty="0">
                <a:latin typeface="+mn-lt"/>
              </a:rPr>
              <a:t> If </a:t>
            </a:r>
            <a:r>
              <a:rPr lang="en-US" sz="2000" i="1" dirty="0">
                <a:latin typeface="+mn-lt"/>
              </a:rPr>
              <a:t>there are four plus three, then that equals seven. And then three plus three equals six. And </a:t>
            </a:r>
            <a:r>
              <a:rPr lang="en-US" sz="2000" b="1" i="1" dirty="0">
                <a:latin typeface="+mn-lt"/>
              </a:rPr>
              <a:t>if</a:t>
            </a:r>
            <a:r>
              <a:rPr lang="en-US" sz="2000" i="1" dirty="0">
                <a:latin typeface="+mn-lt"/>
              </a:rPr>
              <a:t> you want to use one in another and you don't know what to do, you need to count by ones. Count by twos. Two, four, six. </a:t>
            </a:r>
            <a:endParaRPr lang="en-US" sz="2000" i="1" dirty="0" smtClean="0">
              <a:latin typeface="+mn-lt"/>
            </a:endParaRPr>
          </a:p>
          <a:p>
            <a:pPr eaLnBrk="1" hangingPunct="1">
              <a:defRPr/>
            </a:pPr>
            <a:endParaRPr lang="en-US" altLang="en-US" sz="2000" i="1" dirty="0">
              <a:latin typeface="+mn-lt"/>
            </a:endParaRPr>
          </a:p>
          <a:p>
            <a:pPr marL="285750" indent="-285750" eaLnBrk="1" hangingPunct="1">
              <a:buFont typeface="Arial"/>
              <a:buChar char="•"/>
              <a:defRPr/>
            </a:pPr>
            <a:r>
              <a:rPr lang="en-US" altLang="en-US" sz="2000" dirty="0" smtClean="0">
                <a:latin typeface="+mn-lt"/>
              </a:rPr>
              <a:t>Use of one causal connector (because)</a:t>
            </a:r>
          </a:p>
          <a:p>
            <a:pPr marL="285750" indent="-285750" eaLnBrk="1" hangingPunct="1">
              <a:buFont typeface="Arial"/>
              <a:buChar char="•"/>
              <a:defRPr/>
            </a:pPr>
            <a:r>
              <a:rPr lang="en-US" altLang="en-US" sz="2000" dirty="0" smtClean="0">
                <a:latin typeface="+mn-lt"/>
              </a:rPr>
              <a:t>Use of one conditional connector (if)</a:t>
            </a:r>
            <a:endParaRPr lang="en-US" altLang="en-US" sz="2000" dirty="0">
              <a:latin typeface="+mn-lt"/>
            </a:endParaRPr>
          </a:p>
        </p:txBody>
      </p:sp>
      <p:sp>
        <p:nvSpPr>
          <p:cNvPr id="16" name="Rounded Rectangular Callout 15"/>
          <p:cNvSpPr>
            <a:spLocks noChangeArrowheads="1"/>
          </p:cNvSpPr>
          <p:nvPr/>
        </p:nvSpPr>
        <p:spPr bwMode="auto">
          <a:xfrm>
            <a:off x="3005667" y="1265612"/>
            <a:ext cx="5804659" cy="3442913"/>
          </a:xfrm>
          <a:prstGeom prst="wedgeRoundRectCallout">
            <a:avLst>
              <a:gd name="adj1" fmla="val -7096"/>
              <a:gd name="adj2" fmla="val 7014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latin typeface="Calibri" pitchFamily="34" charset="0"/>
              </a:rPr>
              <a:t>Developing Advanced Relationships (EO/P)</a:t>
            </a:r>
            <a:r>
              <a:rPr lang="en-US" altLang="en-US" sz="1800" dirty="0" smtClean="0">
                <a:latin typeface="Calibri" pitchFamily="34" charset="0"/>
              </a:rPr>
              <a:t>:</a:t>
            </a:r>
          </a:p>
          <a:p>
            <a:pPr eaLnBrk="1" hangingPunct="1">
              <a:defRPr/>
            </a:pPr>
            <a:endParaRPr lang="en-US" altLang="en-US" sz="1200" dirty="0" smtClean="0">
              <a:solidFill>
                <a:srgbClr val="FFFFFF"/>
              </a:solidFill>
              <a:latin typeface="+mn-lt"/>
            </a:endParaRPr>
          </a:p>
          <a:p>
            <a:pPr eaLnBrk="1" hangingPunct="1">
              <a:defRPr/>
            </a:pPr>
            <a:r>
              <a:rPr lang="en-US" sz="1800" i="1" dirty="0" smtClean="0">
                <a:latin typeface="+mn-lt"/>
              </a:rPr>
              <a:t>Those six cubes </a:t>
            </a:r>
            <a:r>
              <a:rPr lang="en-US" sz="1800" b="1" i="1" dirty="0" smtClean="0">
                <a:latin typeface="+mn-lt"/>
              </a:rPr>
              <a:t>because</a:t>
            </a:r>
            <a:r>
              <a:rPr lang="en-US" sz="1800" i="1" dirty="0" smtClean="0">
                <a:latin typeface="+mn-lt"/>
              </a:rPr>
              <a:t> three and three makes six. </a:t>
            </a:r>
          </a:p>
          <a:p>
            <a:pPr eaLnBrk="1" hangingPunct="1">
              <a:defRPr/>
            </a:pPr>
            <a:r>
              <a:rPr lang="en-US" sz="1800" dirty="0" smtClean="0">
                <a:latin typeface="+mn-lt"/>
              </a:rPr>
              <a:t>[Can you tell him how to do it?] </a:t>
            </a:r>
          </a:p>
          <a:p>
            <a:pPr eaLnBrk="1" hangingPunct="1">
              <a:defRPr/>
            </a:pPr>
            <a:r>
              <a:rPr lang="en-US" sz="1800" b="1" i="1" dirty="0" smtClean="0">
                <a:latin typeface="+mn-lt"/>
              </a:rPr>
              <a:t>If</a:t>
            </a:r>
            <a:r>
              <a:rPr lang="en-US" sz="1800" i="1" dirty="0" smtClean="0">
                <a:latin typeface="+mn-lt"/>
              </a:rPr>
              <a:t> you find stuff that's three and three, you know that's six. </a:t>
            </a:r>
            <a:r>
              <a:rPr lang="en-US" sz="1800" dirty="0" smtClean="0">
                <a:latin typeface="+mn-lt"/>
              </a:rPr>
              <a:t>[Okay. And can you tell him why this way helps?] </a:t>
            </a:r>
          </a:p>
          <a:p>
            <a:pPr eaLnBrk="1" hangingPunct="1">
              <a:defRPr/>
            </a:pPr>
            <a:r>
              <a:rPr lang="en-US" sz="1800" b="1" i="1" dirty="0" smtClean="0">
                <a:latin typeface="+mn-lt"/>
              </a:rPr>
              <a:t>Because if </a:t>
            </a:r>
            <a:r>
              <a:rPr lang="en-US" sz="1800" i="1" dirty="0" smtClean="0">
                <a:latin typeface="+mn-lt"/>
              </a:rPr>
              <a:t>you put them all separate, you have to go a long time. Like one, two, three, four, five six. You have to count a long time. This way you could just do it quick. </a:t>
            </a:r>
          </a:p>
          <a:p>
            <a:pPr eaLnBrk="1" hangingPunct="1">
              <a:defRPr/>
            </a:pPr>
            <a:endParaRPr lang="en-US" altLang="en-US" sz="1200" i="1" dirty="0" smtClean="0">
              <a:latin typeface="+mn-lt"/>
            </a:endParaRPr>
          </a:p>
          <a:p>
            <a:pPr marL="285750" indent="-285750" eaLnBrk="1" hangingPunct="1">
              <a:buFont typeface="Arial"/>
              <a:buChar char="•"/>
              <a:defRPr/>
            </a:pPr>
            <a:r>
              <a:rPr lang="en-US" altLang="en-US" sz="1800" dirty="0" smtClean="0">
                <a:latin typeface="+mn-lt"/>
              </a:rPr>
              <a:t>Use of one causal connector (because)</a:t>
            </a:r>
          </a:p>
          <a:p>
            <a:pPr marL="285750" indent="-285750" eaLnBrk="1" hangingPunct="1">
              <a:buFont typeface="Arial"/>
              <a:buChar char="•"/>
              <a:defRPr/>
            </a:pPr>
            <a:r>
              <a:rPr lang="en-US" altLang="en-US" sz="1800" dirty="0" smtClean="0">
                <a:latin typeface="+mn-lt"/>
              </a:rPr>
              <a:t>Use of one conditional connector (if)</a:t>
            </a:r>
            <a:endParaRPr lang="en-US" altLang="en-US" sz="1800" dirty="0">
              <a:latin typeface="+mn-lt"/>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2" name="Right Arrow 11"/>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15799953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4" name="Rounded Rectangular Callout 13"/>
          <p:cNvSpPr>
            <a:spLocks noChangeArrowheads="1"/>
          </p:cNvSpPr>
          <p:nvPr/>
        </p:nvSpPr>
        <p:spPr bwMode="auto">
          <a:xfrm>
            <a:off x="2919369" y="1264661"/>
            <a:ext cx="5321520" cy="3744497"/>
          </a:xfrm>
          <a:prstGeom prst="wedgeRoundRectCallout">
            <a:avLst>
              <a:gd name="adj1" fmla="val 27106"/>
              <a:gd name="adj2" fmla="val 60783"/>
              <a:gd name="adj3" fmla="val 16667"/>
            </a:avLst>
          </a:prstGeom>
          <a:solidFill>
            <a:schemeClr val="accent6">
              <a:lumMod val="60000"/>
              <a:lumOff val="4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latin typeface="Calibri" pitchFamily="34" charset="0"/>
              </a:rPr>
              <a:t>Controlled </a:t>
            </a:r>
            <a:r>
              <a:rPr lang="en-US" altLang="en-US" sz="1600" u="sng" dirty="0" smtClean="0">
                <a:latin typeface="Calibri" pitchFamily="34" charset="0"/>
              </a:rPr>
              <a:t>Advanced Relationships (EL):</a:t>
            </a:r>
          </a:p>
          <a:p>
            <a:pPr eaLnBrk="1" hangingPunct="1">
              <a:defRPr/>
            </a:pPr>
            <a:endParaRPr lang="en-US" altLang="en-US" sz="1600" u="sng" dirty="0">
              <a:latin typeface="Calibri" pitchFamily="34" charset="0"/>
            </a:endParaRPr>
          </a:p>
          <a:p>
            <a:pPr eaLnBrk="1" hangingPunct="1">
              <a:defRPr/>
            </a:pPr>
            <a:r>
              <a:rPr lang="en-US" sz="1600" i="1" dirty="0"/>
              <a:t>She should put them in order and count them in order, </a:t>
            </a:r>
            <a:r>
              <a:rPr lang="en-US" sz="1600" b="1" i="1" dirty="0"/>
              <a:t>so</a:t>
            </a:r>
            <a:r>
              <a:rPr lang="en-US" sz="1600" i="1" dirty="0"/>
              <a:t> she could know how many there are in all.  </a:t>
            </a:r>
            <a:endParaRPr lang="en-US" sz="1600" i="1" dirty="0" smtClean="0"/>
          </a:p>
          <a:p>
            <a:pPr eaLnBrk="1" hangingPunct="1">
              <a:defRPr/>
            </a:pPr>
            <a:r>
              <a:rPr lang="en-US" sz="1600" dirty="0" smtClean="0"/>
              <a:t>[</a:t>
            </a:r>
            <a:r>
              <a:rPr lang="en-US" sz="1600" dirty="0"/>
              <a:t>Tell her why using the cubes this way helps her.]</a:t>
            </a:r>
            <a:br>
              <a:rPr lang="en-US" sz="1600" dirty="0"/>
            </a:br>
            <a:r>
              <a:rPr lang="en-US" sz="1600" i="1" dirty="0"/>
              <a:t>It helps her </a:t>
            </a:r>
            <a:r>
              <a:rPr lang="en-US" sz="1600" b="1" i="1" dirty="0"/>
              <a:t>because</a:t>
            </a:r>
            <a:r>
              <a:rPr lang="en-US" sz="1600" i="1" dirty="0"/>
              <a:t> </a:t>
            </a:r>
            <a:r>
              <a:rPr lang="en-US" sz="1600" b="1" i="1" dirty="0"/>
              <a:t>if</a:t>
            </a:r>
            <a:r>
              <a:rPr lang="en-US" sz="1600" i="1" dirty="0"/>
              <a:t> they were messy, she would count them again and </a:t>
            </a:r>
            <a:r>
              <a:rPr lang="en-US" sz="1600" i="1" dirty="0" smtClean="0"/>
              <a:t>again.</a:t>
            </a:r>
          </a:p>
          <a:p>
            <a:pPr eaLnBrk="1" hangingPunct="1">
              <a:defRPr/>
            </a:pPr>
            <a:endParaRPr lang="en-US" sz="1600" i="1" dirty="0" smtClean="0">
              <a:latin typeface="+mn-lt"/>
            </a:endParaRPr>
          </a:p>
          <a:p>
            <a:pPr marL="285750" indent="-285750" eaLnBrk="1" hangingPunct="1">
              <a:buFont typeface="Arial"/>
              <a:buChar char="•"/>
              <a:defRPr/>
            </a:pPr>
            <a:r>
              <a:rPr lang="en-US" sz="1600" dirty="0" smtClean="0">
                <a:latin typeface="+mn-lt"/>
              </a:rPr>
              <a:t>Use of two causal connectors (so, because)</a:t>
            </a:r>
          </a:p>
          <a:p>
            <a:pPr marL="285750" indent="-285750" eaLnBrk="1" hangingPunct="1">
              <a:buFont typeface="Arial"/>
              <a:buChar char="•"/>
              <a:defRPr/>
            </a:pPr>
            <a:r>
              <a:rPr lang="en-US" sz="1600" dirty="0" smtClean="0">
                <a:latin typeface="+mn-lt"/>
              </a:rPr>
              <a:t>Use of one conditional connector (if)</a:t>
            </a:r>
          </a:p>
        </p:txBody>
      </p:sp>
      <p:sp>
        <p:nvSpPr>
          <p:cNvPr id="13" name="Rounded Rectangular Callout 12"/>
          <p:cNvSpPr>
            <a:spLocks noChangeArrowheads="1"/>
          </p:cNvSpPr>
          <p:nvPr/>
        </p:nvSpPr>
        <p:spPr bwMode="auto">
          <a:xfrm>
            <a:off x="2695222" y="1031772"/>
            <a:ext cx="6223000" cy="4147005"/>
          </a:xfrm>
          <a:prstGeom prst="wedgeRoundRectCallout">
            <a:avLst>
              <a:gd name="adj1" fmla="val 21703"/>
              <a:gd name="adj2" fmla="val 5486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latin typeface="Calibri" pitchFamily="34" charset="0"/>
              </a:rPr>
              <a:t>Controlled </a:t>
            </a:r>
            <a:r>
              <a:rPr lang="en-US" altLang="en-US" sz="1600" u="sng" dirty="0" smtClean="0">
                <a:latin typeface="Calibri" pitchFamily="34" charset="0"/>
              </a:rPr>
              <a:t>Advanced Relationships (</a:t>
            </a:r>
            <a:r>
              <a:rPr lang="en-US" altLang="en-US" sz="1600" u="sng" dirty="0">
                <a:latin typeface="Calibri" pitchFamily="34" charset="0"/>
              </a:rPr>
              <a:t>EO/P)</a:t>
            </a:r>
            <a:r>
              <a:rPr lang="en-US" altLang="en-US" sz="1600" u="sng" dirty="0" smtClean="0">
                <a:latin typeface="Calibri" pitchFamily="34" charset="0"/>
              </a:rPr>
              <a:t>:</a:t>
            </a:r>
            <a:endParaRPr lang="en-US" altLang="en-US" sz="1600" u="sng" dirty="0">
              <a:latin typeface="Calibri" pitchFamily="34" charset="0"/>
            </a:endParaRPr>
          </a:p>
          <a:p>
            <a:pPr eaLnBrk="1" hangingPunct="1">
              <a:defRPr/>
            </a:pPr>
            <a:r>
              <a:rPr lang="en-US" sz="1600" i="1" dirty="0">
                <a:latin typeface="+mn-lt"/>
              </a:rPr>
              <a:t>Be very gentle with cubes. There's little squares of cubes in the middle. And then </a:t>
            </a:r>
            <a:r>
              <a:rPr lang="en-US" sz="1600" i="1" dirty="0" smtClean="0">
                <a:latin typeface="+mn-lt"/>
              </a:rPr>
              <a:t>also </a:t>
            </a:r>
            <a:r>
              <a:rPr lang="en-US" sz="1600" i="1" dirty="0">
                <a:latin typeface="+mn-lt"/>
              </a:rPr>
              <a:t>there's a lump up. </a:t>
            </a:r>
            <a:r>
              <a:rPr lang="en-US" sz="1600" b="1" i="1" dirty="0">
                <a:latin typeface="+mn-lt"/>
              </a:rPr>
              <a:t>So</a:t>
            </a:r>
            <a:r>
              <a:rPr lang="en-US" sz="1600" i="1" dirty="0">
                <a:latin typeface="+mn-lt"/>
              </a:rPr>
              <a:t> we can make them stack on top. And there's no bottom to </a:t>
            </a:r>
            <a:r>
              <a:rPr lang="en-US" sz="1600" i="1" dirty="0" smtClean="0">
                <a:latin typeface="+mn-lt"/>
              </a:rPr>
              <a:t>cover, </a:t>
            </a:r>
            <a:r>
              <a:rPr lang="en-US" sz="1600" b="1" i="1" dirty="0" smtClean="0">
                <a:latin typeface="+mn-lt"/>
              </a:rPr>
              <a:t>because </a:t>
            </a:r>
            <a:r>
              <a:rPr lang="en-US" sz="1600" i="1" dirty="0">
                <a:latin typeface="+mn-lt"/>
              </a:rPr>
              <a:t>we stack them. We put the fat part on top. We can put six on or seven or eight or nine. But I have six blue cubes that are plastic. Only blue. This is how you use cubes. </a:t>
            </a:r>
            <a:endParaRPr lang="en-US" sz="1600" i="1" dirty="0" smtClean="0">
              <a:latin typeface="+mn-lt"/>
            </a:endParaRPr>
          </a:p>
          <a:p>
            <a:pPr eaLnBrk="1" hangingPunct="1">
              <a:defRPr/>
            </a:pPr>
            <a:r>
              <a:rPr lang="en-US" sz="1600" dirty="0" smtClean="0">
                <a:latin typeface="+mn-lt"/>
              </a:rPr>
              <a:t>[And </a:t>
            </a:r>
            <a:r>
              <a:rPr lang="en-US" sz="1600" dirty="0">
                <a:latin typeface="+mn-lt"/>
              </a:rPr>
              <a:t>can you tell her why this way helps?] </a:t>
            </a:r>
            <a:endParaRPr lang="en-US" sz="1600" dirty="0" smtClean="0">
              <a:latin typeface="+mn-lt"/>
            </a:endParaRPr>
          </a:p>
          <a:p>
            <a:pPr eaLnBrk="1" hangingPunct="1">
              <a:defRPr/>
            </a:pPr>
            <a:r>
              <a:rPr lang="en-US" sz="1600" i="1" dirty="0" smtClean="0">
                <a:latin typeface="+mn-lt"/>
              </a:rPr>
              <a:t>Why </a:t>
            </a:r>
            <a:r>
              <a:rPr lang="en-US" sz="1600" i="1" dirty="0">
                <a:latin typeface="+mn-lt"/>
              </a:rPr>
              <a:t>this way helps is </a:t>
            </a:r>
            <a:r>
              <a:rPr lang="en-US" sz="1600" b="1" i="1" dirty="0">
                <a:latin typeface="+mn-lt"/>
              </a:rPr>
              <a:t>because</a:t>
            </a:r>
            <a:r>
              <a:rPr lang="en-US" sz="1600" i="1" dirty="0">
                <a:latin typeface="+mn-lt"/>
              </a:rPr>
              <a:t> they help you learn and guess numbers.</a:t>
            </a:r>
            <a:r>
              <a:rPr lang="en-US" sz="1600" b="1" i="1" dirty="0">
                <a:latin typeface="+mn-lt"/>
              </a:rPr>
              <a:t> If </a:t>
            </a:r>
            <a:r>
              <a:rPr lang="en-US" sz="1600" i="1" dirty="0">
                <a:latin typeface="+mn-lt"/>
              </a:rPr>
              <a:t>you just take two at a time, it will make four. One, two! And</a:t>
            </a:r>
            <a:r>
              <a:rPr lang="en-US" sz="1600" b="1" i="1" dirty="0">
                <a:latin typeface="+mn-lt"/>
              </a:rPr>
              <a:t> if </a:t>
            </a:r>
            <a:r>
              <a:rPr lang="en-US" sz="1600" i="1" dirty="0">
                <a:latin typeface="+mn-lt"/>
              </a:rPr>
              <a:t>you put them together, it will be two </a:t>
            </a:r>
            <a:r>
              <a:rPr lang="en-US" sz="1600" i="1" dirty="0" err="1">
                <a:latin typeface="+mn-lt"/>
              </a:rPr>
              <a:t>Unifix</a:t>
            </a:r>
            <a:r>
              <a:rPr lang="en-US" sz="1600" i="1" dirty="0">
                <a:latin typeface="+mn-lt"/>
              </a:rPr>
              <a:t> cubes. And </a:t>
            </a:r>
            <a:r>
              <a:rPr lang="en-US" sz="1600" b="1" i="1" dirty="0">
                <a:latin typeface="+mn-lt"/>
              </a:rPr>
              <a:t>if </a:t>
            </a:r>
            <a:r>
              <a:rPr lang="en-US" sz="1600" i="1" dirty="0">
                <a:latin typeface="+mn-lt"/>
              </a:rPr>
              <a:t>we put two more, it will be six. Two plus two plus two is six. </a:t>
            </a:r>
            <a:endParaRPr lang="en-US" sz="1600" i="1" dirty="0" smtClean="0">
              <a:latin typeface="+mn-lt"/>
            </a:endParaRPr>
          </a:p>
          <a:p>
            <a:pPr eaLnBrk="1" hangingPunct="1">
              <a:defRPr/>
            </a:pPr>
            <a:r>
              <a:rPr lang="en-US" sz="1600" dirty="0" smtClean="0">
                <a:latin typeface="+mn-lt"/>
              </a:rPr>
              <a:t>[Anything </a:t>
            </a:r>
            <a:r>
              <a:rPr lang="en-US" sz="1600" dirty="0">
                <a:latin typeface="+mn-lt"/>
              </a:rPr>
              <a:t>else?</a:t>
            </a:r>
            <a:r>
              <a:rPr lang="en-US" sz="1600" dirty="0" smtClean="0">
                <a:latin typeface="+mn-lt"/>
              </a:rPr>
              <a:t>]</a:t>
            </a:r>
          </a:p>
          <a:p>
            <a:pPr eaLnBrk="1" hangingPunct="1">
              <a:defRPr/>
            </a:pPr>
            <a:r>
              <a:rPr lang="en-US" sz="1600" i="1" dirty="0" smtClean="0">
                <a:latin typeface="+mn-lt"/>
              </a:rPr>
              <a:t> </a:t>
            </a:r>
            <a:r>
              <a:rPr lang="en-US" sz="1600" i="1" dirty="0">
                <a:latin typeface="+mn-lt"/>
              </a:rPr>
              <a:t>Also there's erasers</a:t>
            </a:r>
            <a:r>
              <a:rPr lang="en-US" sz="1600" i="1" dirty="0" smtClean="0">
                <a:latin typeface="+mn-lt"/>
              </a:rPr>
              <a:t>.</a:t>
            </a:r>
          </a:p>
          <a:p>
            <a:pPr marL="285750" indent="-285750" eaLnBrk="1" hangingPunct="1">
              <a:buFont typeface="Arial"/>
              <a:buChar char="•"/>
              <a:defRPr/>
            </a:pPr>
            <a:r>
              <a:rPr lang="en-US" sz="1600" dirty="0" smtClean="0">
                <a:latin typeface="+mn-lt"/>
              </a:rPr>
              <a:t>Use of two types of causal connector (so, because)</a:t>
            </a:r>
          </a:p>
          <a:p>
            <a:pPr marL="285750" indent="-285750" eaLnBrk="1" hangingPunct="1">
              <a:buFont typeface="Arial"/>
              <a:buChar char="•"/>
              <a:defRPr/>
            </a:pPr>
            <a:r>
              <a:rPr lang="en-US" sz="1600" dirty="0" smtClean="0">
                <a:latin typeface="+mn-lt"/>
              </a:rPr>
              <a:t>Use of one type of conditional connector (if)</a:t>
            </a:r>
          </a:p>
        </p:txBody>
      </p:sp>
      <p:sp>
        <p:nvSpPr>
          <p:cNvPr id="12"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6" name="Right Arrow 15"/>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pic>
        <p:nvPicPr>
          <p:cNvPr id="2" name="AdvRel_K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4291" y="5893959"/>
            <a:ext cx="374904" cy="374904"/>
          </a:xfrm>
          <a:prstGeom prst="rect">
            <a:avLst/>
          </a:prstGeom>
        </p:spPr>
      </p:pic>
    </p:spTree>
    <p:extLst>
      <p:ext uri="{BB962C8B-B14F-4D97-AF65-F5344CB8AC3E}">
        <p14:creationId xmlns:p14="http://schemas.microsoft.com/office/powerpoint/2010/main" val="3193823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md type="call" cmd="stop">
                                      <p:cBhvr>
                                        <p:cTn id="11" dur="1">
                                          <p:stCondLst>
                                            <p:cond delay="499"/>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5238"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65000"/>
                  <a:lumOff val="3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a:t>
            </a:r>
            <a:r>
              <a:rPr lang="en-US" altLang="en-US" b="1" dirty="0">
                <a:solidFill>
                  <a:prstClr val="black">
                    <a:lumMod val="65000"/>
                    <a:lumOff val="35000"/>
                  </a:prstClr>
                </a:solidFill>
                <a:ea typeface="ＭＳ Ｐゴシック" charset="-128"/>
              </a:rPr>
              <a:t>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Controlled</a:t>
            </a:r>
            <a:endParaRPr lang="en-US" altLang="en-US" dirty="0">
              <a:solidFill>
                <a:srgbClr val="EEECE1">
                  <a:lumMod val="25000"/>
                </a:srgbClr>
              </a:solidFill>
              <a:ea typeface="ＭＳ Ｐゴシック" charset="-128"/>
            </a:endParaRPr>
          </a:p>
        </p:txBody>
      </p:sp>
      <p:sp>
        <p:nvSpPr>
          <p:cNvPr id="19" name="Rounded Rectangular Callout 18"/>
          <p:cNvSpPr>
            <a:spLocks noChangeArrowheads="1"/>
          </p:cNvSpPr>
          <p:nvPr/>
        </p:nvSpPr>
        <p:spPr bwMode="auto">
          <a:xfrm>
            <a:off x="6232293" y="2830370"/>
            <a:ext cx="1175374" cy="192656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Controlled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You should clean your teeth </a:t>
            </a:r>
            <a:r>
              <a:rPr lang="en-US" sz="400" b="1" i="1" dirty="0"/>
              <a:t>because if </a:t>
            </a:r>
            <a:r>
              <a:rPr lang="en-US" sz="400" i="1" dirty="0"/>
              <a:t>you don't clean them, they will be yellow. And </a:t>
            </a:r>
            <a:r>
              <a:rPr lang="en-US" sz="400" b="1" i="1" dirty="0"/>
              <a:t>whenever</a:t>
            </a:r>
            <a:r>
              <a:rPr lang="en-US" sz="400" i="1" dirty="0"/>
              <a:t> you talk, your breath will smell bad. And people won't be able to talk. They won't want to talk to you cause your teeth are yellow and your breath smells. And you should start with your toothbrush. Put water on it. Use your toothpaste. Don't put too much on it. Just put like a little bit. And then start brushing your teeth, the bottom. </a:t>
            </a:r>
            <a:r>
              <a:rPr lang="en-US" sz="400" b="1" i="1" dirty="0"/>
              <a:t>But</a:t>
            </a:r>
            <a:r>
              <a:rPr lang="en-US" sz="400" i="1" dirty="0"/>
              <a:t> don't brush it too hard or else you're </a:t>
            </a:r>
            <a:r>
              <a:rPr lang="en-US" sz="400" i="1" dirty="0" err="1"/>
              <a:t>gonna</a:t>
            </a:r>
            <a:r>
              <a:rPr lang="en-US" sz="400" i="1" dirty="0"/>
              <a:t> bleed. '</a:t>
            </a:r>
            <a:r>
              <a:rPr lang="en-US" sz="400" b="1" i="1" dirty="0"/>
              <a:t>Cause</a:t>
            </a:r>
            <a:r>
              <a:rPr lang="en-US" sz="400" i="1" dirty="0"/>
              <a:t> if you brush it too hard, it's like you're doing it too hard for it could start bleeding. And you should do it soft but not that soft. You should do it just normal. And </a:t>
            </a:r>
            <a:r>
              <a:rPr lang="en-US" sz="400" b="1" i="1" dirty="0"/>
              <a:t>when</a:t>
            </a:r>
            <a:r>
              <a:rPr lang="en-US" sz="400" i="1" dirty="0"/>
              <a:t> you finish, you should get your toothbrush and wash it. Then you can use one of the mouthwash or the dental floss.  </a:t>
            </a:r>
          </a:p>
          <a:p>
            <a:pPr eaLnBrk="1" hangingPunct="1">
              <a:defRPr/>
            </a:pPr>
            <a:r>
              <a:rPr lang="en-US" sz="400" dirty="0"/>
              <a:t>[Anything else?]  </a:t>
            </a:r>
          </a:p>
          <a:p>
            <a:pPr eaLnBrk="1" hangingPunct="1">
              <a:defRPr/>
            </a:pPr>
            <a:r>
              <a:rPr lang="en-US" sz="400" i="1" dirty="0"/>
              <a:t>And clean them out. </a:t>
            </a:r>
            <a:endParaRPr lang="en-US" sz="400" i="1" dirty="0" smtClean="0"/>
          </a:p>
          <a:p>
            <a:pPr eaLnBrk="1" hangingPunct="1">
              <a:defRPr/>
            </a:pPr>
            <a:endParaRPr lang="en-US" altLang="en-US" sz="400" i="1" dirty="0"/>
          </a:p>
          <a:p>
            <a:pPr eaLnBrk="1" hangingPunct="1">
              <a:defRPr/>
            </a:pPr>
            <a:r>
              <a:rPr lang="en-US" altLang="en-US" sz="400" dirty="0"/>
              <a:t>Use of causal connectors (because, if, whenever…then, and when) </a:t>
            </a:r>
          </a:p>
          <a:p>
            <a:pPr eaLnBrk="1" hangingPunct="1">
              <a:defRPr/>
            </a:pPr>
            <a:r>
              <a:rPr lang="en-US" altLang="en-US" sz="400" dirty="0" smtClean="0"/>
              <a:t>Use </a:t>
            </a:r>
            <a:r>
              <a:rPr lang="en-US" altLang="en-US" sz="400" dirty="0"/>
              <a:t>of contrastive connector (but), </a:t>
            </a:r>
          </a:p>
        </p:txBody>
      </p:sp>
      <p:sp>
        <p:nvSpPr>
          <p:cNvPr id="10" name="Rounded Rectangular Callout 9"/>
          <p:cNvSpPr>
            <a:spLocks noChangeArrowheads="1"/>
          </p:cNvSpPr>
          <p:nvPr/>
        </p:nvSpPr>
        <p:spPr bwMode="auto">
          <a:xfrm>
            <a:off x="3184372" y="3587978"/>
            <a:ext cx="1151837" cy="94928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mn-lt"/>
              </a:rPr>
              <a:t>Emerging Advanced Relationships (EL):</a:t>
            </a:r>
          </a:p>
          <a:p>
            <a:pPr eaLnBrk="1" hangingPunct="1">
              <a:defRPr/>
            </a:pPr>
            <a:endParaRPr lang="en-US" altLang="en-US" sz="400" dirty="0">
              <a:latin typeface="+mn-lt"/>
            </a:endParaRPr>
          </a:p>
          <a:p>
            <a:pPr eaLnBrk="1" hangingPunct="1">
              <a:defRPr/>
            </a:pPr>
            <a:r>
              <a:rPr lang="en-US" sz="400" i="1" dirty="0">
                <a:latin typeface="+mn-lt"/>
              </a:rPr>
              <a:t>She first has to get the toothpaste and put it on the toothbrush. Rub her teeth. She has to do it </a:t>
            </a:r>
            <a:r>
              <a:rPr lang="en-US" sz="400" b="1" i="1" dirty="0">
                <a:latin typeface="+mn-lt"/>
              </a:rPr>
              <a:t>because </a:t>
            </a:r>
            <a:r>
              <a:rPr lang="en-US" sz="400" i="1" dirty="0">
                <a:latin typeface="+mn-lt"/>
              </a:rPr>
              <a:t>her teeth has to be clean. </a:t>
            </a:r>
          </a:p>
          <a:p>
            <a:pPr eaLnBrk="1" hangingPunct="1">
              <a:defRPr/>
            </a:pPr>
            <a:endParaRPr lang="en-US" altLang="en-US" sz="400" i="1" dirty="0">
              <a:latin typeface="+mn-lt"/>
            </a:endParaRPr>
          </a:p>
          <a:p>
            <a:pPr eaLnBrk="1" hangingPunct="1">
              <a:defRPr/>
            </a:pPr>
            <a:r>
              <a:rPr lang="en-US" altLang="en-US" sz="400" dirty="0">
                <a:latin typeface="+mn-lt"/>
              </a:rPr>
              <a:t>Uses discourse connector (</a:t>
            </a:r>
            <a:r>
              <a:rPr lang="en-US" altLang="en-US" sz="400" b="1" dirty="0">
                <a:latin typeface="+mn-lt"/>
              </a:rPr>
              <a:t>because</a:t>
            </a:r>
            <a:r>
              <a:rPr lang="en-US" altLang="en-US" sz="400" dirty="0">
                <a:latin typeface="+mn-lt"/>
              </a:rPr>
              <a:t>) to establish a causal relationship </a:t>
            </a:r>
          </a:p>
        </p:txBody>
      </p:sp>
      <p:sp>
        <p:nvSpPr>
          <p:cNvPr id="18" name="Rounded Rectangular Callout 17"/>
          <p:cNvSpPr>
            <a:spLocks noChangeArrowheads="1"/>
          </p:cNvSpPr>
          <p:nvPr/>
        </p:nvSpPr>
        <p:spPr bwMode="auto">
          <a:xfrm>
            <a:off x="3283468" y="3703604"/>
            <a:ext cx="1129017" cy="166392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Calibri" pitchFamily="34" charset="0"/>
              </a:rPr>
              <a:t>Emerging </a:t>
            </a:r>
            <a:r>
              <a:rPr lang="en-US" altLang="en-US" sz="400" u="sng" dirty="0">
                <a:latin typeface="Calibri" pitchFamily="34" charset="0"/>
              </a:rPr>
              <a:t>Advanced Relationships (EO/P)</a:t>
            </a:r>
            <a:r>
              <a:rPr lang="en-US" altLang="en-US" sz="400" dirty="0">
                <a:latin typeface="Calibri" pitchFamily="34" charset="0"/>
              </a:rPr>
              <a:t>:</a:t>
            </a:r>
          </a:p>
          <a:p>
            <a:pPr eaLnBrk="1" hangingPunct="1">
              <a:defRPr/>
            </a:pPr>
            <a:r>
              <a:rPr lang="en-US" sz="400" i="1" dirty="0"/>
              <a:t>You should get a toothbrush and get toothpaste. You take off the cap of the toothpaste and squeeze some toothpaste out of the tube onto your toothbrush. Then you turn on the sink and put a little bit of water on your toothbrush. And then you put the bristles in your mouth. And you move your hand back and forth so that you get the toothpaste all over your mouth. And then once you've done that for about two minutes, you spit the toothpaste out. And you get some water, rinse your mouth out and clean your toothbrush. And you should do that so that </a:t>
            </a:r>
            <a:r>
              <a:rPr lang="en-US" sz="400" b="1" i="1" dirty="0"/>
              <a:t>whenever</a:t>
            </a:r>
            <a:r>
              <a:rPr lang="en-US" sz="400" i="1" dirty="0"/>
              <a:t> you go to the dentist, you don't have cavities, and so that your teeth stay healthy. </a:t>
            </a:r>
            <a:endParaRPr lang="en-US" sz="400" i="1" dirty="0" smtClean="0"/>
          </a:p>
          <a:p>
            <a:pPr eaLnBrk="1" hangingPunct="1">
              <a:defRPr/>
            </a:pPr>
            <a:endParaRPr lang="en-US" sz="400" i="1" dirty="0"/>
          </a:p>
          <a:p>
            <a:pPr eaLnBrk="1" hangingPunct="1">
              <a:defRPr/>
            </a:pPr>
            <a:r>
              <a:rPr lang="en-US" altLang="en-US" sz="400" dirty="0"/>
              <a:t>Uses a discourse connector (</a:t>
            </a:r>
            <a:r>
              <a:rPr lang="en-US" altLang="en-US" sz="400" b="1" dirty="0"/>
              <a:t>whenever</a:t>
            </a:r>
            <a:r>
              <a:rPr lang="en-US" altLang="en-US" sz="400" dirty="0"/>
              <a:t>) to establish a causal relationship. </a:t>
            </a:r>
          </a:p>
        </p:txBody>
      </p:sp>
      <p:sp>
        <p:nvSpPr>
          <p:cNvPr id="12" name="Rounded Rectangular Callout 11"/>
          <p:cNvSpPr>
            <a:spLocks noChangeArrowheads="1"/>
          </p:cNvSpPr>
          <p:nvPr/>
        </p:nvSpPr>
        <p:spPr bwMode="auto">
          <a:xfrm>
            <a:off x="4685926" y="3221916"/>
            <a:ext cx="1151837" cy="95633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I told her that she needs to get a toothbrush and then put some water. And then put some paste and then brush their teeth two times. And she needs to brush her teeth </a:t>
            </a:r>
            <a:r>
              <a:rPr lang="en-US" sz="400" b="1" i="1" dirty="0"/>
              <a:t>because</a:t>
            </a:r>
            <a:r>
              <a:rPr lang="en-US" sz="400" i="1" dirty="0"/>
              <a:t> </a:t>
            </a:r>
            <a:r>
              <a:rPr lang="en-US" sz="400" b="1" i="1" dirty="0"/>
              <a:t>if</a:t>
            </a:r>
            <a:r>
              <a:rPr lang="en-US" sz="400" i="1" dirty="0"/>
              <a:t> she doesn't wash her teeth, her teeth it's going to be yellow not white.</a:t>
            </a:r>
          </a:p>
          <a:p>
            <a:pPr eaLnBrk="1" hangingPunct="1">
              <a:defRPr/>
            </a:pPr>
            <a:endParaRPr lang="en-US" sz="400" i="1" dirty="0"/>
          </a:p>
          <a:p>
            <a:pPr eaLnBrk="1" hangingPunct="1">
              <a:defRPr/>
            </a:pPr>
            <a:r>
              <a:rPr lang="en-US" sz="400" dirty="0"/>
              <a:t>Use of two different causal connectors (because and if) </a:t>
            </a:r>
            <a:r>
              <a:rPr lang="en-US" sz="400" i="1" dirty="0"/>
              <a:t> </a:t>
            </a:r>
            <a:endParaRPr lang="en-US" altLang="en-US" sz="400" i="1" dirty="0"/>
          </a:p>
        </p:txBody>
      </p:sp>
      <p:sp>
        <p:nvSpPr>
          <p:cNvPr id="14" name="Rounded Rectangular Callout 13"/>
          <p:cNvSpPr>
            <a:spLocks noChangeArrowheads="1"/>
          </p:cNvSpPr>
          <p:nvPr/>
        </p:nvSpPr>
        <p:spPr bwMode="auto">
          <a:xfrm>
            <a:off x="1756917" y="3977792"/>
            <a:ext cx="1087920" cy="1025501"/>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No Evidence of Advanced Relationships (EL):</a:t>
            </a:r>
          </a:p>
          <a:p>
            <a:pPr eaLnBrk="1" hangingPunct="1">
              <a:defRPr/>
            </a:pPr>
            <a:endParaRPr lang="en-US" altLang="en-US" sz="400" i="1" dirty="0">
              <a:latin typeface="Calibri" pitchFamily="34" charset="0"/>
            </a:endParaRPr>
          </a:p>
          <a:p>
            <a:pPr eaLnBrk="1" hangingPunct="1">
              <a:defRPr/>
            </a:pPr>
            <a:r>
              <a:rPr lang="en-US" sz="400" i="1" dirty="0"/>
              <a:t>First you get your toothbrush. Then you put toothpaste and then you scrub it however you want, like up and down, side to side. However you want. And then you keep brushing your teeth. And then you drink some water and spit it out. And then your teeth are brushed. </a:t>
            </a:r>
          </a:p>
          <a:p>
            <a:pPr eaLnBrk="1" hangingPunct="1">
              <a:defRPr/>
            </a:pPr>
            <a:endParaRPr lang="en-US" altLang="en-US" sz="400" i="1" dirty="0"/>
          </a:p>
          <a:p>
            <a:pPr eaLnBrk="1" hangingPunct="1">
              <a:defRPr/>
            </a:pPr>
            <a:r>
              <a:rPr lang="en-US" altLang="en-US" sz="400" dirty="0"/>
              <a:t>No use of discourse connectors to establish a causal relationship </a:t>
            </a:r>
          </a:p>
        </p:txBody>
      </p:sp>
      <p:sp>
        <p:nvSpPr>
          <p:cNvPr id="2" name="Text Placeholder 3"/>
          <p:cNvSpPr txBox="1">
            <a:spLocks/>
          </p:cNvSpPr>
          <p:nvPr/>
        </p:nvSpPr>
        <p:spPr>
          <a:xfrm>
            <a:off x="758952" y="637"/>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5" name="Right Arrow 4"/>
          <p:cNvSpPr>
            <a:spLocks noChangeArrowheads="1"/>
          </p:cNvSpPr>
          <p:nvPr/>
        </p:nvSpPr>
        <p:spPr bwMode="auto">
          <a:xfrm>
            <a:off x="1408176" y="5367528"/>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5" name="Rounded Rectangular Callout 14"/>
          <p:cNvSpPr>
            <a:spLocks noChangeArrowheads="1"/>
          </p:cNvSpPr>
          <p:nvPr/>
        </p:nvSpPr>
        <p:spPr bwMode="auto">
          <a:xfrm>
            <a:off x="4807016" y="3571539"/>
            <a:ext cx="1152144" cy="139587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(EO/P)</a:t>
            </a:r>
            <a:r>
              <a:rPr lang="en-US" altLang="en-US" sz="400" dirty="0">
                <a:latin typeface="Calibri" pitchFamily="34" charset="0"/>
              </a:rPr>
              <a:t>:</a:t>
            </a:r>
          </a:p>
          <a:p>
            <a:pPr eaLnBrk="1" hangingPunct="1">
              <a:defRPr/>
            </a:pPr>
            <a:r>
              <a:rPr lang="en-US" sz="400" i="1" dirty="0"/>
              <a:t>I would say, Well first you need to get your toothbrush and put toothpaste on it. And then you need to get the sides of your teeth, the top of your teeth and the bottom of your teeth. And then you like to smile to show your teeth, and then move your toothbrush up and down in your mouth. Then you need to brush your tongue. Then you need to spit and wash your mouth and toothbrush. </a:t>
            </a:r>
          </a:p>
          <a:p>
            <a:pPr eaLnBrk="1" hangingPunct="1">
              <a:defRPr/>
            </a:pPr>
            <a:r>
              <a:rPr lang="en-US" sz="400" dirty="0"/>
              <a:t>[Can you tell him why?] </a:t>
            </a:r>
          </a:p>
          <a:p>
            <a:pPr eaLnBrk="1" hangingPunct="1">
              <a:defRPr/>
            </a:pPr>
            <a:r>
              <a:rPr lang="en-US" sz="400" b="1" i="1" dirty="0"/>
              <a:t>So</a:t>
            </a:r>
            <a:r>
              <a:rPr lang="en-US" sz="400" i="1" dirty="0"/>
              <a:t> you don't get cavities, </a:t>
            </a:r>
            <a:r>
              <a:rPr lang="en-US" sz="400" b="1" i="1" dirty="0"/>
              <a:t>because</a:t>
            </a:r>
            <a:r>
              <a:rPr lang="en-US" sz="400" i="1" dirty="0"/>
              <a:t> cavities are bad for your teeth. </a:t>
            </a:r>
            <a:br>
              <a:rPr lang="en-US" sz="400" i="1" dirty="0"/>
            </a:br>
            <a:endParaRPr lang="en-US" sz="400" i="1" dirty="0"/>
          </a:p>
          <a:p>
            <a:pPr eaLnBrk="1" hangingPunct="1">
              <a:defRPr/>
            </a:pPr>
            <a:r>
              <a:rPr lang="en-US" sz="400" dirty="0"/>
              <a:t>Use of two different discourse connectors (so and because) </a:t>
            </a:r>
          </a:p>
        </p:txBody>
      </p:sp>
      <p:sp>
        <p:nvSpPr>
          <p:cNvPr id="16" name="Rounded Rectangular Callout 15"/>
          <p:cNvSpPr>
            <a:spLocks noChangeArrowheads="1"/>
          </p:cNvSpPr>
          <p:nvPr/>
        </p:nvSpPr>
        <p:spPr bwMode="auto">
          <a:xfrm>
            <a:off x="6353691" y="3209756"/>
            <a:ext cx="1152144" cy="180030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latin typeface="Calibri" pitchFamily="34" charset="0"/>
              </a:rPr>
              <a:t>Controlled Advanced Relationships (EO/P)</a:t>
            </a:r>
            <a:r>
              <a:rPr lang="en-US" altLang="en-US" sz="400" u="sng" dirty="0" smtClean="0">
                <a:latin typeface="Calibri" pitchFamily="34" charset="0"/>
              </a:rPr>
              <a:t>:</a:t>
            </a:r>
            <a:endParaRPr lang="en-US" altLang="en-US" sz="400" u="sng" dirty="0">
              <a:latin typeface="Calibri" pitchFamily="34" charset="0"/>
            </a:endParaRPr>
          </a:p>
          <a:p>
            <a:pPr eaLnBrk="1" hangingPunct="1">
              <a:defRPr/>
            </a:pPr>
            <a:r>
              <a:rPr lang="en-US" sz="400" i="1" dirty="0"/>
              <a:t>Well, first you buy a toothbrush. And then you just kind of put a little water on it by turning on the faucet and put the toothbrush under it. Then you turn off the water, and you kind of just put toothpaste on it. And then do it and then rinse a little bit off, not a lot of it. And then you start to just scrape your teeth with it. And then you just do the whole step over, </a:t>
            </a:r>
            <a:r>
              <a:rPr lang="en-US" sz="400" b="1" i="1" dirty="0"/>
              <a:t>but</a:t>
            </a:r>
            <a:r>
              <a:rPr lang="en-US" sz="400" i="1" dirty="0"/>
              <a:t> you don't clean your teeth again. And then you apply this mouthwash, </a:t>
            </a:r>
            <a:r>
              <a:rPr lang="en-US" sz="400" b="1" i="1" dirty="0"/>
              <a:t>or</a:t>
            </a:r>
            <a:r>
              <a:rPr lang="en-US" sz="400" i="1" dirty="0"/>
              <a:t> you put it in a cup. And then you just squish it around your mouth and then spit it out. And then it's important to do it </a:t>
            </a:r>
            <a:r>
              <a:rPr lang="en-US" sz="400" b="1" i="1" dirty="0"/>
              <a:t>because if </a:t>
            </a:r>
            <a:r>
              <a:rPr lang="en-US" sz="400" i="1" dirty="0"/>
              <a:t>you </a:t>
            </a:r>
            <a:r>
              <a:rPr lang="en-US" sz="400" i="1" dirty="0" smtClean="0"/>
              <a:t>don't</a:t>
            </a:r>
            <a:r>
              <a:rPr lang="en-US" sz="400" i="1" dirty="0"/>
              <a:t>, your teeth will fall out. And you get many cavities </a:t>
            </a:r>
            <a:r>
              <a:rPr lang="en-US" sz="400" b="1" i="1" dirty="0"/>
              <a:t>because</a:t>
            </a:r>
            <a:r>
              <a:rPr lang="en-US" sz="400" i="1" dirty="0"/>
              <a:t> you eat candy and stuff, and it's on your teeth, and it won't come off. </a:t>
            </a:r>
          </a:p>
          <a:p>
            <a:pPr eaLnBrk="1" hangingPunct="1">
              <a:defRPr/>
            </a:pPr>
            <a:endParaRPr lang="en-US" altLang="en-US" sz="400" i="1" dirty="0"/>
          </a:p>
          <a:p>
            <a:pPr eaLnBrk="1" hangingPunct="1">
              <a:defRPr/>
            </a:pPr>
            <a:r>
              <a:rPr lang="en-US" altLang="en-US" sz="400" dirty="0"/>
              <a:t>Use of two causal connectors (because and if)</a:t>
            </a:r>
          </a:p>
          <a:p>
            <a:pPr eaLnBrk="1" hangingPunct="1">
              <a:defRPr/>
            </a:pPr>
            <a:r>
              <a:rPr lang="en-US" altLang="en-US" sz="400" dirty="0"/>
              <a:t>Use of two contrastive connectors (but and or) </a:t>
            </a:r>
          </a:p>
        </p:txBody>
      </p:sp>
      <p:sp>
        <p:nvSpPr>
          <p:cNvPr id="17" name="Rounded Rectangular Callout 16"/>
          <p:cNvSpPr>
            <a:spLocks noChangeArrowheads="1"/>
          </p:cNvSpPr>
          <p:nvPr/>
        </p:nvSpPr>
        <p:spPr bwMode="auto">
          <a:xfrm>
            <a:off x="1881989" y="4085665"/>
            <a:ext cx="1061944" cy="112068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No Evidence of Advanced Relationships (EO/P)</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Well, how I clean my teeth is I do the sides and the top, on the top and bottom, and I do the tops and the bottoms on this. And then I do my tongue and the middle. And I say I do them three times and you can try doing them that way.</a:t>
            </a:r>
          </a:p>
          <a:p>
            <a:pPr eaLnBrk="1" hangingPunct="1">
              <a:defRPr/>
            </a:pPr>
            <a:endParaRPr lang="en-US" sz="400" i="1" dirty="0"/>
          </a:p>
          <a:p>
            <a:pPr eaLnBrk="1" hangingPunct="1">
              <a:defRPr/>
            </a:pPr>
            <a:r>
              <a:rPr lang="en-US" sz="400" dirty="0"/>
              <a:t>No use of discourse connectors to establish a causal relationship </a:t>
            </a:r>
            <a:endParaRPr lang="en-US" altLang="en-US" sz="400" i="1" dirty="0"/>
          </a:p>
        </p:txBody>
      </p:sp>
      <p:sp>
        <p:nvSpPr>
          <p:cNvPr id="20" name="TextBox 19"/>
          <p:cNvSpPr txBox="1"/>
          <p:nvPr/>
        </p:nvSpPr>
        <p:spPr>
          <a:xfrm>
            <a:off x="342900" y="883110"/>
            <a:ext cx="8412480"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C</a:t>
            </a:r>
            <a:r>
              <a:rPr lang="en-US" sz="1700" dirty="0" smtClean="0"/>
              <a:t>hildren </a:t>
            </a:r>
            <a:r>
              <a:rPr lang="en-US" sz="1700" dirty="0"/>
              <a:t>use causal (</a:t>
            </a:r>
            <a:r>
              <a:rPr lang="en-US" sz="1700" i="1" dirty="0"/>
              <a:t>because</a:t>
            </a:r>
            <a:r>
              <a:rPr lang="en-US" sz="1700" dirty="0"/>
              <a:t>, </a:t>
            </a:r>
            <a:r>
              <a:rPr lang="en-US" sz="1700" i="1" dirty="0"/>
              <a:t>so</a:t>
            </a:r>
            <a:r>
              <a:rPr lang="en-US" sz="1700" dirty="0"/>
              <a:t>), conditional (</a:t>
            </a:r>
            <a:r>
              <a:rPr lang="en-US" sz="1700" i="1" dirty="0"/>
              <a:t>if-then, when, whenever</a:t>
            </a:r>
            <a:r>
              <a:rPr lang="en-US" sz="1700" dirty="0"/>
              <a:t>), </a:t>
            </a:r>
            <a:r>
              <a:rPr lang="en-US" sz="1700" dirty="0" smtClean="0"/>
              <a:t>comparative (</a:t>
            </a:r>
            <a:r>
              <a:rPr lang="en-US" sz="1700" i="1" dirty="0" smtClean="0"/>
              <a:t>like, as though, if</a:t>
            </a:r>
            <a:r>
              <a:rPr lang="en-US" sz="1700" dirty="0" smtClean="0"/>
              <a:t>), and </a:t>
            </a:r>
            <a:r>
              <a:rPr lang="en-US" sz="1700" dirty="0"/>
              <a:t>contrastive (</a:t>
            </a:r>
            <a:r>
              <a:rPr lang="en-US" sz="1700" i="1" dirty="0"/>
              <a:t>or, but, on the other hand</a:t>
            </a:r>
            <a:r>
              <a:rPr lang="en-US" sz="1700" dirty="0"/>
              <a:t>) discourse connectors to establish more sophisticated relationships between ideas and </a:t>
            </a:r>
            <a:r>
              <a:rPr lang="en-US" sz="1700" dirty="0" smtClean="0"/>
              <a:t>processes</a:t>
            </a:r>
          </a:p>
          <a:p>
            <a:pPr marL="285750" indent="-285750">
              <a:buFont typeface="Arial" panose="020B0604020202020204" pitchFamily="34" charset="0"/>
              <a:buChar char="•"/>
            </a:pPr>
            <a:r>
              <a:rPr lang="en-US" sz="1700" dirty="0" smtClean="0"/>
              <a:t>Along the progression, children’s </a:t>
            </a:r>
            <a:r>
              <a:rPr lang="en-US" sz="1700" dirty="0"/>
              <a:t>discourse connectors move from basic </a:t>
            </a:r>
            <a:r>
              <a:rPr lang="en-US" sz="1700" dirty="0" smtClean="0"/>
              <a:t>causal connectors (“I </a:t>
            </a:r>
            <a:r>
              <a:rPr lang="en-US" sz="1700" dirty="0"/>
              <a:t>did this </a:t>
            </a:r>
            <a:r>
              <a:rPr lang="en-US" sz="1700" i="1" dirty="0"/>
              <a:t>and</a:t>
            </a:r>
            <a:r>
              <a:rPr lang="en-US" sz="1700" dirty="0"/>
              <a:t> that happened”) to more sophisticated connectors to establish causality (</a:t>
            </a:r>
            <a:r>
              <a:rPr lang="en-US" sz="1700" i="1" dirty="0"/>
              <a:t>because, as a consequence</a:t>
            </a:r>
            <a:r>
              <a:rPr lang="en-US" sz="1700" dirty="0"/>
              <a:t>) </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3701204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2" end="2"/>
                                            </p:txEl>
                                          </p:spTgt>
                                        </p:tgtEl>
                                        <p:attrNameLst>
                                          <p:attrName>style.visibility</p:attrName>
                                        </p:attrNameLst>
                                      </p:cBhvr>
                                      <p:to>
                                        <p:strVal val="visible"/>
                                      </p:to>
                                    </p:set>
                                    <p:animEffect transition="in" filter="fade">
                                      <p:cBhvr>
                                        <p:cTn id="10" dur="500"/>
                                        <p:tgtEl>
                                          <p:spTgt spid="1946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1" end="11"/>
                                            </p:txEl>
                                          </p:spTgt>
                                        </p:tgtEl>
                                        <p:attrNameLst>
                                          <p:attrName>style.visibility</p:attrName>
                                        </p:attrNameLst>
                                      </p:cBhvr>
                                      <p:to>
                                        <p:strVal val="visible"/>
                                      </p:to>
                                    </p:set>
                                    <p:animEffect transition="in" filter="fade">
                                      <p:cBhvr>
                                        <p:cTn id="13" dur="500"/>
                                        <p:tgtEl>
                                          <p:spTgt spid="19460">
                                            <p:txEl>
                                              <p:pRg st="11" end="1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5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3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P spid="18" grpId="0" animBg="1"/>
      <p:bldP spid="12"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3203221" y="1163015"/>
            <a:ext cx="5630335" cy="3545510"/>
          </a:xfrm>
          <a:prstGeom prst="wedgeRoundRectCallout">
            <a:avLst>
              <a:gd name="adj1" fmla="val -65145"/>
              <a:gd name="adj2" fmla="val 7046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mn-lt"/>
              </a:rPr>
              <a:t>No </a:t>
            </a:r>
            <a:r>
              <a:rPr lang="en-US" altLang="en-US" sz="2000" u="sng" dirty="0">
                <a:latin typeface="+mn-lt"/>
              </a:rPr>
              <a:t>Evidence of </a:t>
            </a:r>
            <a:r>
              <a:rPr lang="en-US" altLang="en-US" sz="2000" u="sng" dirty="0" smtClean="0">
                <a:latin typeface="+mn-lt"/>
              </a:rPr>
              <a:t>Advanced Relationships (</a:t>
            </a:r>
            <a:r>
              <a:rPr lang="en-US" altLang="en-US" sz="2000" u="sng" dirty="0">
                <a:latin typeface="+mn-lt"/>
              </a:rPr>
              <a:t>EL)</a:t>
            </a:r>
            <a:r>
              <a:rPr lang="en-US" altLang="en-US" sz="2000" u="sng" dirty="0" smtClean="0">
                <a:latin typeface="+mn-lt"/>
              </a:rPr>
              <a:t>:</a:t>
            </a:r>
          </a:p>
          <a:p>
            <a:pPr eaLnBrk="1" hangingPunct="1">
              <a:defRPr/>
            </a:pPr>
            <a:endParaRPr lang="en-US" altLang="en-US" sz="2000" i="1" dirty="0">
              <a:latin typeface="+mn-lt"/>
            </a:endParaRPr>
          </a:p>
          <a:p>
            <a:pPr eaLnBrk="1" hangingPunct="1">
              <a:defRPr/>
            </a:pPr>
            <a:r>
              <a:rPr lang="en-US" sz="2000" i="1" dirty="0">
                <a:latin typeface="+mn-lt"/>
              </a:rPr>
              <a:t>First you get your toothbrush. Then you put toothpaste and then you scrub it however you want, like up and down, side to side. However you want. And then you keep brushing your teeth. And then you drink some water and spit it out. And then your teeth are brushed. </a:t>
            </a:r>
            <a:endParaRPr lang="en-US" sz="2000" i="1" dirty="0" smtClean="0">
              <a:latin typeface="+mn-lt"/>
            </a:endParaRP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Lack of discourse connectors </a:t>
            </a:r>
            <a:r>
              <a:rPr lang="en-US" sz="2000" dirty="0" smtClean="0">
                <a:latin typeface="+mn-lt"/>
              </a:rPr>
              <a:t>to </a:t>
            </a:r>
            <a:r>
              <a:rPr lang="en-US" sz="2000" dirty="0">
                <a:latin typeface="+mn-lt"/>
              </a:rPr>
              <a:t>establish advanced relationships between </a:t>
            </a:r>
            <a:r>
              <a:rPr lang="en-US" sz="2000" dirty="0" smtClean="0">
                <a:latin typeface="+mn-lt"/>
              </a:rPr>
              <a:t>ideas</a:t>
            </a:r>
            <a:endParaRPr lang="en-US" altLang="en-US" sz="2000" dirty="0">
              <a:latin typeface="+mn-lt"/>
            </a:endParaRPr>
          </a:p>
        </p:txBody>
      </p:sp>
      <p:sp>
        <p:nvSpPr>
          <p:cNvPr id="10" name="Rounded Rectangular Callout 9"/>
          <p:cNvSpPr>
            <a:spLocks noChangeArrowheads="1"/>
          </p:cNvSpPr>
          <p:nvPr/>
        </p:nvSpPr>
        <p:spPr bwMode="auto">
          <a:xfrm>
            <a:off x="3203222" y="1354667"/>
            <a:ext cx="5630334" cy="3353858"/>
          </a:xfrm>
          <a:prstGeom prst="wedgeRoundRectCallout">
            <a:avLst>
              <a:gd name="adj1" fmla="val -57997"/>
              <a:gd name="adj2" fmla="val 70324"/>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dirty="0" smtClean="0">
                <a:latin typeface="Calibri" pitchFamily="34" charset="0"/>
              </a:rPr>
              <a:t> </a:t>
            </a:r>
            <a:r>
              <a:rPr lang="en-US" altLang="en-US" sz="2000" u="sng" dirty="0" smtClean="0">
                <a:latin typeface="Calibri" pitchFamily="34" charset="0"/>
              </a:rPr>
              <a:t>No Evidence of Advanced Relationships (</a:t>
            </a:r>
            <a:r>
              <a:rPr lang="en-US" altLang="en-US" sz="2000" u="sng" dirty="0">
                <a:latin typeface="Calibri" pitchFamily="34" charset="0"/>
              </a:rPr>
              <a:t>EO/P</a:t>
            </a:r>
            <a:r>
              <a:rPr lang="en-US" altLang="en-US" sz="2000" u="sng" dirty="0" smtClean="0">
                <a:latin typeface="Calibri" pitchFamily="34" charset="0"/>
              </a:rPr>
              <a:t>)</a:t>
            </a:r>
            <a:r>
              <a:rPr lang="en-US" altLang="en-US" sz="2000" dirty="0" smtClean="0">
                <a:latin typeface="Calibri" pitchFamily="34" charset="0"/>
              </a:rPr>
              <a:t>:</a:t>
            </a:r>
          </a:p>
          <a:p>
            <a:pPr eaLnBrk="1" hangingPunct="1">
              <a:defRPr/>
            </a:pPr>
            <a:endParaRPr lang="en-US" altLang="en-US" sz="2000" dirty="0" smtClean="0">
              <a:latin typeface="Calibri" pitchFamily="34" charset="0"/>
            </a:endParaRPr>
          </a:p>
          <a:p>
            <a:pPr eaLnBrk="1" hangingPunct="1">
              <a:defRPr/>
            </a:pPr>
            <a:r>
              <a:rPr lang="en-US" sz="2000" i="1" dirty="0">
                <a:latin typeface="+mn-lt"/>
              </a:rPr>
              <a:t>Well, how I clean my teeth is I do the sides and the top, on the top and bottom, and I do the tops and the bottoms on this. And then I do my tongue and the middle. And I say I do them three times and you can try doing them that way</a:t>
            </a:r>
            <a:r>
              <a:rPr lang="en-US" sz="2000" i="1" dirty="0" smtClean="0">
                <a:latin typeface="+mn-lt"/>
              </a:rPr>
              <a:t>.</a:t>
            </a:r>
          </a:p>
          <a:p>
            <a:pPr eaLnBrk="1" hangingPunct="1">
              <a:defRPr/>
            </a:pPr>
            <a:endParaRPr lang="en-US" sz="2000" i="1" dirty="0" smtClean="0">
              <a:latin typeface="+mn-lt"/>
            </a:endParaRPr>
          </a:p>
          <a:p>
            <a:pPr marL="285750" indent="-285750" eaLnBrk="1" hangingPunct="1">
              <a:buFont typeface="Arial"/>
              <a:buChar char="•"/>
              <a:defRPr/>
            </a:pPr>
            <a:r>
              <a:rPr lang="en-US" sz="2000" dirty="0" smtClean="0">
                <a:latin typeface="+mn-lt"/>
              </a:rPr>
              <a:t>Lack of discourse connectors to establish advanced relationships between ideas</a:t>
            </a:r>
            <a:endParaRPr lang="en-US" altLang="en-US" sz="2000" dirty="0">
              <a:latin typeface="Calibri" pitchFamily="34"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2"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1"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3" name="Right Arrow 12"/>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2631375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3033889" y="1056409"/>
            <a:ext cx="5672666" cy="3864286"/>
          </a:xfrm>
          <a:prstGeom prst="wedgeRoundRectCallout">
            <a:avLst>
              <a:gd name="adj1" fmla="val -28365"/>
              <a:gd name="adj2" fmla="val 623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200" u="sng" dirty="0" smtClean="0">
                <a:latin typeface="Calibri" pitchFamily="34" charset="0"/>
              </a:rPr>
              <a:t>Emerging Advanced Relationships (</a:t>
            </a:r>
            <a:r>
              <a:rPr lang="en-US" altLang="en-US" sz="2200" u="sng" dirty="0">
                <a:latin typeface="Calibri" pitchFamily="34" charset="0"/>
              </a:rPr>
              <a:t>EL):</a:t>
            </a:r>
          </a:p>
          <a:p>
            <a:pPr eaLnBrk="1" hangingPunct="1">
              <a:defRPr/>
            </a:pPr>
            <a:endParaRPr lang="en-US" altLang="en-US" sz="2200" dirty="0">
              <a:latin typeface="Calibri" pitchFamily="34" charset="0"/>
            </a:endParaRPr>
          </a:p>
          <a:p>
            <a:pPr eaLnBrk="1" hangingPunct="1">
              <a:defRPr/>
            </a:pPr>
            <a:r>
              <a:rPr lang="en-US" sz="2200" i="1" dirty="0">
                <a:latin typeface="+mn-lt"/>
              </a:rPr>
              <a:t>She first has to get the toothpaste and put it on the toothbrush. Rub her teeth. She has to do it </a:t>
            </a:r>
            <a:r>
              <a:rPr lang="en-US" sz="2200" b="1" i="1" dirty="0">
                <a:latin typeface="+mn-lt"/>
              </a:rPr>
              <a:t>because </a:t>
            </a:r>
            <a:r>
              <a:rPr lang="en-US" sz="2200" i="1" dirty="0">
                <a:latin typeface="+mn-lt"/>
              </a:rPr>
              <a:t>her teeth has to be clean. </a:t>
            </a:r>
            <a:endParaRPr lang="en-US" sz="2200" i="1" dirty="0" smtClean="0">
              <a:latin typeface="+mn-lt"/>
            </a:endParaRPr>
          </a:p>
          <a:p>
            <a:pPr eaLnBrk="1" hangingPunct="1">
              <a:defRPr/>
            </a:pPr>
            <a:endParaRPr lang="en-US" altLang="en-US" sz="2200" i="1" dirty="0" smtClean="0">
              <a:latin typeface="+mn-lt"/>
            </a:endParaRPr>
          </a:p>
          <a:p>
            <a:pPr marL="285750" indent="-285750" eaLnBrk="1" hangingPunct="1">
              <a:buFont typeface="Arial"/>
              <a:buChar char="•"/>
              <a:defRPr/>
            </a:pPr>
            <a:r>
              <a:rPr lang="en-US" altLang="en-US" sz="2200" dirty="0" smtClean="0">
                <a:latin typeface="+mn-lt"/>
              </a:rPr>
              <a:t>Use of one causal connector (because)</a:t>
            </a:r>
            <a:endParaRPr lang="en-US" altLang="en-US" sz="2200" dirty="0">
              <a:latin typeface="+mn-lt"/>
            </a:endParaRPr>
          </a:p>
        </p:txBody>
      </p:sp>
      <p:sp>
        <p:nvSpPr>
          <p:cNvPr id="10" name="Rounded Rectangular Callout 9"/>
          <p:cNvSpPr>
            <a:spLocks noChangeArrowheads="1"/>
          </p:cNvSpPr>
          <p:nvPr/>
        </p:nvSpPr>
        <p:spPr bwMode="auto">
          <a:xfrm>
            <a:off x="2845942" y="1163015"/>
            <a:ext cx="6128725" cy="3757680"/>
          </a:xfrm>
          <a:prstGeom prst="wedgeRoundRectCallout">
            <a:avLst>
              <a:gd name="adj1" fmla="val -33847"/>
              <a:gd name="adj2" fmla="val 62337"/>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latin typeface="Calibri" pitchFamily="34" charset="0"/>
              </a:rPr>
              <a:t>Emerging Advanced Relationships (EO/P)</a:t>
            </a:r>
            <a:r>
              <a:rPr lang="en-US" altLang="en-US" sz="1700" dirty="0" smtClean="0">
                <a:latin typeface="Calibri" pitchFamily="34" charset="0"/>
              </a:rPr>
              <a:t>:</a:t>
            </a:r>
          </a:p>
          <a:p>
            <a:pPr eaLnBrk="1" hangingPunct="1">
              <a:defRPr/>
            </a:pPr>
            <a:endParaRPr lang="en-US" altLang="en-US" sz="1000" dirty="0" smtClean="0">
              <a:latin typeface="Calibri" pitchFamily="34" charset="0"/>
            </a:endParaRPr>
          </a:p>
          <a:p>
            <a:pPr eaLnBrk="1" hangingPunct="1">
              <a:defRPr/>
            </a:pPr>
            <a:r>
              <a:rPr lang="en-US" sz="1700" i="1" dirty="0">
                <a:latin typeface="+mn-lt"/>
              </a:rPr>
              <a:t>You should get a toothbrush and get toothpaste. You take off the cap of the toothpaste and squeeze some toothpaste out of the tube onto your toothbrush. Then you turn on the sink and put a little bit of water on your toothbrush. And then you put the bristles in your mouth. And you move your hand back and forth so that you get the toothpaste all over your mouth. And then once you've done that for about two minutes, you spit the toothpaste out. And you get some water, rinse your mouth out and clean your toothbrush. And you should do that so that </a:t>
            </a:r>
            <a:r>
              <a:rPr lang="en-US" sz="1700" b="1" i="1" dirty="0">
                <a:latin typeface="+mn-lt"/>
              </a:rPr>
              <a:t>whenever</a:t>
            </a:r>
            <a:r>
              <a:rPr lang="en-US" sz="1700" i="1" dirty="0">
                <a:latin typeface="+mn-lt"/>
              </a:rPr>
              <a:t> you go to the dentist, you don't have cavities, and so that your teeth stay healthy</a:t>
            </a:r>
            <a:r>
              <a:rPr lang="en-US" sz="1700" i="1" dirty="0" smtClean="0">
                <a:latin typeface="+mn-lt"/>
              </a:rPr>
              <a:t>.</a:t>
            </a:r>
            <a:endParaRPr lang="en-US" sz="1000" i="1" dirty="0" smtClean="0">
              <a:latin typeface="+mn-lt"/>
            </a:endParaRPr>
          </a:p>
          <a:p>
            <a:pPr eaLnBrk="1" hangingPunct="1">
              <a:defRPr/>
            </a:pPr>
            <a:r>
              <a:rPr lang="en-US" sz="1000" i="1" dirty="0" smtClean="0">
                <a:latin typeface="+mn-lt"/>
              </a:rPr>
              <a:t> </a:t>
            </a:r>
          </a:p>
          <a:p>
            <a:pPr marL="285750" indent="-285750" eaLnBrk="1" hangingPunct="1">
              <a:buFont typeface="Arial"/>
              <a:buChar char="•"/>
              <a:defRPr/>
            </a:pPr>
            <a:r>
              <a:rPr lang="en-US" altLang="en-US" sz="1700" dirty="0" smtClean="0">
                <a:latin typeface="+mn-lt"/>
              </a:rPr>
              <a:t>Use of one conditional connector (whenever) </a:t>
            </a:r>
            <a:endParaRPr lang="en-US" altLang="en-US" sz="1700" dirty="0" smtClean="0">
              <a:latin typeface="Calibri" pitchFamily="34"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4"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9" name="Rectangle 3"/>
          <p:cNvSpPr>
            <a:spLocks noChangeArrowheads="1"/>
          </p:cNvSpPr>
          <p:nvPr/>
        </p:nvSpPr>
        <p:spPr bwMode="auto">
          <a:xfrm>
            <a:off x="868680" y="2569900"/>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08176" y="5362985"/>
            <a:ext cx="6284529"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140191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868675" y="2569464"/>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3216454" y="1199443"/>
            <a:ext cx="5595384" cy="3721251"/>
          </a:xfrm>
          <a:prstGeom prst="wedgeRoundRectCallout">
            <a:avLst>
              <a:gd name="adj1" fmla="val -4688"/>
              <a:gd name="adj2" fmla="val 6268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Developing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i="1" dirty="0">
                <a:latin typeface="+mn-lt"/>
              </a:rPr>
              <a:t>I told her that she needs to get a toothbrush and then put some water. And then put some paste and then brush their teeth two times. And she needs to brush her teeth </a:t>
            </a:r>
            <a:r>
              <a:rPr lang="en-US" sz="2000" b="1" i="1" dirty="0">
                <a:latin typeface="+mn-lt"/>
              </a:rPr>
              <a:t>because</a:t>
            </a:r>
            <a:r>
              <a:rPr lang="en-US" sz="2000" i="1" dirty="0">
                <a:latin typeface="+mn-lt"/>
              </a:rPr>
              <a:t> </a:t>
            </a:r>
            <a:r>
              <a:rPr lang="en-US" sz="2000" b="1" i="1" dirty="0">
                <a:latin typeface="+mn-lt"/>
              </a:rPr>
              <a:t>if</a:t>
            </a:r>
            <a:r>
              <a:rPr lang="en-US" sz="2000" i="1" dirty="0">
                <a:latin typeface="+mn-lt"/>
              </a:rPr>
              <a:t> she doesn't wash her teeth, her teeth it's going to be yellow not white</a:t>
            </a:r>
            <a:r>
              <a:rPr lang="en-US" sz="2000" i="1" dirty="0" smtClean="0">
                <a:latin typeface="+mn-lt"/>
              </a:rPr>
              <a:t>.</a:t>
            </a:r>
          </a:p>
          <a:p>
            <a:pPr eaLnBrk="1" hangingPunct="1">
              <a:defRPr/>
            </a:pPr>
            <a:endParaRPr lang="en-US" sz="2000" i="1" dirty="0">
              <a:latin typeface="+mn-lt"/>
            </a:endParaRPr>
          </a:p>
          <a:p>
            <a:pPr marL="285750" indent="-285750" eaLnBrk="1" hangingPunct="1">
              <a:buFont typeface="Arial"/>
              <a:buChar char="•"/>
              <a:defRPr/>
            </a:pPr>
            <a:r>
              <a:rPr lang="en-US" sz="2000" dirty="0" smtClean="0">
                <a:latin typeface="+mn-lt"/>
              </a:rPr>
              <a:t>Use of one causal connector (because)</a:t>
            </a:r>
          </a:p>
          <a:p>
            <a:pPr marL="285750" indent="-285750" eaLnBrk="1" hangingPunct="1">
              <a:buFont typeface="Arial"/>
              <a:buChar char="•"/>
              <a:defRPr/>
            </a:pPr>
            <a:r>
              <a:rPr lang="en-US" altLang="en-US" sz="2000" dirty="0" smtClean="0">
                <a:latin typeface="+mn-lt"/>
              </a:rPr>
              <a:t>Use of one conditional connector (if)</a:t>
            </a:r>
            <a:endParaRPr lang="en-US" altLang="en-US" sz="2000" i="1" dirty="0">
              <a:latin typeface="+mn-lt"/>
            </a:endParaRPr>
          </a:p>
        </p:txBody>
      </p:sp>
      <p:sp>
        <p:nvSpPr>
          <p:cNvPr id="16" name="Rounded Rectangular Callout 15"/>
          <p:cNvSpPr>
            <a:spLocks noChangeArrowheads="1"/>
          </p:cNvSpPr>
          <p:nvPr/>
        </p:nvSpPr>
        <p:spPr bwMode="auto">
          <a:xfrm>
            <a:off x="3033889" y="1199443"/>
            <a:ext cx="5777949" cy="3721252"/>
          </a:xfrm>
          <a:prstGeom prst="wedgeRoundRectCallout">
            <a:avLst>
              <a:gd name="adj1" fmla="val -8002"/>
              <a:gd name="adj2" fmla="val 6272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1700" u="sng" dirty="0" smtClean="0">
              <a:latin typeface="Calibri" pitchFamily="34" charset="0"/>
            </a:endParaRPr>
          </a:p>
          <a:p>
            <a:pPr eaLnBrk="1" hangingPunct="1">
              <a:defRPr/>
            </a:pPr>
            <a:endParaRPr lang="en-US" altLang="en-US" sz="1700" u="sng" dirty="0">
              <a:latin typeface="Calibri" pitchFamily="34" charset="0"/>
            </a:endParaRPr>
          </a:p>
          <a:p>
            <a:pPr eaLnBrk="1" hangingPunct="1">
              <a:defRPr/>
            </a:pPr>
            <a:endParaRPr lang="en-US" altLang="en-US" sz="1700" u="sng" dirty="0" smtClean="0">
              <a:latin typeface="Calibri" pitchFamily="34" charset="0"/>
            </a:endParaRPr>
          </a:p>
          <a:p>
            <a:pPr eaLnBrk="1" hangingPunct="1">
              <a:defRPr/>
            </a:pPr>
            <a:r>
              <a:rPr lang="en-US" altLang="en-US" sz="1700" u="sng" dirty="0" smtClean="0">
                <a:latin typeface="Calibri" pitchFamily="34" charset="0"/>
              </a:rPr>
              <a:t>Developing Advanced Relationships (</a:t>
            </a:r>
            <a:r>
              <a:rPr lang="en-US" altLang="en-US" sz="1700" u="sng" dirty="0">
                <a:latin typeface="Calibri" pitchFamily="34" charset="0"/>
              </a:rPr>
              <a:t>EO/P</a:t>
            </a:r>
            <a:r>
              <a:rPr lang="en-US" altLang="en-US" sz="1700" u="sng" dirty="0" smtClean="0">
                <a:latin typeface="Calibri" pitchFamily="34" charset="0"/>
              </a:rPr>
              <a:t>)</a:t>
            </a:r>
            <a:r>
              <a:rPr lang="en-US" altLang="en-US" sz="1700" dirty="0" smtClean="0">
                <a:latin typeface="Calibri" pitchFamily="34" charset="0"/>
              </a:rPr>
              <a:t>:</a:t>
            </a:r>
          </a:p>
          <a:p>
            <a:pPr eaLnBrk="1" hangingPunct="1">
              <a:defRPr/>
            </a:pPr>
            <a:endParaRPr lang="en-US" altLang="en-US" sz="1000" dirty="0" smtClean="0">
              <a:latin typeface="Calibri" pitchFamily="34" charset="0"/>
            </a:endParaRPr>
          </a:p>
          <a:p>
            <a:pPr eaLnBrk="1" hangingPunct="1">
              <a:defRPr/>
            </a:pPr>
            <a:r>
              <a:rPr lang="en-US" sz="1700" i="1" dirty="0">
                <a:latin typeface="+mn-lt"/>
              </a:rPr>
              <a:t>I would say, Well first you need to get your toothbrush and put toothpaste on it. And then you need to get the sides of your teeth, the top of your teeth and the bottom of your teeth. And then you like to smile to show your teeth, and then move your toothbrush up and down in your mouth. Then you need to brush your tongue. Then you need to spit and wash your mouth and toothbrush. </a:t>
            </a:r>
            <a:endParaRPr lang="en-US" sz="1700" i="1" dirty="0" smtClean="0">
              <a:latin typeface="+mn-lt"/>
            </a:endParaRPr>
          </a:p>
          <a:p>
            <a:pPr eaLnBrk="1" hangingPunct="1">
              <a:defRPr/>
            </a:pPr>
            <a:r>
              <a:rPr lang="en-US" sz="1700" dirty="0" smtClean="0">
                <a:latin typeface="+mn-lt"/>
              </a:rPr>
              <a:t>[Can </a:t>
            </a:r>
            <a:r>
              <a:rPr lang="en-US" sz="1700" dirty="0">
                <a:latin typeface="+mn-lt"/>
              </a:rPr>
              <a:t>you tell him why?] </a:t>
            </a:r>
            <a:endParaRPr lang="en-US" sz="1700" dirty="0" smtClean="0">
              <a:latin typeface="+mn-lt"/>
            </a:endParaRPr>
          </a:p>
          <a:p>
            <a:pPr eaLnBrk="1" hangingPunct="1">
              <a:defRPr/>
            </a:pPr>
            <a:r>
              <a:rPr lang="en-US" sz="1700" b="1" i="1" dirty="0" smtClean="0">
                <a:latin typeface="+mn-lt"/>
              </a:rPr>
              <a:t>So</a:t>
            </a:r>
            <a:r>
              <a:rPr lang="en-US" sz="1700" i="1" dirty="0" smtClean="0">
                <a:latin typeface="+mn-lt"/>
              </a:rPr>
              <a:t> </a:t>
            </a:r>
            <a:r>
              <a:rPr lang="en-US" sz="1700" i="1" dirty="0">
                <a:latin typeface="+mn-lt"/>
              </a:rPr>
              <a:t>you don't get cavities, </a:t>
            </a:r>
            <a:r>
              <a:rPr lang="en-US" sz="1700" b="1" i="1" dirty="0">
                <a:latin typeface="+mn-lt"/>
              </a:rPr>
              <a:t>because</a:t>
            </a:r>
            <a:r>
              <a:rPr lang="en-US" sz="1700" i="1" dirty="0">
                <a:latin typeface="+mn-lt"/>
              </a:rPr>
              <a:t> cavities are bad for your teeth. </a:t>
            </a:r>
            <a:r>
              <a:rPr lang="en-US" sz="1700" i="1" dirty="0" smtClean="0">
                <a:latin typeface="+mn-lt"/>
              </a:rPr>
              <a:t/>
            </a:r>
            <a:br>
              <a:rPr lang="en-US" sz="1700" i="1" dirty="0" smtClean="0">
                <a:latin typeface="+mn-lt"/>
              </a:rPr>
            </a:br>
            <a:endParaRPr lang="en-US" sz="800" i="1" dirty="0" smtClean="0">
              <a:latin typeface="+mn-lt"/>
            </a:endParaRPr>
          </a:p>
          <a:p>
            <a:pPr marL="285750" indent="-285750" eaLnBrk="1" hangingPunct="1">
              <a:buFont typeface="Arial"/>
              <a:buChar char="•"/>
              <a:defRPr/>
            </a:pPr>
            <a:r>
              <a:rPr lang="en-US" sz="1700" dirty="0" smtClean="0">
                <a:latin typeface="+mn-lt"/>
              </a:rPr>
              <a:t>Use of two causal connectors (so, because)</a:t>
            </a:r>
          </a:p>
          <a:p>
            <a:pPr marL="285750" indent="-285750" eaLnBrk="1" hangingPunct="1">
              <a:buFont typeface="Arial"/>
              <a:buChar char="•"/>
              <a:defRPr/>
            </a:pPr>
            <a:endParaRPr lang="en-US" altLang="en-US" sz="1700" dirty="0" smtClean="0">
              <a:latin typeface="+mn-lt"/>
            </a:endParaRPr>
          </a:p>
          <a:p>
            <a:pPr eaLnBrk="1" hangingPunct="1">
              <a:defRPr/>
            </a:pPr>
            <a:endParaRPr lang="en-US" altLang="en-US" sz="1700" dirty="0">
              <a:latin typeface="Calibri" pitchFamily="34" charset="0"/>
            </a:endParaRPr>
          </a:p>
          <a:p>
            <a:pPr eaLnBrk="1" hangingPunct="1">
              <a:defRPr/>
            </a:pPr>
            <a:endParaRPr lang="en-US" altLang="en-US" sz="1700" dirty="0">
              <a:latin typeface="Calibri" pitchFamily="34" charset="0"/>
            </a:endParaRPr>
          </a:p>
          <a:p>
            <a:pPr eaLnBrk="1" hangingPunct="1">
              <a:defRPr/>
            </a:pPr>
            <a:endParaRPr lang="en-US" altLang="en-US" sz="1700" i="1" dirty="0" smtClean="0">
              <a:solidFill>
                <a:srgbClr val="FFFFFF"/>
              </a:solidFill>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2" name="Right Arrow 11"/>
          <p:cNvSpPr>
            <a:spLocks noChangeArrowheads="1"/>
          </p:cNvSpPr>
          <p:nvPr/>
        </p:nvSpPr>
        <p:spPr bwMode="auto">
          <a:xfrm>
            <a:off x="1408176" y="5367528"/>
            <a:ext cx="6309360" cy="222025"/>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18004612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868680" y="2566737"/>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63201" y="968227"/>
            <a:ext cx="5929339" cy="4154105"/>
          </a:xfrm>
          <a:prstGeom prst="wedgeRoundRectCallout">
            <a:avLst>
              <a:gd name="adj1" fmla="val 16475"/>
              <a:gd name="adj2" fmla="val 5619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a:latin typeface="Calibri" pitchFamily="34" charset="0"/>
              </a:rPr>
              <a:t>Controlled </a:t>
            </a:r>
            <a:r>
              <a:rPr lang="en-US" altLang="en-US" sz="1400" u="sng" dirty="0" smtClean="0">
                <a:latin typeface="Calibri" pitchFamily="34" charset="0"/>
              </a:rPr>
              <a:t>Advanced Relationships (</a:t>
            </a:r>
            <a:r>
              <a:rPr lang="en-US" altLang="en-US" sz="1400" u="sng" dirty="0">
                <a:latin typeface="Calibri" pitchFamily="34" charset="0"/>
              </a:rPr>
              <a:t>EL)</a:t>
            </a:r>
            <a:r>
              <a:rPr lang="en-US" altLang="en-US" sz="1400" dirty="0" smtClean="0">
                <a:latin typeface="Calibri" pitchFamily="34" charset="0"/>
              </a:rPr>
              <a:t>:</a:t>
            </a:r>
          </a:p>
          <a:p>
            <a:pPr eaLnBrk="1" hangingPunct="1">
              <a:defRPr/>
            </a:pPr>
            <a:endParaRPr lang="en-US" altLang="en-US" sz="1400" dirty="0">
              <a:latin typeface="Calibri" pitchFamily="34" charset="0"/>
            </a:endParaRPr>
          </a:p>
          <a:p>
            <a:pPr eaLnBrk="1" hangingPunct="1">
              <a:defRPr/>
            </a:pPr>
            <a:r>
              <a:rPr lang="en-US" sz="1400" i="1" dirty="0">
                <a:latin typeface="+mn-lt"/>
              </a:rPr>
              <a:t>You should clean your teeth </a:t>
            </a:r>
            <a:r>
              <a:rPr lang="en-US" sz="1400" b="1" i="1" dirty="0">
                <a:latin typeface="+mn-lt"/>
              </a:rPr>
              <a:t>because if </a:t>
            </a:r>
            <a:r>
              <a:rPr lang="en-US" sz="1400" i="1" dirty="0">
                <a:latin typeface="+mn-lt"/>
              </a:rPr>
              <a:t>you don't clean them, they will be yellow. And </a:t>
            </a:r>
            <a:r>
              <a:rPr lang="en-US" sz="1400" b="1" i="1" dirty="0">
                <a:latin typeface="+mn-lt"/>
              </a:rPr>
              <a:t>whenever</a:t>
            </a:r>
            <a:r>
              <a:rPr lang="en-US" sz="1400" i="1" dirty="0">
                <a:latin typeface="+mn-lt"/>
              </a:rPr>
              <a:t> you talk, your breath will smell bad. And people won't be able to talk. They won't want to talk to you cause your teeth are yellow and your breath smells. And you should start with your toothbrush. Put water on it. Use your toothpaste. Don't put too much on it. Just put like a little bit. And then start brushing your teeth, the bottom. </a:t>
            </a:r>
            <a:r>
              <a:rPr lang="en-US" sz="1400" b="1" i="1" dirty="0">
                <a:latin typeface="+mn-lt"/>
              </a:rPr>
              <a:t>But</a:t>
            </a:r>
            <a:r>
              <a:rPr lang="en-US" sz="1400" i="1" dirty="0">
                <a:latin typeface="+mn-lt"/>
              </a:rPr>
              <a:t> don't brush it too hard or else you're </a:t>
            </a:r>
            <a:r>
              <a:rPr lang="en-US" sz="1400" i="1" dirty="0" err="1">
                <a:latin typeface="+mn-lt"/>
              </a:rPr>
              <a:t>gonna</a:t>
            </a:r>
            <a:r>
              <a:rPr lang="en-US" sz="1400" i="1" dirty="0">
                <a:latin typeface="+mn-lt"/>
              </a:rPr>
              <a:t> bleed. </a:t>
            </a:r>
            <a:r>
              <a:rPr lang="en-US" sz="1400" b="1" i="1" dirty="0" smtClean="0">
                <a:latin typeface="+mn-lt"/>
              </a:rPr>
              <a:t>Because</a:t>
            </a:r>
            <a:r>
              <a:rPr lang="en-US" sz="1400" i="1" dirty="0" smtClean="0">
                <a:latin typeface="+mn-lt"/>
              </a:rPr>
              <a:t> </a:t>
            </a:r>
            <a:r>
              <a:rPr lang="en-US" sz="1400" i="1" dirty="0">
                <a:latin typeface="+mn-lt"/>
              </a:rPr>
              <a:t>if you brush it too hard, it's like you're doing it too hard for it could start bleeding. And you should do it soft but not that soft. You should do it just normal. And </a:t>
            </a:r>
            <a:r>
              <a:rPr lang="en-US" sz="1400" b="1" i="1" dirty="0">
                <a:latin typeface="+mn-lt"/>
              </a:rPr>
              <a:t>when</a:t>
            </a:r>
            <a:r>
              <a:rPr lang="en-US" sz="1400" i="1" dirty="0">
                <a:latin typeface="+mn-lt"/>
              </a:rPr>
              <a:t> you finish, you should get your toothbrush and wash it. Then you can use one of the mouthwash or the dental floss.  </a:t>
            </a:r>
            <a:endParaRPr lang="en-US" sz="1400" i="1" dirty="0" smtClean="0">
              <a:latin typeface="+mn-lt"/>
            </a:endParaRPr>
          </a:p>
          <a:p>
            <a:pPr eaLnBrk="1" hangingPunct="1">
              <a:defRPr/>
            </a:pPr>
            <a:r>
              <a:rPr lang="en-US" sz="1400" dirty="0" smtClean="0">
                <a:latin typeface="+mn-lt"/>
              </a:rPr>
              <a:t>[Anything </a:t>
            </a:r>
            <a:r>
              <a:rPr lang="en-US" sz="1400" dirty="0">
                <a:latin typeface="+mn-lt"/>
              </a:rPr>
              <a:t>else?]  </a:t>
            </a:r>
            <a:endParaRPr lang="en-US" sz="1400" dirty="0" smtClean="0">
              <a:latin typeface="+mn-lt"/>
            </a:endParaRPr>
          </a:p>
          <a:p>
            <a:pPr eaLnBrk="1" hangingPunct="1">
              <a:defRPr/>
            </a:pPr>
            <a:r>
              <a:rPr lang="en-US" sz="1400" i="1" dirty="0" smtClean="0">
                <a:latin typeface="+mn-lt"/>
              </a:rPr>
              <a:t>And </a:t>
            </a:r>
            <a:r>
              <a:rPr lang="en-US" sz="1400" i="1" dirty="0">
                <a:latin typeface="+mn-lt"/>
              </a:rPr>
              <a:t>clean them out</a:t>
            </a:r>
            <a:r>
              <a:rPr lang="en-US" sz="1400" i="1" dirty="0" smtClean="0">
                <a:latin typeface="+mn-lt"/>
              </a:rPr>
              <a:t>.</a:t>
            </a:r>
          </a:p>
          <a:p>
            <a:pPr eaLnBrk="1" hangingPunct="1">
              <a:defRPr/>
            </a:pPr>
            <a:r>
              <a:rPr lang="en-US" sz="1400" i="1" dirty="0" smtClean="0">
                <a:latin typeface="+mn-lt"/>
              </a:rPr>
              <a:t> </a:t>
            </a:r>
            <a:endParaRPr lang="en-US" altLang="en-US" sz="1400" i="1" dirty="0" smtClean="0">
              <a:latin typeface="+mn-lt"/>
            </a:endParaRPr>
          </a:p>
          <a:p>
            <a:pPr marL="285750" indent="-285750" eaLnBrk="1" hangingPunct="1">
              <a:buFont typeface="Arial"/>
              <a:buChar char="•"/>
              <a:defRPr/>
            </a:pPr>
            <a:r>
              <a:rPr lang="en-US" altLang="en-US" sz="1400" dirty="0" smtClean="0">
                <a:latin typeface="+mn-lt"/>
              </a:rPr>
              <a:t>Use of three conditional connectors (if, whenever, when)</a:t>
            </a:r>
          </a:p>
          <a:p>
            <a:pPr marL="285750" indent="-285750" eaLnBrk="1" hangingPunct="1">
              <a:buFont typeface="Arial"/>
              <a:buChar char="•"/>
              <a:defRPr/>
            </a:pPr>
            <a:r>
              <a:rPr lang="en-US" altLang="en-US" sz="1400" dirty="0" smtClean="0">
                <a:latin typeface="+mn-lt"/>
              </a:rPr>
              <a:t>Use of one causal connector (because) </a:t>
            </a:r>
          </a:p>
          <a:p>
            <a:pPr marL="285750" indent="-285750" eaLnBrk="1" hangingPunct="1">
              <a:buFont typeface="Arial"/>
              <a:buChar char="•"/>
              <a:defRPr/>
            </a:pPr>
            <a:r>
              <a:rPr lang="en-US" altLang="en-US" sz="1400" dirty="0" smtClean="0">
                <a:latin typeface="+mn-lt"/>
              </a:rPr>
              <a:t>Use of one contrastive connector (but)</a:t>
            </a:r>
            <a:endParaRPr lang="en-US" altLang="en-US" sz="1400" dirty="0">
              <a:latin typeface="+mn-lt"/>
            </a:endParaRPr>
          </a:p>
        </p:txBody>
      </p:sp>
      <p:sp>
        <p:nvSpPr>
          <p:cNvPr id="13" name="Rounded Rectangular Callout 12"/>
          <p:cNvSpPr>
            <a:spLocks noChangeArrowheads="1"/>
          </p:cNvSpPr>
          <p:nvPr/>
        </p:nvSpPr>
        <p:spPr bwMode="auto">
          <a:xfrm>
            <a:off x="2963202" y="968227"/>
            <a:ext cx="5929339" cy="4154106"/>
          </a:xfrm>
          <a:prstGeom prst="wedgeRoundRectCallout">
            <a:avLst>
              <a:gd name="adj1" fmla="val 22288"/>
              <a:gd name="adj2" fmla="val 5608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latin typeface="Calibri" pitchFamily="34" charset="0"/>
              </a:rPr>
              <a:t>Controlled </a:t>
            </a:r>
            <a:r>
              <a:rPr lang="en-US" altLang="en-US" sz="1600" u="sng" dirty="0" smtClean="0">
                <a:latin typeface="Calibri" pitchFamily="34" charset="0"/>
              </a:rPr>
              <a:t>Advanced Relationships (</a:t>
            </a:r>
            <a:r>
              <a:rPr lang="en-US" altLang="en-US" sz="1600" u="sng" dirty="0">
                <a:latin typeface="Calibri" pitchFamily="34" charset="0"/>
              </a:rPr>
              <a:t>EO/P):</a:t>
            </a:r>
          </a:p>
          <a:p>
            <a:pPr eaLnBrk="1" hangingPunct="1">
              <a:defRPr/>
            </a:pPr>
            <a:endParaRPr lang="en-US" altLang="en-US" sz="800" u="sng" dirty="0">
              <a:latin typeface="Calibri" pitchFamily="34" charset="0"/>
            </a:endParaRPr>
          </a:p>
          <a:p>
            <a:pPr eaLnBrk="1" hangingPunct="1">
              <a:defRPr/>
            </a:pPr>
            <a:r>
              <a:rPr lang="en-US" sz="1600" i="1" dirty="0">
                <a:latin typeface="+mn-lt"/>
              </a:rPr>
              <a:t>Well, first you buy a toothbrush. And then you just kind of put a little water on it by turning on the faucet and put the toothbrush under it. Then you turn off the water, and you kind of just put toothpaste on it. And then do it and then rinse a little bit off, not a lot of it. And then you start to just scrape your teeth with it. And then you just do the whole step over, </a:t>
            </a:r>
            <a:r>
              <a:rPr lang="en-US" sz="1600" b="1" i="1" dirty="0">
                <a:latin typeface="+mn-lt"/>
              </a:rPr>
              <a:t>but</a:t>
            </a:r>
            <a:r>
              <a:rPr lang="en-US" sz="1600" i="1" dirty="0">
                <a:latin typeface="+mn-lt"/>
              </a:rPr>
              <a:t> you don't clean your teeth again. And then you apply this mouthwash, </a:t>
            </a:r>
            <a:r>
              <a:rPr lang="en-US" sz="1600" b="1" i="1" dirty="0">
                <a:latin typeface="+mn-lt"/>
              </a:rPr>
              <a:t>or</a:t>
            </a:r>
            <a:r>
              <a:rPr lang="en-US" sz="1600" i="1" dirty="0">
                <a:latin typeface="+mn-lt"/>
              </a:rPr>
              <a:t> you put it in a cup. And then you just squish it around your mouth and then spit it out. And then it's important to do it </a:t>
            </a:r>
            <a:r>
              <a:rPr lang="en-US" sz="1600" b="1" i="1" dirty="0">
                <a:latin typeface="+mn-lt"/>
              </a:rPr>
              <a:t>because if </a:t>
            </a:r>
            <a:r>
              <a:rPr lang="en-US" sz="1600" i="1" dirty="0">
                <a:latin typeface="+mn-lt"/>
              </a:rPr>
              <a:t>you don't, your teeth will fall out. And you get many cavities </a:t>
            </a:r>
            <a:r>
              <a:rPr lang="en-US" sz="1600" b="1" i="1" dirty="0">
                <a:latin typeface="+mn-lt"/>
              </a:rPr>
              <a:t>because</a:t>
            </a:r>
            <a:r>
              <a:rPr lang="en-US" sz="1600" i="1" dirty="0">
                <a:latin typeface="+mn-lt"/>
              </a:rPr>
              <a:t> you eat candy and stuff, and it's on your teeth, and it won't come off. </a:t>
            </a:r>
            <a:endParaRPr lang="en-US" altLang="en-US" sz="1600" i="1" dirty="0" smtClean="0">
              <a:latin typeface="+mn-lt"/>
            </a:endParaRPr>
          </a:p>
          <a:p>
            <a:pPr marL="285750" indent="-285750" eaLnBrk="1" hangingPunct="1">
              <a:buFont typeface="Arial"/>
              <a:buChar char="•"/>
              <a:defRPr/>
            </a:pPr>
            <a:r>
              <a:rPr lang="en-US" altLang="en-US" sz="1600" dirty="0" smtClean="0">
                <a:latin typeface="+mn-lt"/>
              </a:rPr>
              <a:t>Use of two contrastive connectors (but, or)</a:t>
            </a:r>
          </a:p>
          <a:p>
            <a:pPr marL="285750" indent="-285750" eaLnBrk="1" hangingPunct="1">
              <a:buFont typeface="Arial"/>
              <a:buChar char="•"/>
              <a:defRPr/>
            </a:pPr>
            <a:r>
              <a:rPr lang="en-US" altLang="en-US" sz="1600" dirty="0" smtClean="0">
                <a:latin typeface="+mn-lt"/>
              </a:rPr>
              <a:t>Use of one causal connector (because)</a:t>
            </a:r>
          </a:p>
          <a:p>
            <a:pPr marL="285750" indent="-285750" eaLnBrk="1" hangingPunct="1">
              <a:buFont typeface="Arial"/>
              <a:buChar char="•"/>
              <a:defRPr/>
            </a:pPr>
            <a:r>
              <a:rPr lang="en-US" altLang="en-US" sz="1600" dirty="0" smtClean="0">
                <a:latin typeface="+mn-lt"/>
              </a:rPr>
              <a:t>Use of one conditional connector (if) </a:t>
            </a:r>
            <a:endParaRPr lang="en-US" altLang="en-US" sz="1600" dirty="0">
              <a:latin typeface="+mn-lt"/>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4" name="Right Arrow 13"/>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pic>
        <p:nvPicPr>
          <p:cNvPr id="3" name="AdvRel_3rd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7820" y="5891035"/>
            <a:ext cx="374904" cy="374904"/>
          </a:xfrm>
          <a:prstGeom prst="rect">
            <a:avLst/>
          </a:prstGeom>
        </p:spPr>
      </p:pic>
    </p:spTree>
    <p:extLst>
      <p:ext uri="{BB962C8B-B14F-4D97-AF65-F5344CB8AC3E}">
        <p14:creationId xmlns:p14="http://schemas.microsoft.com/office/powerpoint/2010/main" val="30953957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9464"/>
            <a:ext cx="7560483"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chemeClr val="tx1">
                  <a:lumMod val="75000"/>
                  <a:lumOff val="25000"/>
                </a:schemeClr>
              </a:solidFill>
            </a:endParaRPr>
          </a:p>
          <a:p>
            <a:pPr eaLnBrk="1" hangingPunct="1">
              <a:defRPr/>
            </a:pPr>
            <a:r>
              <a:rPr lang="en-US" altLang="en-US" b="1" dirty="0" smtClean="0">
                <a:solidFill>
                  <a:schemeClr val="tx1">
                    <a:lumMod val="65000"/>
                    <a:lumOff val="35000"/>
                  </a:schemeClr>
                </a:solidFill>
              </a:rPr>
              <a:t>Academic task</a:t>
            </a:r>
          </a:p>
          <a:p>
            <a:pPr eaLnBrk="1" hangingPunct="1">
              <a:defRPr/>
            </a:pPr>
            <a:r>
              <a:rPr lang="en-US" altLang="en-US" b="1" dirty="0" smtClean="0">
                <a:solidFill>
                  <a:srgbClr val="FAC294"/>
                </a:solidFill>
              </a:rPr>
              <a:t>EL</a:t>
            </a:r>
          </a:p>
          <a:p>
            <a:pPr eaLnBrk="1" hangingPunct="1">
              <a:defRPr/>
            </a:pPr>
            <a:r>
              <a:rPr lang="en-US" altLang="en-US" b="1" dirty="0" smtClean="0">
                <a:solidFill>
                  <a:schemeClr val="accent2">
                    <a:lumMod val="75000"/>
                  </a:schemeClr>
                </a:solidFill>
              </a:rPr>
              <a:t>EO/P</a:t>
            </a:r>
            <a:endParaRPr lang="en-US" altLang="en-US" b="1" dirty="0">
              <a:solidFill>
                <a:schemeClr val="accent2">
                  <a:lumMod val="75000"/>
                </a:schemeClr>
              </a:solidFill>
            </a:endParaRPr>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r>
              <a:rPr lang="en-US" altLang="en-US" dirty="0"/>
              <a:t>    </a:t>
            </a:r>
            <a:r>
              <a:rPr lang="en-US" altLang="en-US" dirty="0" smtClean="0"/>
              <a:t>	 </a:t>
            </a:r>
            <a:r>
              <a:rPr lang="en-US" altLang="en-US" dirty="0" smtClean="0">
                <a:solidFill>
                  <a:schemeClr val="bg2">
                    <a:lumMod val="25000"/>
                  </a:schemeClr>
                </a:solidFill>
              </a:rPr>
              <a:t>Not </a:t>
            </a:r>
            <a:r>
              <a:rPr lang="en-US" altLang="en-US" dirty="0">
                <a:solidFill>
                  <a:schemeClr val="bg2">
                    <a:lumMod val="25000"/>
                  </a:schemeClr>
                </a:solidFill>
              </a:rPr>
              <a:t>(yet) evident     </a:t>
            </a:r>
            <a:r>
              <a:rPr lang="en-US" altLang="en-US" dirty="0" smtClean="0">
                <a:solidFill>
                  <a:schemeClr val="bg2">
                    <a:lumMod val="25000"/>
                  </a:schemeClr>
                </a:solidFill>
              </a:rPr>
              <a:t>Emerging    Developing</a:t>
            </a:r>
            <a:r>
              <a:rPr lang="en-US" altLang="en-US" dirty="0">
                <a:solidFill>
                  <a:schemeClr val="bg2">
                    <a:lumMod val="25000"/>
                  </a:schemeClr>
                </a:solidFill>
              </a:rPr>
              <a:t>	</a:t>
            </a:r>
            <a:r>
              <a:rPr lang="en-US" altLang="en-US" dirty="0" smtClean="0">
                <a:solidFill>
                  <a:schemeClr val="bg2">
                    <a:lumMod val="25000"/>
                  </a:schemeClr>
                </a:solidFill>
              </a:rPr>
              <a:t>    Controlled</a:t>
            </a:r>
            <a:endParaRPr lang="en-US" altLang="en-US" dirty="0">
              <a:solidFill>
                <a:schemeClr val="bg2">
                  <a:lumMod val="25000"/>
                </a:schemeClr>
              </a:solidFill>
            </a:endParaRPr>
          </a:p>
        </p:txBody>
      </p:sp>
      <p:sp>
        <p:nvSpPr>
          <p:cNvPr id="13" name="Rounded Rectangular Callout 12"/>
          <p:cNvSpPr>
            <a:spLocks noChangeArrowheads="1"/>
          </p:cNvSpPr>
          <p:nvPr/>
        </p:nvSpPr>
        <p:spPr bwMode="auto">
          <a:xfrm>
            <a:off x="6125594" y="3037580"/>
            <a:ext cx="1152144" cy="1541301"/>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Controlled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First you get a cube. And then you put them together. It could be by tens or however you want it. And then you count. And then you get the answer. And why you should do it. It's </a:t>
            </a:r>
            <a:r>
              <a:rPr lang="en-US" sz="400" b="1" i="1" dirty="0"/>
              <a:t>because if</a:t>
            </a:r>
            <a:r>
              <a:rPr lang="en-US" sz="400" i="1" dirty="0"/>
              <a:t> you do, it's going to help your brain get better. </a:t>
            </a:r>
          </a:p>
          <a:p>
            <a:pPr eaLnBrk="1" hangingPunct="1">
              <a:defRPr/>
            </a:pPr>
            <a:r>
              <a:rPr lang="en-US" sz="400" dirty="0"/>
              <a:t>[Can you tell your friend why using the cubes this way helps him to find out how many there are?]  </a:t>
            </a:r>
          </a:p>
          <a:p>
            <a:pPr eaLnBrk="1" hangingPunct="1">
              <a:defRPr/>
            </a:pPr>
            <a:r>
              <a:rPr lang="en-US" sz="400" b="1" i="1" dirty="0"/>
              <a:t>Because</a:t>
            </a:r>
            <a:r>
              <a:rPr lang="en-US" sz="400" i="1" dirty="0"/>
              <a:t> it helps you count by numbers </a:t>
            </a:r>
            <a:r>
              <a:rPr lang="en-US" sz="400" b="1" i="1" dirty="0"/>
              <a:t>instead of</a:t>
            </a:r>
            <a:r>
              <a:rPr lang="en-US" sz="400" i="1" dirty="0"/>
              <a:t> just counting one by one. And it makes you count faster and learn better. </a:t>
            </a:r>
          </a:p>
          <a:p>
            <a:pPr eaLnBrk="1" hangingPunct="1">
              <a:defRPr/>
            </a:pPr>
            <a:endParaRPr lang="en-US" altLang="en-US" sz="400" i="1" dirty="0"/>
          </a:p>
          <a:p>
            <a:pPr eaLnBrk="1" hangingPunct="1">
              <a:defRPr/>
            </a:pPr>
            <a:r>
              <a:rPr lang="en-US" altLang="en-US" sz="400" dirty="0"/>
              <a:t>Use of causal connectors (because and if)</a:t>
            </a:r>
          </a:p>
          <a:p>
            <a:pPr eaLnBrk="1" hangingPunct="1">
              <a:defRPr/>
            </a:pPr>
            <a:r>
              <a:rPr lang="en-US" altLang="en-US" sz="400" dirty="0"/>
              <a:t>Use of contrastive connector (instead of) </a:t>
            </a:r>
          </a:p>
        </p:txBody>
      </p:sp>
      <p:sp>
        <p:nvSpPr>
          <p:cNvPr id="12" name="Rounded Rectangular Callout 11"/>
          <p:cNvSpPr>
            <a:spLocks noChangeArrowheads="1"/>
          </p:cNvSpPr>
          <p:nvPr/>
        </p:nvSpPr>
        <p:spPr bwMode="auto">
          <a:xfrm>
            <a:off x="4618484" y="3333363"/>
            <a:ext cx="1127797" cy="1036506"/>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She should use the cubes </a:t>
            </a:r>
            <a:r>
              <a:rPr lang="en-US" sz="400" b="1" i="1" dirty="0"/>
              <a:t>because</a:t>
            </a:r>
            <a:r>
              <a:rPr lang="en-US" sz="400" i="1" dirty="0"/>
              <a:t> it's going to help her a lot. And she should use it this way </a:t>
            </a:r>
            <a:r>
              <a:rPr lang="en-US" sz="400" b="1" i="1" dirty="0"/>
              <a:t>because if</a:t>
            </a:r>
            <a:r>
              <a:rPr lang="en-US" sz="400" i="1" dirty="0"/>
              <a:t> you do it the other way, you might lose your place. </a:t>
            </a:r>
            <a:r>
              <a:rPr lang="en-US" sz="400" dirty="0"/>
              <a:t>[And can you tell her how to do it?] </a:t>
            </a:r>
          </a:p>
          <a:p>
            <a:pPr eaLnBrk="1" hangingPunct="1">
              <a:defRPr/>
            </a:pPr>
            <a:r>
              <a:rPr lang="en-US" sz="400" i="1" dirty="0"/>
              <a:t>Yes, put one by one in one by one, and you'll get the answer. </a:t>
            </a:r>
          </a:p>
          <a:p>
            <a:pPr eaLnBrk="1" hangingPunct="1">
              <a:defRPr/>
            </a:pPr>
            <a:endParaRPr lang="en-US" altLang="en-US" sz="400" i="1" dirty="0"/>
          </a:p>
          <a:p>
            <a:pPr eaLnBrk="1" hangingPunct="1">
              <a:defRPr/>
            </a:pPr>
            <a:r>
              <a:rPr lang="en-US" altLang="en-US" sz="400" dirty="0"/>
              <a:t>Use of two causal connectors (because and if) </a:t>
            </a:r>
          </a:p>
          <a:p>
            <a:pPr marL="285750" indent="-285750" eaLnBrk="1" hangingPunct="1">
              <a:buFont typeface="Arial"/>
              <a:buChar char="•"/>
              <a:defRPr/>
            </a:pPr>
            <a:endParaRPr lang="en-US" altLang="en-US" sz="800" dirty="0"/>
          </a:p>
        </p:txBody>
      </p:sp>
      <p:sp>
        <p:nvSpPr>
          <p:cNvPr id="10" name="Rounded Rectangular Callout 9"/>
          <p:cNvSpPr>
            <a:spLocks noChangeArrowheads="1"/>
          </p:cNvSpPr>
          <p:nvPr/>
        </p:nvSpPr>
        <p:spPr bwMode="auto">
          <a:xfrm>
            <a:off x="3126581" y="3727855"/>
            <a:ext cx="1151837" cy="1152121"/>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(EO/P)</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A good strategy is just to start at fives and then do twos. That way you can count how many fives you have. And then count the twos. </a:t>
            </a:r>
          </a:p>
          <a:p>
            <a:pPr eaLnBrk="1" hangingPunct="1">
              <a:defRPr/>
            </a:pPr>
            <a:r>
              <a:rPr lang="en-US" sz="400" dirty="0"/>
              <a:t>[And can you tell her this way helps?]</a:t>
            </a:r>
          </a:p>
          <a:p>
            <a:pPr eaLnBrk="1" hangingPunct="1">
              <a:defRPr/>
            </a:pPr>
            <a:r>
              <a:rPr lang="en-US" sz="400" i="1" dirty="0"/>
              <a:t>I think it will really help </a:t>
            </a:r>
            <a:r>
              <a:rPr lang="en-US" sz="400" b="1" i="1" dirty="0"/>
              <a:t>because</a:t>
            </a:r>
            <a:r>
              <a:rPr lang="en-US" sz="400" i="1" dirty="0"/>
              <a:t> it's very easy to count by twos and fives. </a:t>
            </a:r>
          </a:p>
          <a:p>
            <a:pPr eaLnBrk="1" hangingPunct="1">
              <a:defRPr/>
            </a:pPr>
            <a:endParaRPr lang="en-US" altLang="en-US" sz="400" i="1" dirty="0"/>
          </a:p>
          <a:p>
            <a:pPr eaLnBrk="1" hangingPunct="1">
              <a:defRPr/>
            </a:pPr>
            <a:r>
              <a:rPr lang="en-US" altLang="en-US" sz="400" dirty="0"/>
              <a:t>Use of one discourse connector (because) </a:t>
            </a:r>
            <a:endParaRPr lang="en-US" altLang="en-US" sz="400" dirty="0">
              <a:latin typeface="Calibri" pitchFamily="34" charset="0"/>
            </a:endParaRPr>
          </a:p>
          <a:p>
            <a:pPr eaLnBrk="1" hangingPunct="1">
              <a:defRPr/>
            </a:pPr>
            <a:endParaRPr lang="en-US" altLang="en-US" sz="400" dirty="0">
              <a:latin typeface="Calibri" pitchFamily="34" charset="0"/>
            </a:endParaRPr>
          </a:p>
        </p:txBody>
      </p:sp>
      <p:sp>
        <p:nvSpPr>
          <p:cNvPr id="14" name="Rounded Rectangular Callout 13"/>
          <p:cNvSpPr>
            <a:spLocks noChangeArrowheads="1"/>
          </p:cNvSpPr>
          <p:nvPr/>
        </p:nvSpPr>
        <p:spPr bwMode="auto">
          <a:xfrm>
            <a:off x="1615313" y="4263992"/>
            <a:ext cx="1151837" cy="962770"/>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No Evidence of Advanced Relationships (EL):</a:t>
            </a:r>
          </a:p>
          <a:p>
            <a:pPr eaLnBrk="1" hangingPunct="1">
              <a:defRPr/>
            </a:pPr>
            <a:endParaRPr lang="en-US" altLang="en-US" sz="400" i="1" dirty="0">
              <a:latin typeface="Calibri" pitchFamily="34" charset="0"/>
            </a:endParaRPr>
          </a:p>
          <a:p>
            <a:pPr eaLnBrk="1" hangingPunct="1">
              <a:defRPr/>
            </a:pPr>
            <a:r>
              <a:rPr lang="en-US" sz="400" i="1" dirty="0"/>
              <a:t>By learning and counting more easily.  </a:t>
            </a:r>
          </a:p>
          <a:p>
            <a:pPr eaLnBrk="1" hangingPunct="1">
              <a:defRPr/>
            </a:pPr>
            <a:r>
              <a:rPr lang="en-US" sz="400" dirty="0"/>
              <a:t>[Can you tell him how to do it?]</a:t>
            </a:r>
            <a:br>
              <a:rPr lang="en-US" sz="400" dirty="0"/>
            </a:br>
            <a:r>
              <a:rPr lang="en-US" sz="400" i="1" dirty="0"/>
              <a:t>Yes, I can show him how he could put them and how he could count. And how he could get to the numbers higher. </a:t>
            </a:r>
          </a:p>
          <a:p>
            <a:pPr eaLnBrk="1" hangingPunct="1">
              <a:defRPr/>
            </a:pPr>
            <a:endParaRPr lang="en-US" altLang="en-US" sz="400" i="1" dirty="0"/>
          </a:p>
          <a:p>
            <a:pPr eaLnBrk="1" hangingPunct="1">
              <a:defRPr/>
            </a:pPr>
            <a:r>
              <a:rPr lang="en-US" altLang="en-US" sz="400" dirty="0"/>
              <a:t>No use of discourse connectors </a:t>
            </a:r>
          </a:p>
        </p:txBody>
      </p:sp>
      <p:sp>
        <p:nvSpPr>
          <p:cNvPr id="15" name="Rounded Rectangular Callout 14"/>
          <p:cNvSpPr>
            <a:spLocks noChangeArrowheads="1"/>
          </p:cNvSpPr>
          <p:nvPr/>
        </p:nvSpPr>
        <p:spPr bwMode="auto">
          <a:xfrm>
            <a:off x="4713494" y="3631606"/>
            <a:ext cx="1152144" cy="112795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(EO/P)</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The way you do it is first you take all the tens or other numbers that are easy for you to count by </a:t>
            </a:r>
            <a:r>
              <a:rPr lang="en-US" sz="400" b="1" i="1" dirty="0"/>
              <a:t>if</a:t>
            </a:r>
            <a:r>
              <a:rPr lang="en-US" sz="400" i="1" dirty="0"/>
              <a:t> there aren't ten. And you count how many tens there are. Then you would take the extras and count how many there are. And that's how many there are. And the reason that using the cubes this way helps is </a:t>
            </a:r>
            <a:r>
              <a:rPr lang="en-US" sz="400" b="1" i="1" dirty="0"/>
              <a:t>because</a:t>
            </a:r>
            <a:r>
              <a:rPr lang="en-US" sz="400" i="1" dirty="0"/>
              <a:t> it's faster than counting every cube one by one.</a:t>
            </a:r>
          </a:p>
          <a:p>
            <a:pPr eaLnBrk="1" hangingPunct="1">
              <a:defRPr/>
            </a:pPr>
            <a:endParaRPr lang="en-US" sz="400" i="1" dirty="0"/>
          </a:p>
          <a:p>
            <a:pPr eaLnBrk="1" hangingPunct="1">
              <a:defRPr/>
            </a:pPr>
            <a:r>
              <a:rPr lang="en-US" sz="400" i="1" dirty="0"/>
              <a:t> </a:t>
            </a:r>
            <a:r>
              <a:rPr lang="en-US" sz="400" dirty="0"/>
              <a:t>Use two discourse connectors (because and if) </a:t>
            </a:r>
            <a:endParaRPr lang="en-US" altLang="en-US" sz="400" dirty="0">
              <a:cs typeface="Arial" panose="020B0604020202020204" pitchFamily="34" charset="0"/>
            </a:endParaRPr>
          </a:p>
        </p:txBody>
      </p:sp>
      <p:sp>
        <p:nvSpPr>
          <p:cNvPr id="16" name="Rounded Rectangular Callout 15"/>
          <p:cNvSpPr>
            <a:spLocks noChangeArrowheads="1"/>
          </p:cNvSpPr>
          <p:nvPr/>
        </p:nvSpPr>
        <p:spPr bwMode="auto">
          <a:xfrm>
            <a:off x="6236835" y="3727856"/>
            <a:ext cx="1152144" cy="113007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latin typeface="Calibri" pitchFamily="34" charset="0"/>
              </a:rPr>
              <a:t>Controlled Advanced Relationships (EO/P):</a:t>
            </a:r>
          </a:p>
          <a:p>
            <a:pPr eaLnBrk="1" hangingPunct="1">
              <a:defRPr/>
            </a:pPr>
            <a:endParaRPr lang="en-US" altLang="en-US" sz="400" u="sng" dirty="0">
              <a:latin typeface="Calibri" pitchFamily="34" charset="0"/>
            </a:endParaRPr>
          </a:p>
          <a:p>
            <a:pPr eaLnBrk="1" hangingPunct="1">
              <a:defRPr/>
            </a:pPr>
            <a:r>
              <a:rPr lang="en-US" sz="400" i="1" dirty="0"/>
              <a:t>You should take your cubes and either stack them or put them in piles of five. </a:t>
            </a:r>
            <a:r>
              <a:rPr lang="en-US" sz="400" b="1" i="1" dirty="0"/>
              <a:t>Because</a:t>
            </a:r>
            <a:r>
              <a:rPr lang="en-US" sz="400" i="1" dirty="0"/>
              <a:t> it's easier </a:t>
            </a:r>
            <a:r>
              <a:rPr lang="en-US" sz="400" b="1" i="1" dirty="0"/>
              <a:t>because</a:t>
            </a:r>
            <a:r>
              <a:rPr lang="en-US" sz="400" i="1" dirty="0"/>
              <a:t> you've been working with these colors for a really long time, </a:t>
            </a:r>
            <a:r>
              <a:rPr lang="en-US" sz="400" b="1" i="1" dirty="0"/>
              <a:t>so</a:t>
            </a:r>
            <a:r>
              <a:rPr lang="en-US" sz="400" i="1" dirty="0"/>
              <a:t> you should use them.</a:t>
            </a:r>
          </a:p>
          <a:p>
            <a:pPr eaLnBrk="1" hangingPunct="1">
              <a:defRPr/>
            </a:pPr>
            <a:endParaRPr lang="en-US" sz="400" i="1" dirty="0"/>
          </a:p>
          <a:p>
            <a:pPr eaLnBrk="1" hangingPunct="1">
              <a:defRPr/>
            </a:pPr>
            <a:r>
              <a:rPr lang="en-US" sz="400" dirty="0"/>
              <a:t>Use of two different causal connectors (because and so) </a:t>
            </a:r>
            <a:endParaRPr lang="en-US" altLang="en-US" sz="400" i="1" dirty="0"/>
          </a:p>
        </p:txBody>
      </p:sp>
      <p:sp>
        <p:nvSpPr>
          <p:cNvPr id="17" name="Rounded Rectangular Callout 16"/>
          <p:cNvSpPr>
            <a:spLocks noChangeArrowheads="1"/>
          </p:cNvSpPr>
          <p:nvPr/>
        </p:nvSpPr>
        <p:spPr bwMode="auto">
          <a:xfrm>
            <a:off x="1756222" y="4521943"/>
            <a:ext cx="1143892" cy="77069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No Evidence of Advanced Relationships (EO/P):</a:t>
            </a:r>
          </a:p>
          <a:p>
            <a:pPr eaLnBrk="1" hangingPunct="1">
              <a:defRPr/>
            </a:pPr>
            <a:endParaRPr lang="en-US" altLang="en-US" sz="400" i="1" u="sng" dirty="0">
              <a:latin typeface="Calibri" pitchFamily="34" charset="0"/>
            </a:endParaRPr>
          </a:p>
          <a:p>
            <a:pPr eaLnBrk="1" hangingPunct="1">
              <a:defRPr/>
            </a:pPr>
            <a:r>
              <a:rPr lang="en-US" sz="400" i="1" dirty="0"/>
              <a:t>Use the cubes by taking the number that first and adding more like ten plus ten, you add ten. You put ten cubes. Then you add ten more. </a:t>
            </a:r>
          </a:p>
          <a:p>
            <a:pPr eaLnBrk="1" hangingPunct="1">
              <a:defRPr/>
            </a:pPr>
            <a:endParaRPr lang="en-US" altLang="en-US" sz="400" i="1" dirty="0"/>
          </a:p>
          <a:p>
            <a:pPr eaLnBrk="1" hangingPunct="1">
              <a:defRPr/>
            </a:pPr>
            <a:r>
              <a:rPr lang="en-US" altLang="en-US" sz="400" dirty="0"/>
              <a:t>No use of discourse connectors </a:t>
            </a:r>
          </a:p>
        </p:txBody>
      </p:sp>
      <p:sp>
        <p:nvSpPr>
          <p:cNvPr id="18" name="Rounded Rectangular Callout 17"/>
          <p:cNvSpPr>
            <a:spLocks noChangeArrowheads="1"/>
          </p:cNvSpPr>
          <p:nvPr/>
        </p:nvSpPr>
        <p:spPr bwMode="auto">
          <a:xfrm>
            <a:off x="3239873" y="4032985"/>
            <a:ext cx="1152144" cy="1028288"/>
          </a:xfrm>
          <a:prstGeom prst="wedgeRoundRectCallout">
            <a:avLst>
              <a:gd name="adj1" fmla="val -33204"/>
              <a:gd name="adj2" fmla="val 5044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(EO/P)</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A good strategy is just to start at fives and then do twos. That way you can count how many fives you have. And then count the twos. </a:t>
            </a:r>
          </a:p>
          <a:p>
            <a:pPr eaLnBrk="1" hangingPunct="1">
              <a:defRPr/>
            </a:pPr>
            <a:r>
              <a:rPr lang="en-US" sz="400" dirty="0"/>
              <a:t>[And can you tell her this way helps?]</a:t>
            </a:r>
          </a:p>
          <a:p>
            <a:pPr eaLnBrk="1" hangingPunct="1">
              <a:defRPr/>
            </a:pPr>
            <a:r>
              <a:rPr lang="en-US" sz="400" i="1" dirty="0"/>
              <a:t>I think it will really help </a:t>
            </a:r>
            <a:r>
              <a:rPr lang="en-US" sz="400" b="1" i="1" dirty="0"/>
              <a:t>because</a:t>
            </a:r>
            <a:r>
              <a:rPr lang="en-US" sz="400" i="1" dirty="0"/>
              <a:t> it's very easy to count by twos and fives. </a:t>
            </a:r>
          </a:p>
          <a:p>
            <a:pPr eaLnBrk="1" hangingPunct="1">
              <a:defRPr/>
            </a:pPr>
            <a:endParaRPr lang="en-US" altLang="en-US" sz="400" i="1" dirty="0"/>
          </a:p>
          <a:p>
            <a:pPr eaLnBrk="1" hangingPunct="1">
              <a:defRPr/>
            </a:pPr>
            <a:r>
              <a:rPr lang="en-US" altLang="en-US" sz="400" dirty="0"/>
              <a:t>Use of one discourse connector (because) </a:t>
            </a:r>
            <a:endParaRPr lang="en-US" altLang="en-US" sz="400" dirty="0">
              <a:latin typeface="Calibri" pitchFamily="34" charset="0"/>
            </a:endParaRPr>
          </a:p>
          <a:p>
            <a:pPr eaLnBrk="1" hangingPunct="1">
              <a:defRPr/>
            </a:pPr>
            <a:endParaRPr lang="en-US" altLang="en-US" sz="400" dirty="0">
              <a:latin typeface="Calibri" pitchFamily="34" charset="0"/>
            </a:endParaRPr>
          </a:p>
        </p:txBody>
      </p:sp>
      <p:sp>
        <p:nvSpPr>
          <p:cNvPr id="21" name="Text Placeholder 3"/>
          <p:cNvSpPr txBox="1">
            <a:spLocks/>
          </p:cNvSpPr>
          <p:nvPr/>
        </p:nvSpPr>
        <p:spPr>
          <a:xfrm>
            <a:off x="758952"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9" name="Right Arrow 18"/>
          <p:cNvSpPr>
            <a:spLocks noChangeArrowheads="1"/>
          </p:cNvSpPr>
          <p:nvPr/>
        </p:nvSpPr>
        <p:spPr bwMode="auto">
          <a:xfrm>
            <a:off x="1408176" y="5367528"/>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22" name="TextBox 21"/>
          <p:cNvSpPr txBox="1"/>
          <p:nvPr/>
        </p:nvSpPr>
        <p:spPr>
          <a:xfrm>
            <a:off x="342900" y="883110"/>
            <a:ext cx="8412480"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C</a:t>
            </a:r>
            <a:r>
              <a:rPr lang="en-US" sz="1700" dirty="0" smtClean="0"/>
              <a:t>hildren </a:t>
            </a:r>
            <a:r>
              <a:rPr lang="en-US" sz="1700" dirty="0"/>
              <a:t>use causal (</a:t>
            </a:r>
            <a:r>
              <a:rPr lang="en-US" sz="1700" i="1" dirty="0"/>
              <a:t>because</a:t>
            </a:r>
            <a:r>
              <a:rPr lang="en-US" sz="1700" dirty="0"/>
              <a:t>, </a:t>
            </a:r>
            <a:r>
              <a:rPr lang="en-US" sz="1700" i="1" dirty="0"/>
              <a:t>so</a:t>
            </a:r>
            <a:r>
              <a:rPr lang="en-US" sz="1700" dirty="0"/>
              <a:t>), conditional (</a:t>
            </a:r>
            <a:r>
              <a:rPr lang="en-US" sz="1700" i="1" dirty="0"/>
              <a:t>if-then, when, whenever</a:t>
            </a:r>
            <a:r>
              <a:rPr lang="en-US" sz="1700" dirty="0"/>
              <a:t>), </a:t>
            </a:r>
            <a:r>
              <a:rPr lang="en-US" sz="1700" dirty="0" smtClean="0"/>
              <a:t>comparative (</a:t>
            </a:r>
            <a:r>
              <a:rPr lang="en-US" sz="1700" i="1" dirty="0" smtClean="0"/>
              <a:t>like, as though, if</a:t>
            </a:r>
            <a:r>
              <a:rPr lang="en-US" sz="1700" dirty="0" smtClean="0"/>
              <a:t>), and </a:t>
            </a:r>
            <a:r>
              <a:rPr lang="en-US" sz="1700" dirty="0"/>
              <a:t>contrastive (</a:t>
            </a:r>
            <a:r>
              <a:rPr lang="en-US" sz="1700" i="1" dirty="0"/>
              <a:t>or, but, on the other hand</a:t>
            </a:r>
            <a:r>
              <a:rPr lang="en-US" sz="1700" dirty="0"/>
              <a:t>) discourse connectors to establish more sophisticated relationships between ideas and </a:t>
            </a:r>
            <a:r>
              <a:rPr lang="en-US" sz="1700" dirty="0" smtClean="0"/>
              <a:t>processes</a:t>
            </a:r>
          </a:p>
          <a:p>
            <a:pPr marL="285750" indent="-285750">
              <a:buFont typeface="Arial" panose="020B0604020202020204" pitchFamily="34" charset="0"/>
              <a:buChar char="•"/>
            </a:pPr>
            <a:r>
              <a:rPr lang="en-US" sz="1700" dirty="0" smtClean="0"/>
              <a:t>Along the progression, children’s </a:t>
            </a:r>
            <a:r>
              <a:rPr lang="en-US" sz="1700" dirty="0"/>
              <a:t>discourse connectors move from basic </a:t>
            </a:r>
            <a:r>
              <a:rPr lang="en-US" sz="1700" dirty="0" smtClean="0"/>
              <a:t>causal connectors (“I </a:t>
            </a:r>
            <a:r>
              <a:rPr lang="en-US" sz="1700" dirty="0"/>
              <a:t>did this </a:t>
            </a:r>
            <a:r>
              <a:rPr lang="en-US" sz="1700" i="1" dirty="0"/>
              <a:t>and</a:t>
            </a:r>
            <a:r>
              <a:rPr lang="en-US" sz="1700" dirty="0"/>
              <a:t> that happened”) to more sophisticated connectors to establish causality (</a:t>
            </a:r>
            <a:r>
              <a:rPr lang="en-US" sz="1700" i="1" dirty="0"/>
              <a:t>because, as a consequence</a:t>
            </a:r>
            <a:r>
              <a:rPr lang="en-US" sz="1700" dirty="0"/>
              <a:t>) </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59891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animEffect transition="in" filter="fade">
                                      <p:cBhvr>
                                        <p:cTn id="15" dur="300"/>
                                        <p:tgtEl>
                                          <p:spTgt spid="1946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3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3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3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460">
                                            <p:txEl>
                                              <p:pRg st="3" end="3"/>
                                            </p:txEl>
                                          </p:spTgt>
                                        </p:tgtEl>
                                        <p:attrNameLst>
                                          <p:attrName>style.visibility</p:attrName>
                                        </p:attrNameLst>
                                      </p:cBhvr>
                                      <p:to>
                                        <p:strVal val="visible"/>
                                      </p:to>
                                    </p:set>
                                    <p:animEffect transition="in" filter="fade">
                                      <p:cBhvr>
                                        <p:cTn id="38" dur="300"/>
                                        <p:tgtEl>
                                          <p:spTgt spid="19460">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3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3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3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a:spLocks noChangeArrowheads="1"/>
          </p:cNvSpPr>
          <p:nvPr/>
        </p:nvSpPr>
        <p:spPr bwMode="auto">
          <a:xfrm>
            <a:off x="2814144" y="1163016"/>
            <a:ext cx="5415456" cy="3185148"/>
          </a:xfrm>
          <a:prstGeom prst="wedgeRoundRectCallout">
            <a:avLst>
              <a:gd name="adj1" fmla="val -52914"/>
              <a:gd name="adj2" fmla="val 8263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No </a:t>
            </a:r>
            <a:r>
              <a:rPr lang="en-US" altLang="en-US" sz="2000" u="sng" dirty="0">
                <a:latin typeface="Calibri" pitchFamily="34" charset="0"/>
              </a:rPr>
              <a:t>Evidence of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u="sng" dirty="0" smtClean="0">
                <a:latin typeface="Calibri" pitchFamily="34" charset="0"/>
              </a:rPr>
              <a:t>:</a:t>
            </a:r>
          </a:p>
          <a:p>
            <a:pPr eaLnBrk="1" hangingPunct="1">
              <a:defRPr/>
            </a:pPr>
            <a:endParaRPr lang="en-US" altLang="en-US" sz="2000" i="1" dirty="0">
              <a:latin typeface="Calibri" pitchFamily="34" charset="0"/>
            </a:endParaRPr>
          </a:p>
          <a:p>
            <a:pPr eaLnBrk="1" hangingPunct="1">
              <a:defRPr/>
            </a:pPr>
            <a:r>
              <a:rPr lang="en-US" sz="2000" i="1" dirty="0">
                <a:latin typeface="+mn-lt"/>
              </a:rPr>
              <a:t>By learning and counting more easily.  </a:t>
            </a:r>
            <a:endParaRPr lang="en-US" sz="2000" i="1" dirty="0" smtClean="0">
              <a:latin typeface="+mn-lt"/>
            </a:endParaRPr>
          </a:p>
          <a:p>
            <a:pPr eaLnBrk="1" hangingPunct="1">
              <a:defRPr/>
            </a:pPr>
            <a:r>
              <a:rPr lang="en-US" sz="2000" dirty="0" smtClean="0">
                <a:latin typeface="+mn-lt"/>
              </a:rPr>
              <a:t>[Can </a:t>
            </a:r>
            <a:r>
              <a:rPr lang="en-US" sz="2000" dirty="0">
                <a:latin typeface="+mn-lt"/>
              </a:rPr>
              <a:t>you tell him how to do it?]</a:t>
            </a:r>
            <a:br>
              <a:rPr lang="en-US" sz="2000" dirty="0">
                <a:latin typeface="+mn-lt"/>
              </a:rPr>
            </a:br>
            <a:r>
              <a:rPr lang="en-US" sz="2000" i="1" dirty="0">
                <a:latin typeface="+mn-lt"/>
              </a:rPr>
              <a:t>Yes, I can show him how he could put them and how he could count. And how he could get to the numbers higher. </a:t>
            </a:r>
            <a:endParaRPr lang="en-US" sz="2000" i="1" dirty="0" smtClean="0">
              <a:latin typeface="+mn-lt"/>
            </a:endParaRP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Lack of discourse connectors </a:t>
            </a:r>
            <a:r>
              <a:rPr lang="en-US" sz="2000" dirty="0">
                <a:latin typeface="+mn-lt"/>
              </a:rPr>
              <a:t>to establish advanced relationships between </a:t>
            </a:r>
            <a:r>
              <a:rPr lang="en-US" sz="2000" dirty="0" smtClean="0">
                <a:latin typeface="+mn-lt"/>
              </a:rPr>
              <a:t>ideas</a:t>
            </a:r>
            <a:endParaRPr lang="en-US" altLang="en-US" sz="2000" dirty="0">
              <a:latin typeface="+mn-lt"/>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2"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1"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 </a:t>
            </a:r>
            <a:endParaRPr lang="en-US" altLang="en-US" dirty="0">
              <a:solidFill>
                <a:srgbClr val="EEECE1">
                  <a:lumMod val="25000"/>
                </a:srgbClr>
              </a:solidFill>
              <a:ea typeface="ＭＳ Ｐゴシック" charset="-128"/>
            </a:endParaRPr>
          </a:p>
        </p:txBody>
      </p:sp>
      <p:sp>
        <p:nvSpPr>
          <p:cNvPr id="13" name="Right Arrow 12"/>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0" name="Rounded Rectangular Callout 9"/>
          <p:cNvSpPr>
            <a:spLocks noChangeArrowheads="1"/>
          </p:cNvSpPr>
          <p:nvPr/>
        </p:nvSpPr>
        <p:spPr bwMode="auto">
          <a:xfrm>
            <a:off x="2814144" y="1354666"/>
            <a:ext cx="5415456" cy="2918955"/>
          </a:xfrm>
          <a:prstGeom prst="wedgeRoundRectCallout">
            <a:avLst>
              <a:gd name="adj1" fmla="val -58614"/>
              <a:gd name="adj2" fmla="val 8872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No Evidence of Advanced Relationships (</a:t>
            </a:r>
            <a:r>
              <a:rPr lang="en-US" altLang="en-US" sz="2000" u="sng" dirty="0">
                <a:latin typeface="Calibri" pitchFamily="34" charset="0"/>
              </a:rPr>
              <a:t>EO/P</a:t>
            </a:r>
            <a:r>
              <a:rPr lang="en-US" altLang="en-US" sz="2000" u="sng" dirty="0" smtClean="0">
                <a:latin typeface="Calibri" pitchFamily="34" charset="0"/>
              </a:rPr>
              <a:t>):</a:t>
            </a:r>
          </a:p>
          <a:p>
            <a:pPr eaLnBrk="1" hangingPunct="1">
              <a:defRPr/>
            </a:pPr>
            <a:endParaRPr lang="en-US" altLang="en-US" sz="2000" i="1" u="sng" dirty="0">
              <a:latin typeface="Calibri" pitchFamily="34" charset="0"/>
            </a:endParaRPr>
          </a:p>
          <a:p>
            <a:pPr eaLnBrk="1" hangingPunct="1">
              <a:defRPr/>
            </a:pPr>
            <a:r>
              <a:rPr lang="en-US" sz="2000" i="1" dirty="0">
                <a:latin typeface="+mn-lt"/>
              </a:rPr>
              <a:t>Use the cubes by taking the number that first and adding more like ten plus ten, you add ten. You put ten cubes. Then you add ten more. </a:t>
            </a:r>
            <a:endParaRPr lang="en-US" sz="2000" i="1" dirty="0" smtClean="0">
              <a:latin typeface="+mn-lt"/>
            </a:endParaRP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Lack of discourse connectors </a:t>
            </a:r>
            <a:r>
              <a:rPr lang="en-US" sz="2000" dirty="0">
                <a:latin typeface="+mn-lt"/>
              </a:rPr>
              <a:t>to establish advanced relationships between </a:t>
            </a:r>
            <a:r>
              <a:rPr lang="en-US" sz="2000" dirty="0" smtClean="0">
                <a:latin typeface="+mn-lt"/>
              </a:rPr>
              <a:t>ideas</a:t>
            </a:r>
            <a:endParaRPr lang="en-US" altLang="en-US" sz="2000" dirty="0">
              <a:latin typeface="+mn-lt"/>
            </a:endParaRPr>
          </a:p>
        </p:txBody>
      </p:sp>
    </p:spTree>
    <p:extLst>
      <p:ext uri="{BB962C8B-B14F-4D97-AF65-F5344CB8AC3E}">
        <p14:creationId xmlns:p14="http://schemas.microsoft.com/office/powerpoint/2010/main" val="1641978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853158" y="1228803"/>
            <a:ext cx="5904996" cy="3383804"/>
          </a:xfrm>
          <a:prstGeom prst="wedgeRoundRectCallout">
            <a:avLst>
              <a:gd name="adj1" fmla="val -30906"/>
              <a:gd name="adj2" fmla="val 7248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Emerging 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2000" i="1" dirty="0">
              <a:latin typeface="Calibri" pitchFamily="34" charset="0"/>
            </a:endParaRPr>
          </a:p>
          <a:p>
            <a:pPr eaLnBrk="1" hangingPunct="1">
              <a:defRPr/>
            </a:pPr>
            <a:r>
              <a:rPr lang="en-US" sz="2000" i="1" dirty="0">
                <a:latin typeface="+mn-lt"/>
              </a:rPr>
              <a:t>I'll tell him, "You can use the cubes by counting them in order and in counting them in line. That's an easy way for you can count them." </a:t>
            </a:r>
            <a:endParaRPr lang="en-US" sz="2000" i="1" dirty="0" smtClean="0">
              <a:latin typeface="+mn-lt"/>
            </a:endParaRPr>
          </a:p>
          <a:p>
            <a:pPr eaLnBrk="1" hangingPunct="1">
              <a:defRPr/>
            </a:pPr>
            <a:r>
              <a:rPr lang="en-US" sz="2000" dirty="0" smtClean="0">
                <a:latin typeface="+mn-lt"/>
              </a:rPr>
              <a:t>[And </a:t>
            </a:r>
            <a:r>
              <a:rPr lang="en-US" sz="2000" dirty="0">
                <a:latin typeface="+mn-lt"/>
              </a:rPr>
              <a:t>can you tell him why that way helps you find out how many there are?] </a:t>
            </a:r>
            <a:endParaRPr lang="en-US" sz="2000" dirty="0" smtClean="0">
              <a:latin typeface="+mn-lt"/>
            </a:endParaRPr>
          </a:p>
          <a:p>
            <a:pPr eaLnBrk="1" hangingPunct="1">
              <a:defRPr/>
            </a:pPr>
            <a:r>
              <a:rPr lang="en-US" sz="2000" b="1" i="1" dirty="0" smtClean="0">
                <a:latin typeface="+mn-lt"/>
              </a:rPr>
              <a:t>Because</a:t>
            </a:r>
            <a:r>
              <a:rPr lang="en-US" sz="2000" i="1" dirty="0" smtClean="0">
                <a:latin typeface="+mn-lt"/>
              </a:rPr>
              <a:t> </a:t>
            </a:r>
            <a:r>
              <a:rPr lang="en-US" sz="2000" i="1" dirty="0">
                <a:latin typeface="+mn-lt"/>
              </a:rPr>
              <a:t>it's a long way, and it kind of is a short way. </a:t>
            </a:r>
            <a:endParaRPr lang="en-US" sz="2000" i="1" dirty="0" smtClean="0">
              <a:latin typeface="+mn-lt"/>
            </a:endParaRPr>
          </a:p>
          <a:p>
            <a:pPr eaLnBrk="1" hangingPunct="1">
              <a:defRPr/>
            </a:pPr>
            <a:endParaRPr lang="en-US" altLang="en-US" sz="2000" i="1" dirty="0">
              <a:latin typeface="+mn-lt"/>
            </a:endParaRPr>
          </a:p>
          <a:p>
            <a:pPr marL="285750" indent="-285750" eaLnBrk="1" hangingPunct="1">
              <a:buFont typeface="Arial"/>
              <a:buChar char="•"/>
              <a:defRPr/>
            </a:pPr>
            <a:r>
              <a:rPr lang="en-US" altLang="en-US" sz="2000" dirty="0" smtClean="0">
                <a:latin typeface="+mn-lt"/>
              </a:rPr>
              <a:t>Use of one causal connector (because) </a:t>
            </a:r>
            <a:endParaRPr lang="en-US" altLang="en-US" sz="2000" dirty="0">
              <a:latin typeface="+mn-lt"/>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Text Placeholder 3"/>
          <p:cNvSpPr txBox="1">
            <a:spLocks/>
          </p:cNvSpPr>
          <p:nvPr/>
        </p:nvSpPr>
        <p:spPr>
          <a:xfrm>
            <a:off x="759279" y="637"/>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0" name="Rounded Rectangular Callout 9"/>
          <p:cNvSpPr>
            <a:spLocks noChangeArrowheads="1"/>
          </p:cNvSpPr>
          <p:nvPr/>
        </p:nvSpPr>
        <p:spPr bwMode="auto">
          <a:xfrm>
            <a:off x="2853158" y="1228803"/>
            <a:ext cx="5904996" cy="3383804"/>
          </a:xfrm>
          <a:prstGeom prst="wedgeRoundRectCallout">
            <a:avLst>
              <a:gd name="adj1" fmla="val -27578"/>
              <a:gd name="adj2" fmla="val 73226"/>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Emerging Advanced Relationships (EO/P)</a:t>
            </a:r>
            <a:r>
              <a:rPr lang="en-US" altLang="en-US" sz="2000" dirty="0" smtClean="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i="1" dirty="0">
                <a:latin typeface="+mn-lt"/>
              </a:rPr>
              <a:t>A good strategy is just to start at fives and then do twos. That way you can count how many fives you have. And then count the twos. </a:t>
            </a:r>
            <a:endParaRPr lang="en-US" sz="2000" i="1" dirty="0" smtClean="0">
              <a:latin typeface="+mn-lt"/>
            </a:endParaRPr>
          </a:p>
          <a:p>
            <a:pPr eaLnBrk="1" hangingPunct="1">
              <a:defRPr/>
            </a:pPr>
            <a:r>
              <a:rPr lang="en-US" sz="2000" dirty="0" smtClean="0">
                <a:latin typeface="+mn-lt"/>
              </a:rPr>
              <a:t>[</a:t>
            </a:r>
            <a:r>
              <a:rPr lang="en-US" sz="2000" dirty="0">
                <a:latin typeface="+mn-lt"/>
              </a:rPr>
              <a:t>And can you tell her this way helps?</a:t>
            </a:r>
            <a:r>
              <a:rPr lang="en-US" sz="2000" dirty="0" smtClean="0">
                <a:latin typeface="+mn-lt"/>
              </a:rPr>
              <a:t>]</a:t>
            </a:r>
          </a:p>
          <a:p>
            <a:pPr eaLnBrk="1" hangingPunct="1">
              <a:defRPr/>
            </a:pPr>
            <a:r>
              <a:rPr lang="en-US" sz="2000" i="1" dirty="0" smtClean="0">
                <a:latin typeface="+mn-lt"/>
              </a:rPr>
              <a:t>I </a:t>
            </a:r>
            <a:r>
              <a:rPr lang="en-US" sz="2000" i="1" dirty="0">
                <a:latin typeface="+mn-lt"/>
              </a:rPr>
              <a:t>think it will really help </a:t>
            </a:r>
            <a:r>
              <a:rPr lang="en-US" sz="2000" b="1" i="1" dirty="0">
                <a:latin typeface="+mn-lt"/>
              </a:rPr>
              <a:t>because</a:t>
            </a:r>
            <a:r>
              <a:rPr lang="en-US" sz="2000" i="1" dirty="0">
                <a:latin typeface="+mn-lt"/>
              </a:rPr>
              <a:t> it's very easy to count by twos and fives. </a:t>
            </a:r>
            <a:endParaRPr lang="en-US" sz="2000" i="1" dirty="0" smtClean="0">
              <a:latin typeface="+mn-lt"/>
            </a:endParaRPr>
          </a:p>
          <a:p>
            <a:pPr eaLnBrk="1" hangingPunct="1">
              <a:defRPr/>
            </a:pPr>
            <a:endParaRPr lang="en-US" altLang="en-US" sz="2000" i="1" dirty="0">
              <a:latin typeface="+mn-lt"/>
            </a:endParaRPr>
          </a:p>
          <a:p>
            <a:pPr marL="285750" indent="-285750" eaLnBrk="1" hangingPunct="1">
              <a:buFont typeface="Arial"/>
              <a:buChar char="•"/>
              <a:defRPr/>
            </a:pPr>
            <a:r>
              <a:rPr lang="en-US" altLang="en-US" sz="2000" dirty="0" smtClean="0">
                <a:latin typeface="+mn-lt"/>
              </a:rPr>
              <a:t>Use of one causal connector (because) </a:t>
            </a:r>
            <a:endParaRPr lang="en-US" altLang="en-US" sz="2000" dirty="0" smtClean="0">
              <a:latin typeface="Calibri" pitchFamily="34" charset="0"/>
            </a:endParaRPr>
          </a:p>
        </p:txBody>
      </p:sp>
      <p:sp>
        <p:nvSpPr>
          <p:cNvPr id="11" name="Right Arrow 10"/>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3173992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a:spLocks noChangeArrowheads="1"/>
          </p:cNvSpPr>
          <p:nvPr/>
        </p:nvSpPr>
        <p:spPr bwMode="auto">
          <a:xfrm>
            <a:off x="1756916" y="3977792"/>
            <a:ext cx="1150643" cy="1025501"/>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No Evidence of </a:t>
            </a:r>
            <a:r>
              <a:rPr lang="en-US" altLang="en-US" sz="400" u="sng" dirty="0" smtClean="0">
                <a:cs typeface="Arial" panose="020B0604020202020204" pitchFamily="34" charset="0"/>
              </a:rPr>
              <a:t>Advanced Relationships (EL):</a:t>
            </a:r>
            <a:endParaRPr lang="en-US" altLang="en-US" sz="400" dirty="0">
              <a:cs typeface="Arial" panose="020B0604020202020204" pitchFamily="34" charset="0"/>
            </a:endParaRPr>
          </a:p>
          <a:p>
            <a:pPr eaLnBrk="1" hangingPunct="1">
              <a:defRPr/>
            </a:pPr>
            <a:endParaRPr lang="en-US" altLang="en-US" sz="400" dirty="0">
              <a:cs typeface="Arial" panose="020B0604020202020204" pitchFamily="34" charset="0"/>
            </a:endParaRPr>
          </a:p>
          <a:p>
            <a:pPr eaLnBrk="1" hangingPunct="1">
              <a:defRPr/>
            </a:pPr>
            <a:r>
              <a:rPr lang="en-US" altLang="en-US" sz="400" i="1" dirty="0">
                <a:cs typeface="Arial" panose="020B0604020202020204" pitchFamily="34" charset="0"/>
              </a:rPr>
              <a:t>With his hands. </a:t>
            </a:r>
            <a:r>
              <a:rPr lang="en-US" altLang="en-US" sz="400" dirty="0">
                <a:cs typeface="Arial" panose="020B0604020202020204" pitchFamily="34" charset="0"/>
              </a:rPr>
              <a:t>[Long pause]</a:t>
            </a:r>
          </a:p>
          <a:p>
            <a:pPr eaLnBrk="1" hangingPunct="1">
              <a:defRPr/>
            </a:pPr>
            <a:r>
              <a:rPr lang="en-US" altLang="en-US" sz="400" dirty="0">
                <a:cs typeface="Arial" panose="020B0604020202020204" pitchFamily="34" charset="0"/>
              </a:rPr>
              <a:t>[And tell your friend why she should do it.] </a:t>
            </a:r>
          </a:p>
          <a:p>
            <a:pPr eaLnBrk="1" hangingPunct="1">
              <a:defRPr/>
            </a:pPr>
            <a:r>
              <a:rPr lang="en-US" altLang="en-US" sz="400" i="1" dirty="0">
                <a:cs typeface="Arial" panose="020B0604020202020204" pitchFamily="34" charset="0"/>
              </a:rPr>
              <a:t>Because </a:t>
            </a:r>
            <a:r>
              <a:rPr lang="en-US" altLang="en-US" sz="400" i="1" dirty="0" err="1">
                <a:cs typeface="Arial" panose="020B0604020202020204" pitchFamily="34" charset="0"/>
              </a:rPr>
              <a:t>because</a:t>
            </a:r>
            <a:r>
              <a:rPr lang="en-US" altLang="en-US" sz="400" i="1" dirty="0">
                <a:cs typeface="Arial" panose="020B0604020202020204" pitchFamily="34" charset="0"/>
              </a:rPr>
              <a:t> they be because her teeth is </a:t>
            </a:r>
            <a:r>
              <a:rPr lang="en-US" altLang="en-US" sz="400" i="1" dirty="0" err="1">
                <a:cs typeface="Arial" panose="020B0604020202020204" pitchFamily="34" charset="0"/>
              </a:rPr>
              <a:t>gonna</a:t>
            </a:r>
            <a:r>
              <a:rPr lang="en-US" altLang="en-US" sz="400" i="1" dirty="0">
                <a:cs typeface="Arial" panose="020B0604020202020204" pitchFamily="34" charset="0"/>
              </a:rPr>
              <a:t> be yellow.</a:t>
            </a:r>
          </a:p>
          <a:p>
            <a:pPr eaLnBrk="1" hangingPunct="1">
              <a:defRPr/>
            </a:pPr>
            <a:endParaRPr lang="en-US" altLang="en-US" sz="400" dirty="0">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Sentence fragments</a:t>
            </a:r>
          </a:p>
        </p:txBody>
      </p:sp>
      <p:sp>
        <p:nvSpPr>
          <p:cNvPr id="2" name="Text Placeholder 3"/>
          <p:cNvSpPr txBox="1">
            <a:spLocks/>
          </p:cNvSpPr>
          <p:nvPr/>
        </p:nvSpPr>
        <p:spPr>
          <a:xfrm>
            <a:off x="758952" y="637"/>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9460" name="Rectangle 3"/>
          <p:cNvSpPr>
            <a:spLocks noChangeArrowheads="1"/>
          </p:cNvSpPr>
          <p:nvPr/>
        </p:nvSpPr>
        <p:spPr bwMode="auto">
          <a:xfrm>
            <a:off x="872292"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65000"/>
                  <a:lumOff val="3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a:t>
            </a:r>
            <a:r>
              <a:rPr lang="en-US" altLang="en-US" b="1" dirty="0">
                <a:solidFill>
                  <a:prstClr val="black">
                    <a:lumMod val="65000"/>
                    <a:lumOff val="35000"/>
                  </a:prstClr>
                </a:solidFill>
                <a:ea typeface="ＭＳ Ｐゴシック" charset="-128"/>
              </a:rPr>
              <a:t>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5" name="Right Arrow 4"/>
          <p:cNvSpPr>
            <a:spLocks noChangeArrowheads="1"/>
          </p:cNvSpPr>
          <p:nvPr/>
        </p:nvSpPr>
        <p:spPr bwMode="auto">
          <a:xfrm>
            <a:off x="1408176" y="5367528"/>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0" name="Rounded Rectangular Callout 9"/>
          <p:cNvSpPr>
            <a:spLocks noChangeArrowheads="1"/>
          </p:cNvSpPr>
          <p:nvPr/>
        </p:nvSpPr>
        <p:spPr bwMode="auto">
          <a:xfrm>
            <a:off x="3216240" y="3571382"/>
            <a:ext cx="1151837" cy="94928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With a pasta. With the toothbrush. With the water. Spit out the water.  </a:t>
            </a:r>
          </a:p>
          <a:p>
            <a:pPr eaLnBrk="1" hangingPunct="1">
              <a:defRPr/>
            </a:pPr>
            <a:r>
              <a:rPr lang="en-US" sz="400" dirty="0"/>
              <a:t>[And can you tell her why she should do it?] </a:t>
            </a:r>
          </a:p>
          <a:p>
            <a:pPr eaLnBrk="1" hangingPunct="1">
              <a:defRPr/>
            </a:pPr>
            <a:r>
              <a:rPr lang="en-US" sz="400" i="1" dirty="0"/>
              <a:t>She should do it </a:t>
            </a:r>
            <a:r>
              <a:rPr lang="en-US" sz="400" b="1" i="1" u="sng" dirty="0"/>
              <a:t>for</a:t>
            </a:r>
            <a:r>
              <a:rPr lang="en-US" sz="400" i="1" dirty="0"/>
              <a:t> his teeth can be shiny always.</a:t>
            </a:r>
          </a:p>
          <a:p>
            <a:pPr eaLnBrk="1" hangingPunct="1">
              <a:defRPr/>
            </a:pPr>
            <a:endParaRPr lang="en-US" altLang="en-US" sz="400" i="1" dirty="0"/>
          </a:p>
          <a:p>
            <a:pPr eaLnBrk="1" hangingPunct="1">
              <a:buFont typeface="Arial" pitchFamily="34" charset="0"/>
              <a:buChar char="•"/>
              <a:defRPr/>
            </a:pPr>
            <a:r>
              <a:rPr lang="en-US" altLang="en-US" sz="400" dirty="0">
                <a:latin typeface="Calibri" pitchFamily="34" charset="0"/>
              </a:rPr>
              <a:t>Use of one discourse connector (</a:t>
            </a:r>
            <a:r>
              <a:rPr lang="en-US" altLang="en-US" sz="400" b="1" i="1" u="sng" dirty="0">
                <a:latin typeface="Calibri" pitchFamily="34" charset="0"/>
              </a:rPr>
              <a:t>for</a:t>
            </a:r>
            <a:r>
              <a:rPr lang="en-US" altLang="en-US" sz="400" dirty="0">
                <a:latin typeface="Calibri" pitchFamily="34" charset="0"/>
              </a:rPr>
              <a:t>) to establish a causal relationship</a:t>
            </a:r>
          </a:p>
        </p:txBody>
      </p:sp>
      <p:sp>
        <p:nvSpPr>
          <p:cNvPr id="12" name="Rounded Rectangular Callout 11"/>
          <p:cNvSpPr>
            <a:spLocks noChangeArrowheads="1"/>
          </p:cNvSpPr>
          <p:nvPr/>
        </p:nvSpPr>
        <p:spPr bwMode="auto">
          <a:xfrm>
            <a:off x="4705840" y="3221916"/>
            <a:ext cx="1151837" cy="95633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b="1" i="1" u="sng" dirty="0"/>
              <a:t>Because</a:t>
            </a:r>
            <a:r>
              <a:rPr lang="en-US" sz="400" i="1" dirty="0"/>
              <a:t> you have to clean them </a:t>
            </a:r>
            <a:r>
              <a:rPr lang="en-US" sz="400" b="1" i="1" u="sng" dirty="0"/>
              <a:t>because</a:t>
            </a:r>
            <a:r>
              <a:rPr lang="en-US" sz="400" i="1" dirty="0"/>
              <a:t> they have to be nice. And you have to wash them </a:t>
            </a:r>
            <a:r>
              <a:rPr lang="en-US" sz="400" b="1" i="1" u="sng" dirty="0"/>
              <a:t>so</a:t>
            </a:r>
            <a:r>
              <a:rPr lang="en-US" sz="400" i="1" dirty="0"/>
              <a:t> it can be clean, not dirty.</a:t>
            </a:r>
          </a:p>
          <a:p>
            <a:pPr eaLnBrk="1" hangingPunct="1">
              <a:defRPr/>
            </a:pPr>
            <a:endParaRPr lang="en-US" sz="400" i="1" dirty="0"/>
          </a:p>
          <a:p>
            <a:pPr eaLnBrk="1" hangingPunct="1">
              <a:buFont typeface="Arial" pitchFamily="34" charset="0"/>
              <a:buChar char="•"/>
              <a:defRPr/>
            </a:pPr>
            <a:r>
              <a:rPr lang="en-US" altLang="en-US" sz="400" dirty="0">
                <a:latin typeface="Calibri" pitchFamily="34" charset="0"/>
              </a:rPr>
              <a:t>Use of two different forms of discourse connector (</a:t>
            </a:r>
            <a:r>
              <a:rPr lang="en-US" altLang="en-US" sz="400" b="1" i="1" u="sng" dirty="0">
                <a:latin typeface="Calibri" pitchFamily="34" charset="0"/>
              </a:rPr>
              <a:t>because</a:t>
            </a:r>
            <a:r>
              <a:rPr lang="en-US" altLang="en-US" sz="400" dirty="0">
                <a:latin typeface="Calibri" pitchFamily="34" charset="0"/>
              </a:rPr>
              <a:t>, </a:t>
            </a:r>
            <a:r>
              <a:rPr lang="en-US" altLang="en-US" sz="400" b="1" i="1" u="sng" dirty="0">
                <a:latin typeface="Calibri" pitchFamily="34" charset="0"/>
              </a:rPr>
              <a:t>so</a:t>
            </a:r>
            <a:r>
              <a:rPr lang="en-US" altLang="en-US" sz="400" dirty="0">
                <a:latin typeface="Calibri" pitchFamily="34" charset="0"/>
              </a:rPr>
              <a:t>) to establish causal relationships</a:t>
            </a:r>
          </a:p>
        </p:txBody>
      </p:sp>
      <p:sp>
        <p:nvSpPr>
          <p:cNvPr id="13" name="Rounded Rectangular Callout 12"/>
          <p:cNvSpPr>
            <a:spLocks noChangeArrowheads="1"/>
          </p:cNvSpPr>
          <p:nvPr/>
        </p:nvSpPr>
        <p:spPr bwMode="auto">
          <a:xfrm>
            <a:off x="6213067" y="2905255"/>
            <a:ext cx="1158373" cy="1424288"/>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Controlled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You need to brush your teeth </a:t>
            </a:r>
            <a:r>
              <a:rPr lang="en-US" sz="400" b="1" i="1" u="sng" dirty="0"/>
              <a:t>because</a:t>
            </a:r>
            <a:r>
              <a:rPr lang="en-US" sz="400" i="1" dirty="0"/>
              <a:t> </a:t>
            </a:r>
            <a:r>
              <a:rPr lang="en-US" sz="400" b="1" i="1" u="sng" dirty="0"/>
              <a:t>if</a:t>
            </a:r>
            <a:r>
              <a:rPr lang="en-US" sz="400" i="1" dirty="0"/>
              <a:t> you don't, you'll get a tooth to fall down. And you don't want a tooth to fall down </a:t>
            </a:r>
            <a:r>
              <a:rPr lang="en-US" sz="400" b="1" i="1" u="sng" dirty="0"/>
              <a:t>because</a:t>
            </a:r>
            <a:r>
              <a:rPr lang="en-US" sz="400" i="1" dirty="0"/>
              <a:t> you want them straight ahead </a:t>
            </a:r>
            <a:r>
              <a:rPr lang="en-US" sz="400" b="1" i="1" u="sng" dirty="0"/>
              <a:t>for</a:t>
            </a:r>
            <a:r>
              <a:rPr lang="en-US" sz="400" i="1" dirty="0"/>
              <a:t> you cannot lose </a:t>
            </a:r>
            <a:r>
              <a:rPr lang="en-US" sz="400" i="1" dirty="0" err="1"/>
              <a:t>tooths</a:t>
            </a:r>
            <a:r>
              <a:rPr lang="en-US" sz="400" i="1" dirty="0"/>
              <a:t>. </a:t>
            </a:r>
          </a:p>
          <a:p>
            <a:pPr eaLnBrk="1" hangingPunct="1">
              <a:defRPr/>
            </a:pPr>
            <a:r>
              <a:rPr lang="en-US" sz="400" dirty="0"/>
              <a:t>[Okay. And can you tell him how to do it cause he doesn't know how?]</a:t>
            </a:r>
          </a:p>
          <a:p>
            <a:pPr eaLnBrk="1" hangingPunct="1">
              <a:defRPr/>
            </a:pPr>
            <a:r>
              <a:rPr lang="en-US" sz="400" i="1" dirty="0"/>
              <a:t>First you put toothpaste on the toothbrush. Next you water it a little bit. And then you let it dry for a little bit. And then you brush.</a:t>
            </a:r>
          </a:p>
          <a:p>
            <a:pPr eaLnBrk="1" hangingPunct="1">
              <a:defRPr/>
            </a:pPr>
            <a:endParaRPr lang="en-US" altLang="en-US" sz="400" i="1" dirty="0">
              <a:latin typeface="Calibri" pitchFamily="34" charset="0"/>
            </a:endParaRPr>
          </a:p>
          <a:p>
            <a:pPr eaLnBrk="1" hangingPunct="1">
              <a:buFont typeface="Arial" pitchFamily="34" charset="0"/>
              <a:buChar char="•"/>
              <a:defRPr/>
            </a:pPr>
            <a:r>
              <a:rPr lang="en-US" altLang="en-US" sz="400" dirty="0">
                <a:latin typeface="Calibri" pitchFamily="34" charset="0"/>
              </a:rPr>
              <a:t>Use of discourse connectors (</a:t>
            </a:r>
            <a:r>
              <a:rPr lang="en-US" altLang="en-US" sz="400" b="1" i="1" u="sng" dirty="0">
                <a:latin typeface="Calibri" pitchFamily="34" charset="0"/>
              </a:rPr>
              <a:t>because</a:t>
            </a:r>
            <a:r>
              <a:rPr lang="en-US" altLang="en-US" sz="400" dirty="0">
                <a:latin typeface="Calibri" pitchFamily="34" charset="0"/>
              </a:rPr>
              <a:t>, </a:t>
            </a:r>
            <a:r>
              <a:rPr lang="en-US" altLang="en-US" sz="400" b="1" i="1" u="sng" dirty="0">
                <a:latin typeface="Calibri" pitchFamily="34" charset="0"/>
              </a:rPr>
              <a:t>if</a:t>
            </a:r>
            <a:r>
              <a:rPr lang="en-US" altLang="en-US" sz="400" i="1" dirty="0">
                <a:latin typeface="Calibri" pitchFamily="34" charset="0"/>
              </a:rPr>
              <a:t>, </a:t>
            </a:r>
            <a:r>
              <a:rPr lang="en-US" altLang="en-US" sz="400" b="1" i="1" u="sng" dirty="0">
                <a:latin typeface="Calibri" pitchFamily="34" charset="0"/>
              </a:rPr>
              <a:t>for</a:t>
            </a:r>
            <a:r>
              <a:rPr lang="en-US" altLang="en-US" sz="400" dirty="0">
                <a:latin typeface="Calibri" pitchFamily="34" charset="0"/>
              </a:rPr>
              <a:t>) to establish two types of advanced relationships: causal and conditional</a:t>
            </a:r>
          </a:p>
          <a:p>
            <a:pPr eaLnBrk="1" hangingPunct="1">
              <a:buFont typeface="Arial" pitchFamily="34" charset="0"/>
              <a:buChar char="•"/>
              <a:defRPr/>
            </a:pPr>
            <a:r>
              <a:rPr lang="en-US" altLang="en-US" sz="400" dirty="0">
                <a:latin typeface="Calibri" pitchFamily="34" charset="0"/>
              </a:rPr>
              <a:t>Use of two different  form for the same type of relationship (causal)</a:t>
            </a:r>
          </a:p>
        </p:txBody>
      </p:sp>
      <p:sp>
        <p:nvSpPr>
          <p:cNvPr id="15" name="Rounded Rectangular Callout 14"/>
          <p:cNvSpPr>
            <a:spLocks noChangeArrowheads="1"/>
          </p:cNvSpPr>
          <p:nvPr/>
        </p:nvSpPr>
        <p:spPr bwMode="auto">
          <a:xfrm>
            <a:off x="4832702" y="3571539"/>
            <a:ext cx="1152144" cy="118802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(EO/P)</a:t>
            </a:r>
            <a:r>
              <a:rPr lang="en-US" altLang="en-US" sz="400" dirty="0">
                <a:latin typeface="Calibri" pitchFamily="34" charset="0"/>
              </a:rPr>
              <a:t>:</a:t>
            </a:r>
          </a:p>
          <a:p>
            <a:pPr eaLnBrk="1" hangingPunct="1">
              <a:defRPr/>
            </a:pPr>
            <a:endParaRPr lang="en-US" altLang="en-US" sz="400" i="1" dirty="0">
              <a:solidFill>
                <a:srgbClr val="FFFFFF"/>
              </a:solidFill>
              <a:latin typeface="Calibri" pitchFamily="34" charset="0"/>
            </a:endParaRPr>
          </a:p>
          <a:p>
            <a:pPr eaLnBrk="1" hangingPunct="1">
              <a:defRPr/>
            </a:pPr>
            <a:r>
              <a:rPr lang="en-US" sz="400" i="1" dirty="0"/>
              <a:t>He should do it to keep his teeth clean. And </a:t>
            </a:r>
            <a:r>
              <a:rPr lang="en-US" sz="400" b="1" i="1" u="sng" dirty="0"/>
              <a:t>so</a:t>
            </a:r>
            <a:r>
              <a:rPr lang="en-US" sz="400" i="1" dirty="0"/>
              <a:t> they don't rot and stuff. </a:t>
            </a:r>
            <a:r>
              <a:rPr lang="en-US" sz="400" b="1" i="1" u="sng" dirty="0"/>
              <a:t>If</a:t>
            </a:r>
            <a:r>
              <a:rPr lang="en-US" sz="400" i="1" dirty="0"/>
              <a:t> he does, then he should go to the dentist to have him drill it. </a:t>
            </a:r>
          </a:p>
          <a:p>
            <a:pPr eaLnBrk="1" hangingPunct="1">
              <a:defRPr/>
            </a:pPr>
            <a:r>
              <a:rPr lang="en-US" sz="400" dirty="0"/>
              <a:t>[And can you tell him how to clean his teeth?] </a:t>
            </a:r>
          </a:p>
          <a:p>
            <a:pPr eaLnBrk="1" hangingPunct="1">
              <a:defRPr/>
            </a:pPr>
            <a:r>
              <a:rPr lang="en-US" sz="400" i="1" dirty="0"/>
              <a:t>With toothpaste. And put it on the toothbrush and then brush. Like just side to side, top and bottom, and on the front. And </a:t>
            </a:r>
            <a:r>
              <a:rPr lang="en-US" sz="400" b="1" i="1" u="sng" dirty="0"/>
              <a:t>if</a:t>
            </a:r>
            <a:r>
              <a:rPr lang="en-US" sz="400" i="1" dirty="0"/>
              <a:t> they want to, they can do it on the back.</a:t>
            </a:r>
          </a:p>
          <a:p>
            <a:pPr eaLnBrk="1" hangingPunct="1">
              <a:defRPr/>
            </a:pPr>
            <a:r>
              <a:rPr lang="en-US" sz="400" i="1" dirty="0"/>
              <a:t> </a:t>
            </a:r>
            <a:endParaRPr lang="en-US" altLang="en-US" sz="400" i="1" dirty="0">
              <a:solidFill>
                <a:srgbClr val="FFFFFF"/>
              </a:solidFill>
            </a:endParaRPr>
          </a:p>
          <a:p>
            <a:pPr eaLnBrk="1" hangingPunct="1">
              <a:buFont typeface="Arial" pitchFamily="34" charset="0"/>
              <a:buChar char="•"/>
              <a:defRPr/>
            </a:pPr>
            <a:r>
              <a:rPr lang="en-US" altLang="en-US" sz="400" dirty="0">
                <a:latin typeface="Calibri" pitchFamily="34" charset="0"/>
              </a:rPr>
              <a:t>Use of discourse connectors (</a:t>
            </a:r>
            <a:r>
              <a:rPr lang="en-US" altLang="en-US" sz="400" b="1" i="1" u="sng" dirty="0">
                <a:latin typeface="Calibri" pitchFamily="34" charset="0"/>
              </a:rPr>
              <a:t>so</a:t>
            </a:r>
            <a:r>
              <a:rPr lang="en-US" altLang="en-US" sz="400" dirty="0">
                <a:latin typeface="Calibri" pitchFamily="34" charset="0"/>
              </a:rPr>
              <a:t>, </a:t>
            </a:r>
            <a:r>
              <a:rPr lang="en-US" altLang="en-US" sz="400" b="1" i="1" u="sng" dirty="0">
                <a:latin typeface="Calibri" pitchFamily="34" charset="0"/>
              </a:rPr>
              <a:t>if</a:t>
            </a:r>
            <a:r>
              <a:rPr lang="en-US" altLang="en-US" sz="400" dirty="0">
                <a:latin typeface="Calibri" pitchFamily="34" charset="0"/>
              </a:rPr>
              <a:t>) to establish two types of advanced relationships: causal and conditional</a:t>
            </a:r>
          </a:p>
        </p:txBody>
      </p:sp>
      <p:sp>
        <p:nvSpPr>
          <p:cNvPr id="16" name="Rounded Rectangular Callout 15"/>
          <p:cNvSpPr>
            <a:spLocks noChangeArrowheads="1"/>
          </p:cNvSpPr>
          <p:nvPr/>
        </p:nvSpPr>
        <p:spPr bwMode="auto">
          <a:xfrm>
            <a:off x="6384502" y="3221916"/>
            <a:ext cx="1152144" cy="158811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latin typeface="Calibri" pitchFamily="34" charset="0"/>
              </a:rPr>
              <a:t>Controlled Advanced Relationships (EO/P):</a:t>
            </a:r>
          </a:p>
          <a:p>
            <a:pPr eaLnBrk="1" hangingPunct="1">
              <a:defRPr/>
            </a:pPr>
            <a:endParaRPr lang="en-US" altLang="en-US" sz="400" u="sng" dirty="0">
              <a:latin typeface="Calibri" pitchFamily="34" charset="0"/>
            </a:endParaRPr>
          </a:p>
          <a:p>
            <a:pPr eaLnBrk="1" hangingPunct="1">
              <a:defRPr/>
            </a:pPr>
            <a:r>
              <a:rPr lang="en-US" sz="400" b="1" i="1" u="sng" dirty="0"/>
              <a:t>The reason why</a:t>
            </a:r>
            <a:r>
              <a:rPr lang="en-US" sz="400" b="1" i="1" dirty="0"/>
              <a:t> </a:t>
            </a:r>
            <a:r>
              <a:rPr lang="en-US" sz="400" i="1" dirty="0"/>
              <a:t>you need to do it is they don't become green and </a:t>
            </a:r>
            <a:r>
              <a:rPr lang="en-US" sz="400" b="1" i="1" u="sng" dirty="0"/>
              <a:t>so</a:t>
            </a:r>
            <a:r>
              <a:rPr lang="en-US" sz="400" i="1" dirty="0"/>
              <a:t> they don't break. </a:t>
            </a:r>
            <a:r>
              <a:rPr lang="en-US" sz="400" b="1" i="1" u="sng" dirty="0"/>
              <a:t>Because</a:t>
            </a:r>
            <a:r>
              <a:rPr lang="en-US" sz="400" i="1" dirty="0"/>
              <a:t> </a:t>
            </a:r>
            <a:r>
              <a:rPr lang="en-US" sz="400" b="1" i="1" u="sng" dirty="0"/>
              <a:t>if</a:t>
            </a:r>
            <a:r>
              <a:rPr lang="en-US" sz="400" i="1" dirty="0"/>
              <a:t> they break, you need fake teeth </a:t>
            </a:r>
            <a:r>
              <a:rPr lang="en-US" sz="400" b="1" i="1" u="sng" dirty="0"/>
              <a:t>if</a:t>
            </a:r>
            <a:r>
              <a:rPr lang="en-US" sz="400" i="1" dirty="0"/>
              <a:t> they come out. All of them at the same time. </a:t>
            </a:r>
          </a:p>
          <a:p>
            <a:pPr eaLnBrk="1" hangingPunct="1">
              <a:defRPr/>
            </a:pPr>
            <a:r>
              <a:rPr lang="en-US" sz="400" dirty="0"/>
              <a:t>[And can you tell him how to do it because he doesn't know how?] </a:t>
            </a:r>
          </a:p>
          <a:p>
            <a:pPr eaLnBrk="1" hangingPunct="1">
              <a:defRPr/>
            </a:pPr>
            <a:r>
              <a:rPr lang="en-US" sz="400" i="1" dirty="0"/>
              <a:t>You need to get a toothbrush. Then put toothpaste on the part that's like a brush. Then you get a glass. And then you put water in it. Then you start brushing your teeth. Then you drink the water. Then spit it out. And then you brush your teeth. That's it.</a:t>
            </a:r>
          </a:p>
          <a:p>
            <a:pPr eaLnBrk="1" hangingPunct="1">
              <a:defRPr/>
            </a:pPr>
            <a:endParaRPr lang="en-US" altLang="en-US" sz="400" i="1" dirty="0">
              <a:latin typeface="Calibri" pitchFamily="34" charset="0"/>
            </a:endParaRPr>
          </a:p>
          <a:p>
            <a:pPr eaLnBrk="1" hangingPunct="1">
              <a:buFont typeface="Arial" pitchFamily="34" charset="0"/>
              <a:buChar char="•"/>
              <a:defRPr/>
            </a:pPr>
            <a:r>
              <a:rPr lang="en-US" altLang="en-US" sz="400" dirty="0">
                <a:latin typeface="Calibri" pitchFamily="34" charset="0"/>
              </a:rPr>
              <a:t>Use of discourse connectors (</a:t>
            </a:r>
            <a:r>
              <a:rPr lang="en-US" altLang="en-US" sz="400" b="1" dirty="0">
                <a:latin typeface="Calibri" pitchFamily="34" charset="0"/>
              </a:rPr>
              <a:t>[</a:t>
            </a:r>
            <a:r>
              <a:rPr lang="en-US" altLang="en-US" sz="400" b="1" i="1" u="sng" dirty="0">
                <a:latin typeface="Calibri" pitchFamily="34" charset="0"/>
              </a:rPr>
              <a:t>the reason why] so</a:t>
            </a:r>
            <a:r>
              <a:rPr lang="en-US" altLang="en-US" sz="400" dirty="0">
                <a:latin typeface="Calibri" pitchFamily="34" charset="0"/>
              </a:rPr>
              <a:t>, </a:t>
            </a:r>
            <a:r>
              <a:rPr lang="en-US" altLang="en-US" sz="400" b="1" i="1" u="sng" dirty="0">
                <a:latin typeface="Calibri" pitchFamily="34" charset="0"/>
              </a:rPr>
              <a:t>because</a:t>
            </a:r>
            <a:r>
              <a:rPr lang="en-US" altLang="en-US" sz="400" dirty="0">
                <a:latin typeface="Calibri" pitchFamily="34" charset="0"/>
              </a:rPr>
              <a:t>, </a:t>
            </a:r>
            <a:r>
              <a:rPr lang="en-US" altLang="en-US" sz="400" b="1" i="1" u="sng" dirty="0">
                <a:latin typeface="Calibri" pitchFamily="34" charset="0"/>
              </a:rPr>
              <a:t>if</a:t>
            </a:r>
            <a:r>
              <a:rPr lang="en-US" altLang="en-US" sz="400" dirty="0">
                <a:latin typeface="Calibri" pitchFamily="34" charset="0"/>
              </a:rPr>
              <a:t>) to establish two types of advanced relationships: causal and conditional</a:t>
            </a:r>
          </a:p>
          <a:p>
            <a:pPr eaLnBrk="1" hangingPunct="1">
              <a:buFont typeface="Arial" pitchFamily="34" charset="0"/>
              <a:buChar char="•"/>
              <a:defRPr/>
            </a:pPr>
            <a:r>
              <a:rPr lang="en-US" altLang="en-US" sz="400" dirty="0">
                <a:latin typeface="Calibri" pitchFamily="34" charset="0"/>
              </a:rPr>
              <a:t>Use of two different forms for the same type of relationship (causal)</a:t>
            </a:r>
          </a:p>
        </p:txBody>
      </p:sp>
      <p:sp>
        <p:nvSpPr>
          <p:cNvPr id="3" name="TextBox 2"/>
          <p:cNvSpPr txBox="1"/>
          <p:nvPr/>
        </p:nvSpPr>
        <p:spPr>
          <a:xfrm>
            <a:off x="342900" y="883110"/>
            <a:ext cx="8412480"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C</a:t>
            </a:r>
            <a:r>
              <a:rPr lang="en-US" sz="1700" dirty="0" smtClean="0"/>
              <a:t>hildren </a:t>
            </a:r>
            <a:r>
              <a:rPr lang="en-US" sz="1700" dirty="0"/>
              <a:t>use causal (</a:t>
            </a:r>
            <a:r>
              <a:rPr lang="en-US" sz="1700" i="1" dirty="0"/>
              <a:t>because</a:t>
            </a:r>
            <a:r>
              <a:rPr lang="en-US" sz="1700" dirty="0"/>
              <a:t>, </a:t>
            </a:r>
            <a:r>
              <a:rPr lang="en-US" sz="1700" i="1" dirty="0"/>
              <a:t>so</a:t>
            </a:r>
            <a:r>
              <a:rPr lang="en-US" sz="1700" dirty="0"/>
              <a:t>), conditional (</a:t>
            </a:r>
            <a:r>
              <a:rPr lang="en-US" sz="1700" i="1" dirty="0"/>
              <a:t>if-then, when, whenever</a:t>
            </a:r>
            <a:r>
              <a:rPr lang="en-US" sz="1700" dirty="0"/>
              <a:t>), </a:t>
            </a:r>
            <a:r>
              <a:rPr lang="en-US" sz="1700" dirty="0" smtClean="0"/>
              <a:t>comparative (</a:t>
            </a:r>
            <a:r>
              <a:rPr lang="en-US" sz="1700" i="1" dirty="0" smtClean="0"/>
              <a:t>like, as though, if</a:t>
            </a:r>
            <a:r>
              <a:rPr lang="en-US" sz="1700" dirty="0" smtClean="0"/>
              <a:t>), and </a:t>
            </a:r>
            <a:r>
              <a:rPr lang="en-US" sz="1700" dirty="0"/>
              <a:t>contrastive (</a:t>
            </a:r>
            <a:r>
              <a:rPr lang="en-US" sz="1700" i="1" dirty="0"/>
              <a:t>or, but, on the other hand</a:t>
            </a:r>
            <a:r>
              <a:rPr lang="en-US" sz="1700" dirty="0"/>
              <a:t>) discourse connectors to establish more sophisticated relationships between ideas and </a:t>
            </a:r>
            <a:r>
              <a:rPr lang="en-US" sz="1700" dirty="0" smtClean="0"/>
              <a:t>processes</a:t>
            </a:r>
          </a:p>
          <a:p>
            <a:pPr marL="285750" indent="-285750">
              <a:buFont typeface="Arial" panose="020B0604020202020204" pitchFamily="34" charset="0"/>
              <a:buChar char="•"/>
            </a:pPr>
            <a:r>
              <a:rPr lang="en-US" sz="1700" dirty="0" smtClean="0"/>
              <a:t>Along the progression, children’s </a:t>
            </a:r>
            <a:r>
              <a:rPr lang="en-US" sz="1700" dirty="0"/>
              <a:t>discourse connectors move from basic </a:t>
            </a:r>
            <a:r>
              <a:rPr lang="en-US" sz="1700" dirty="0" smtClean="0"/>
              <a:t>causal connectors (“I </a:t>
            </a:r>
            <a:r>
              <a:rPr lang="en-US" sz="1700" dirty="0"/>
              <a:t>did this </a:t>
            </a:r>
            <a:r>
              <a:rPr lang="en-US" sz="1700" i="1" dirty="0"/>
              <a:t>and</a:t>
            </a:r>
            <a:r>
              <a:rPr lang="en-US" sz="1700" dirty="0"/>
              <a:t> that happened”) to more sophisticated connectors to establish causality (</a:t>
            </a:r>
            <a:r>
              <a:rPr lang="en-US" sz="1700" i="1" dirty="0"/>
              <a:t>because, as a consequence</a:t>
            </a:r>
            <a:r>
              <a:rPr lang="en-US" sz="1700" dirty="0"/>
              <a:t>) </a:t>
            </a:r>
            <a:endParaRPr lang="en-US" sz="1700" dirty="0">
              <a:solidFill>
                <a:schemeClr val="tx1">
                  <a:lumMod val="75000"/>
                  <a:lumOff val="25000"/>
                </a:schemeClr>
              </a:solidFill>
            </a:endParaRPr>
          </a:p>
        </p:txBody>
      </p:sp>
      <p:sp>
        <p:nvSpPr>
          <p:cNvPr id="17" name="Rounded Rectangular Callout 16"/>
          <p:cNvSpPr>
            <a:spLocks noChangeArrowheads="1"/>
          </p:cNvSpPr>
          <p:nvPr/>
        </p:nvSpPr>
        <p:spPr bwMode="auto">
          <a:xfrm>
            <a:off x="1881988" y="4085665"/>
            <a:ext cx="1124667" cy="127199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No Evidence of Advanced Relationships (EO/P)</a:t>
            </a:r>
            <a:r>
              <a:rPr lang="en-US" altLang="en-US" sz="400" dirty="0">
                <a:cs typeface="Arial" panose="020B0604020202020204" pitchFamily="34" charset="0"/>
              </a:rPr>
              <a:t>:</a:t>
            </a:r>
          </a:p>
          <a:p>
            <a:pPr eaLnBrk="1" hangingPunct="1">
              <a:defRPr/>
            </a:pPr>
            <a:endParaRPr lang="en-US" altLang="en-US" sz="400" dirty="0">
              <a:cs typeface="Arial" panose="020B0604020202020204" pitchFamily="34" charset="0"/>
            </a:endParaRPr>
          </a:p>
          <a:p>
            <a:pPr eaLnBrk="1" hangingPunct="1">
              <a:defRPr/>
            </a:pPr>
            <a:r>
              <a:rPr lang="en-US" altLang="en-US" sz="400" i="1" dirty="0">
                <a:cs typeface="Arial" panose="020B0604020202020204" pitchFamily="34" charset="0"/>
              </a:rPr>
              <a:t>You just make your teeth right here.</a:t>
            </a:r>
            <a:r>
              <a:rPr lang="en-US" altLang="en-US" sz="400" dirty="0">
                <a:cs typeface="Arial" panose="020B0604020202020204" pitchFamily="34" charset="0"/>
              </a:rPr>
              <a:t> (Long pause)  </a:t>
            </a:r>
          </a:p>
          <a:p>
            <a:pPr eaLnBrk="1" hangingPunct="1">
              <a:defRPr/>
            </a:pPr>
            <a:r>
              <a:rPr lang="en-US" altLang="en-US" sz="400" dirty="0">
                <a:cs typeface="Arial" panose="020B0604020202020204" pitchFamily="34" charset="0"/>
              </a:rPr>
              <a:t>[Tell him how to do it.] </a:t>
            </a:r>
          </a:p>
          <a:p>
            <a:pPr eaLnBrk="1" hangingPunct="1">
              <a:defRPr/>
            </a:pPr>
            <a:r>
              <a:rPr lang="en-US" altLang="en-US" sz="400" i="1" dirty="0">
                <a:cs typeface="Arial" panose="020B0604020202020204" pitchFamily="34" charset="0"/>
              </a:rPr>
              <a:t>You don't want your teeth to get dirty, and you don't want no kids to say you never like brushing your teeth that they're nasty. </a:t>
            </a:r>
          </a:p>
          <a:p>
            <a:pPr eaLnBrk="1" hangingPunct="1">
              <a:defRPr/>
            </a:pPr>
            <a:r>
              <a:rPr lang="en-US" altLang="en-US" sz="400" dirty="0">
                <a:cs typeface="Arial" panose="020B0604020202020204" pitchFamily="34" charset="0"/>
              </a:rPr>
              <a:t>[Can you tell him how to do it?] </a:t>
            </a:r>
          </a:p>
          <a:p>
            <a:pPr eaLnBrk="1" hangingPunct="1">
              <a:defRPr/>
            </a:pPr>
            <a:r>
              <a:rPr lang="en-US" altLang="en-US" sz="400" i="1" dirty="0">
                <a:cs typeface="Arial" panose="020B0604020202020204" pitchFamily="34" charset="0"/>
              </a:rPr>
              <a:t>You get the toothpaste, and you put it on your toothbrush. And you have to wet it and brush it. Your teeth, make sure there's no dirty spots.</a:t>
            </a:r>
          </a:p>
          <a:p>
            <a:pPr eaLnBrk="1" hangingPunct="1">
              <a:defRPr/>
            </a:pPr>
            <a:endParaRPr lang="en-US" altLang="en-US" sz="400" i="1" dirty="0">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Does not use discourse connectors to establish advanced relationships between ideas</a:t>
            </a:r>
          </a:p>
        </p:txBody>
      </p:sp>
      <p:sp>
        <p:nvSpPr>
          <p:cNvPr id="18" name="Rounded Rectangular Callout 17"/>
          <p:cNvSpPr>
            <a:spLocks noChangeArrowheads="1"/>
          </p:cNvSpPr>
          <p:nvPr/>
        </p:nvSpPr>
        <p:spPr bwMode="auto">
          <a:xfrm>
            <a:off x="3350590" y="3865024"/>
            <a:ext cx="1146063" cy="131552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(EO/P)</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The little girl has to do it </a:t>
            </a:r>
            <a:r>
              <a:rPr lang="en-US" sz="400" b="1" i="1" u="sng" dirty="0"/>
              <a:t>because</a:t>
            </a:r>
            <a:r>
              <a:rPr lang="en-US" sz="400" i="1" dirty="0"/>
              <a:t> her teeth will stay clean and they won't fall out. And they won't turn like different colors. And they won't fall out at the same time. </a:t>
            </a:r>
          </a:p>
          <a:p>
            <a:pPr eaLnBrk="1" hangingPunct="1">
              <a:defRPr/>
            </a:pPr>
            <a:r>
              <a:rPr lang="en-US" sz="400" dirty="0"/>
              <a:t>[And can you tell her how she should do it, how she should clean her teeth?] </a:t>
            </a:r>
          </a:p>
          <a:p>
            <a:pPr eaLnBrk="1" hangingPunct="1">
              <a:defRPr/>
            </a:pPr>
            <a:r>
              <a:rPr lang="en-US" sz="400" i="1" dirty="0"/>
              <a:t>You should brush on the bottom and then the top and then this part and then the back and in the back.</a:t>
            </a:r>
          </a:p>
          <a:p>
            <a:pPr eaLnBrk="1" hangingPunct="1">
              <a:defRPr/>
            </a:pPr>
            <a:r>
              <a:rPr lang="en-US" sz="400" dirty="0"/>
              <a:t>[Anything else?] </a:t>
            </a:r>
          </a:p>
          <a:p>
            <a:pPr eaLnBrk="1" hangingPunct="1">
              <a:defRPr/>
            </a:pPr>
            <a:r>
              <a:rPr lang="en-US" sz="400" i="1" dirty="0"/>
              <a:t>Oh, yeah, and then you rinse the brush off. </a:t>
            </a:r>
          </a:p>
          <a:p>
            <a:pPr eaLnBrk="1" hangingPunct="1">
              <a:defRPr/>
            </a:pPr>
            <a:endParaRPr lang="en-US" altLang="en-US" sz="400" dirty="0">
              <a:latin typeface="Calibri" pitchFamily="34" charset="0"/>
            </a:endParaRPr>
          </a:p>
          <a:p>
            <a:pPr eaLnBrk="1" hangingPunct="1">
              <a:buFont typeface="Arial" pitchFamily="34" charset="0"/>
              <a:buChar char="•"/>
              <a:defRPr/>
            </a:pPr>
            <a:r>
              <a:rPr lang="en-US" altLang="en-US" sz="400" dirty="0">
                <a:latin typeface="Calibri" pitchFamily="34" charset="0"/>
              </a:rPr>
              <a:t>Use of one discourse connector (</a:t>
            </a:r>
            <a:r>
              <a:rPr lang="en-US" altLang="en-US" sz="400" b="1" i="1" u="sng" dirty="0">
                <a:latin typeface="Calibri" pitchFamily="34" charset="0"/>
              </a:rPr>
              <a:t>because</a:t>
            </a:r>
            <a:r>
              <a:rPr lang="en-US" altLang="en-US" sz="400" dirty="0">
                <a:latin typeface="Calibri" pitchFamily="34" charset="0"/>
              </a:rPr>
              <a:t>) to establish a causal relationship</a:t>
            </a:r>
          </a:p>
        </p:txBody>
      </p:sp>
    </p:spTree>
    <p:extLst>
      <p:ext uri="{BB962C8B-B14F-4D97-AF65-F5344CB8AC3E}">
        <p14:creationId xmlns:p14="http://schemas.microsoft.com/office/powerpoint/2010/main" val="1633223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2" end="2"/>
                                            </p:txEl>
                                          </p:spTgt>
                                        </p:tgtEl>
                                        <p:attrNameLst>
                                          <p:attrName>style.visibility</p:attrName>
                                        </p:attrNameLst>
                                      </p:cBhvr>
                                      <p:to>
                                        <p:strVal val="visible"/>
                                      </p:to>
                                    </p:set>
                                    <p:animEffect transition="in" filter="fade">
                                      <p:cBhvr>
                                        <p:cTn id="10" dur="500"/>
                                        <p:tgtEl>
                                          <p:spTgt spid="1946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1" end="11"/>
                                            </p:txEl>
                                          </p:spTgt>
                                        </p:tgtEl>
                                        <p:attrNameLst>
                                          <p:attrName>style.visibility</p:attrName>
                                        </p:attrNameLst>
                                      </p:cBhvr>
                                      <p:to>
                                        <p:strVal val="visible"/>
                                      </p:to>
                                    </p:set>
                                    <p:animEffect transition="in" filter="fade">
                                      <p:cBhvr>
                                        <p:cTn id="13" dur="500"/>
                                        <p:tgtEl>
                                          <p:spTgt spid="19460">
                                            <p:txEl>
                                              <p:pRg st="11" end="1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5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3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3"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794000" y="1044222"/>
            <a:ext cx="6188785" cy="3876473"/>
          </a:xfrm>
          <a:prstGeom prst="wedgeRoundRectCallout">
            <a:avLst>
              <a:gd name="adj1" fmla="val -2695"/>
              <a:gd name="adj2" fmla="val 6238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Developing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i="1" dirty="0">
                <a:latin typeface="+mn-lt"/>
              </a:rPr>
              <a:t>She should use the cubes </a:t>
            </a:r>
            <a:r>
              <a:rPr lang="en-US" sz="2000" b="1" i="1" dirty="0">
                <a:latin typeface="+mn-lt"/>
              </a:rPr>
              <a:t>because</a:t>
            </a:r>
            <a:r>
              <a:rPr lang="en-US" sz="2000" i="1" dirty="0">
                <a:latin typeface="+mn-lt"/>
              </a:rPr>
              <a:t> it's going to help her a lot. And she should use it this way </a:t>
            </a:r>
            <a:r>
              <a:rPr lang="en-US" sz="2000" b="1" i="1" dirty="0">
                <a:latin typeface="+mn-lt"/>
              </a:rPr>
              <a:t>because if</a:t>
            </a:r>
            <a:r>
              <a:rPr lang="en-US" sz="2000" i="1" dirty="0">
                <a:latin typeface="+mn-lt"/>
              </a:rPr>
              <a:t> you do it the other way, you might lose your place. </a:t>
            </a:r>
            <a:r>
              <a:rPr lang="en-US" sz="2000" dirty="0">
                <a:latin typeface="+mn-lt"/>
              </a:rPr>
              <a:t>[And can you tell her how to do it?] </a:t>
            </a:r>
            <a:endParaRPr lang="en-US" sz="2000" dirty="0" smtClean="0">
              <a:latin typeface="+mn-lt"/>
            </a:endParaRPr>
          </a:p>
          <a:p>
            <a:pPr eaLnBrk="1" hangingPunct="1">
              <a:defRPr/>
            </a:pPr>
            <a:r>
              <a:rPr lang="en-US" sz="2000" i="1" dirty="0" smtClean="0">
                <a:latin typeface="+mn-lt"/>
              </a:rPr>
              <a:t>Yes</a:t>
            </a:r>
            <a:r>
              <a:rPr lang="en-US" sz="2000" i="1" dirty="0">
                <a:latin typeface="+mn-lt"/>
              </a:rPr>
              <a:t>, put one by one in one by one, and you'll get the answer. </a:t>
            </a:r>
            <a:endParaRPr lang="en-US" sz="2000" i="1" dirty="0" smtClean="0">
              <a:latin typeface="+mn-lt"/>
            </a:endParaRP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Use of one causal connector (because)</a:t>
            </a:r>
          </a:p>
          <a:p>
            <a:pPr marL="285750" indent="-285750" eaLnBrk="1" hangingPunct="1">
              <a:buFont typeface="Arial"/>
              <a:buChar char="•"/>
              <a:defRPr/>
            </a:pPr>
            <a:r>
              <a:rPr lang="en-US" altLang="en-US" sz="2000" dirty="0" smtClean="0">
                <a:latin typeface="+mn-lt"/>
              </a:rPr>
              <a:t>Use of one conditional connector (if) </a:t>
            </a:r>
            <a:endParaRPr lang="en-US" altLang="en-US" sz="2000" dirty="0">
              <a:latin typeface="+mn-lt"/>
            </a:endParaRPr>
          </a:p>
        </p:txBody>
      </p:sp>
      <p:sp>
        <p:nvSpPr>
          <p:cNvPr id="16" name="Rounded Rectangular Callout 15"/>
          <p:cNvSpPr>
            <a:spLocks noChangeArrowheads="1"/>
          </p:cNvSpPr>
          <p:nvPr/>
        </p:nvSpPr>
        <p:spPr bwMode="auto">
          <a:xfrm>
            <a:off x="2675824" y="1044222"/>
            <a:ext cx="6306961" cy="4106593"/>
          </a:xfrm>
          <a:prstGeom prst="wedgeRoundRectCallout">
            <a:avLst>
              <a:gd name="adj1" fmla="val -5095"/>
              <a:gd name="adj2" fmla="val 5600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Developing Advanced Relationships (</a:t>
            </a:r>
            <a:r>
              <a:rPr lang="en-US" altLang="en-US" sz="2000" u="sng" dirty="0">
                <a:latin typeface="Calibri" pitchFamily="34" charset="0"/>
              </a:rPr>
              <a:t>EO/P)</a:t>
            </a:r>
            <a:r>
              <a:rPr lang="en-US" altLang="en-US" sz="2000" dirty="0" smtClean="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i="1" dirty="0">
                <a:latin typeface="+mn-lt"/>
              </a:rPr>
              <a:t>The way you do it is first you take all the tens or other numbers that are easy for you to count by </a:t>
            </a:r>
            <a:r>
              <a:rPr lang="en-US" sz="2000" b="1" i="1" dirty="0">
                <a:latin typeface="+mn-lt"/>
              </a:rPr>
              <a:t>if</a:t>
            </a:r>
            <a:r>
              <a:rPr lang="en-US" sz="2000" i="1" dirty="0">
                <a:latin typeface="+mn-lt"/>
              </a:rPr>
              <a:t> there aren't ten. And you count how many tens there are. Then you would take the extras and count how many there are. And that's how many there are. And the reason that using the cubes this way helps is </a:t>
            </a:r>
            <a:r>
              <a:rPr lang="en-US" sz="2000" b="1" i="1" dirty="0">
                <a:latin typeface="+mn-lt"/>
              </a:rPr>
              <a:t>because</a:t>
            </a:r>
            <a:r>
              <a:rPr lang="en-US" sz="2000" i="1" dirty="0">
                <a:latin typeface="+mn-lt"/>
              </a:rPr>
              <a:t> it's </a:t>
            </a:r>
            <a:r>
              <a:rPr lang="en-US" sz="2000" b="1" i="1" dirty="0">
                <a:latin typeface="+mn-lt"/>
              </a:rPr>
              <a:t>faster than </a:t>
            </a:r>
            <a:r>
              <a:rPr lang="en-US" sz="2000" i="1" dirty="0">
                <a:latin typeface="+mn-lt"/>
              </a:rPr>
              <a:t>counting every cube one by one</a:t>
            </a:r>
            <a:r>
              <a:rPr lang="en-US" sz="2000" i="1" dirty="0" smtClean="0">
                <a:latin typeface="+mn-lt"/>
              </a:rPr>
              <a:t>.</a:t>
            </a:r>
          </a:p>
          <a:p>
            <a:pPr eaLnBrk="1" hangingPunct="1">
              <a:defRPr/>
            </a:pPr>
            <a:endParaRPr lang="en-US" sz="2000" i="1" dirty="0" smtClean="0">
              <a:latin typeface="+mn-lt"/>
            </a:endParaRPr>
          </a:p>
          <a:p>
            <a:pPr marL="285750" indent="-285750" eaLnBrk="1" hangingPunct="1">
              <a:buFont typeface="Arial"/>
              <a:buChar char="•"/>
              <a:defRPr/>
            </a:pPr>
            <a:r>
              <a:rPr lang="en-US" sz="2000" dirty="0" smtClean="0">
                <a:latin typeface="+mn-lt"/>
              </a:rPr>
              <a:t>Use of one conditional connector (if)</a:t>
            </a:r>
          </a:p>
          <a:p>
            <a:pPr marL="285750" indent="-285750" eaLnBrk="1" hangingPunct="1">
              <a:buFont typeface="Arial"/>
              <a:buChar char="•"/>
              <a:defRPr/>
            </a:pPr>
            <a:r>
              <a:rPr lang="en-US" sz="2000" dirty="0" smtClean="0">
                <a:latin typeface="+mn-lt"/>
              </a:rPr>
              <a:t>Use of one causal connector (because)</a:t>
            </a:r>
          </a:p>
          <a:p>
            <a:pPr marL="285750" indent="-285750" eaLnBrk="1" hangingPunct="1">
              <a:buFont typeface="Arial"/>
              <a:buChar char="•"/>
              <a:defRPr/>
            </a:pPr>
            <a:r>
              <a:rPr lang="en-US" altLang="en-US" sz="2000" dirty="0" smtClean="0">
                <a:latin typeface="+mn-lt"/>
              </a:rPr>
              <a:t>Use of one comparative connector (faster than)</a:t>
            </a:r>
            <a:endParaRPr lang="en-US" altLang="en-US" sz="2000" dirty="0">
              <a:latin typeface="+mn-lt"/>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2" name="Right Arrow 11"/>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4583515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a:spLocks noChangeArrowheads="1"/>
          </p:cNvSpPr>
          <p:nvPr/>
        </p:nvSpPr>
        <p:spPr bwMode="auto">
          <a:xfrm>
            <a:off x="2864556" y="1053749"/>
            <a:ext cx="5955069" cy="3943164"/>
          </a:xfrm>
          <a:prstGeom prst="wedgeRoundRectCallout">
            <a:avLst>
              <a:gd name="adj1" fmla="val 18507"/>
              <a:gd name="adj2" fmla="val 6036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latin typeface="Calibri" pitchFamily="34" charset="0"/>
              </a:rPr>
              <a:t>Controlled </a:t>
            </a:r>
            <a:r>
              <a:rPr lang="en-US" altLang="en-US" sz="1700" u="sng" dirty="0" smtClean="0">
                <a:latin typeface="Calibri" pitchFamily="34" charset="0"/>
              </a:rPr>
              <a:t>Advanced Relationships (</a:t>
            </a:r>
            <a:r>
              <a:rPr lang="en-US" altLang="en-US" sz="1700" u="sng" dirty="0">
                <a:latin typeface="Calibri" pitchFamily="34" charset="0"/>
              </a:rPr>
              <a:t>EL)</a:t>
            </a:r>
            <a:r>
              <a:rPr lang="en-US" altLang="en-US" sz="1700" dirty="0" smtClean="0">
                <a:latin typeface="Calibri" pitchFamily="34" charset="0"/>
              </a:rPr>
              <a:t>:</a:t>
            </a:r>
          </a:p>
          <a:p>
            <a:pPr eaLnBrk="1" hangingPunct="1">
              <a:defRPr/>
            </a:pPr>
            <a:endParaRPr lang="en-US" altLang="en-US" sz="800" dirty="0">
              <a:latin typeface="Calibri" pitchFamily="34" charset="0"/>
            </a:endParaRPr>
          </a:p>
          <a:p>
            <a:pPr eaLnBrk="1" hangingPunct="1">
              <a:defRPr/>
            </a:pPr>
            <a:r>
              <a:rPr lang="en-US" sz="1700" i="1" dirty="0">
                <a:latin typeface="+mn-lt"/>
              </a:rPr>
              <a:t>First you get a cube. And then you put them together. It could be by tens </a:t>
            </a:r>
            <a:r>
              <a:rPr lang="en-US" sz="1700" b="1" i="1" dirty="0">
                <a:latin typeface="+mn-lt"/>
              </a:rPr>
              <a:t>or</a:t>
            </a:r>
            <a:r>
              <a:rPr lang="en-US" sz="1700" i="1" dirty="0">
                <a:latin typeface="+mn-lt"/>
              </a:rPr>
              <a:t> however you want it. And then you count. And then you get the answer. And why you should do it. It's </a:t>
            </a:r>
            <a:r>
              <a:rPr lang="en-US" sz="1700" b="1" i="1" dirty="0">
                <a:latin typeface="+mn-lt"/>
              </a:rPr>
              <a:t>because if</a:t>
            </a:r>
            <a:r>
              <a:rPr lang="en-US" sz="1700" i="1" dirty="0">
                <a:latin typeface="+mn-lt"/>
              </a:rPr>
              <a:t> you do, it's going to help your brain get better. </a:t>
            </a:r>
            <a:endParaRPr lang="en-US" sz="1700" i="1" dirty="0" smtClean="0">
              <a:latin typeface="+mn-lt"/>
            </a:endParaRPr>
          </a:p>
          <a:p>
            <a:pPr eaLnBrk="1" hangingPunct="1">
              <a:defRPr/>
            </a:pPr>
            <a:r>
              <a:rPr lang="en-US" sz="1700" dirty="0" smtClean="0">
                <a:latin typeface="+mn-lt"/>
              </a:rPr>
              <a:t>[</a:t>
            </a:r>
            <a:r>
              <a:rPr lang="en-US" sz="1700" dirty="0">
                <a:latin typeface="+mn-lt"/>
              </a:rPr>
              <a:t>Can you tell your friend why using the cubes this way helps him to find out how many there are?]  </a:t>
            </a:r>
            <a:endParaRPr lang="en-US" sz="1700" dirty="0" smtClean="0">
              <a:latin typeface="+mn-lt"/>
            </a:endParaRPr>
          </a:p>
          <a:p>
            <a:pPr eaLnBrk="1" hangingPunct="1">
              <a:defRPr/>
            </a:pPr>
            <a:r>
              <a:rPr lang="en-US" sz="1700" b="1" i="1" dirty="0" smtClean="0">
                <a:latin typeface="+mn-lt"/>
              </a:rPr>
              <a:t>Because</a:t>
            </a:r>
            <a:r>
              <a:rPr lang="en-US" sz="1700" i="1" dirty="0" smtClean="0">
                <a:latin typeface="+mn-lt"/>
              </a:rPr>
              <a:t> </a:t>
            </a:r>
            <a:r>
              <a:rPr lang="en-US" sz="1700" i="1" dirty="0">
                <a:latin typeface="+mn-lt"/>
              </a:rPr>
              <a:t>it helps you count by numbers </a:t>
            </a:r>
            <a:r>
              <a:rPr lang="en-US" sz="1700" b="1" i="1" dirty="0">
                <a:latin typeface="+mn-lt"/>
              </a:rPr>
              <a:t>instead of</a:t>
            </a:r>
            <a:r>
              <a:rPr lang="en-US" sz="1700" i="1" dirty="0">
                <a:latin typeface="+mn-lt"/>
              </a:rPr>
              <a:t> just counting one by one. And it makes you count faster and learn better. </a:t>
            </a:r>
            <a:endParaRPr lang="en-US" sz="1700" i="1" dirty="0" smtClean="0">
              <a:latin typeface="+mn-lt"/>
            </a:endParaRPr>
          </a:p>
          <a:p>
            <a:pPr eaLnBrk="1" hangingPunct="1">
              <a:defRPr/>
            </a:pPr>
            <a:endParaRPr lang="en-US" altLang="en-US" sz="800" i="1" dirty="0" smtClean="0">
              <a:latin typeface="+mn-lt"/>
            </a:endParaRPr>
          </a:p>
          <a:p>
            <a:pPr marL="285750" indent="-285750" eaLnBrk="1" hangingPunct="1">
              <a:buFont typeface="Arial"/>
              <a:buChar char="•"/>
              <a:defRPr/>
            </a:pPr>
            <a:r>
              <a:rPr lang="en-US" altLang="en-US" sz="1700" dirty="0" smtClean="0">
                <a:latin typeface="+mn-lt"/>
              </a:rPr>
              <a:t>Use of two contrastive connectors (or, instead of)</a:t>
            </a:r>
          </a:p>
          <a:p>
            <a:pPr marL="285750" indent="-285750" eaLnBrk="1" hangingPunct="1">
              <a:buFont typeface="Arial"/>
              <a:buChar char="•"/>
              <a:defRPr/>
            </a:pPr>
            <a:r>
              <a:rPr lang="en-US" altLang="en-US" sz="1700" dirty="0" smtClean="0">
                <a:latin typeface="+mn-lt"/>
              </a:rPr>
              <a:t>Use of one causal connector (because)</a:t>
            </a:r>
          </a:p>
          <a:p>
            <a:pPr marL="285750" indent="-285750" eaLnBrk="1" hangingPunct="1">
              <a:buFont typeface="Arial"/>
              <a:buChar char="•"/>
              <a:defRPr/>
            </a:pPr>
            <a:r>
              <a:rPr lang="en-US" altLang="en-US" sz="1700" dirty="0" smtClean="0">
                <a:latin typeface="+mn-lt"/>
              </a:rPr>
              <a:t>Use of one conditional connector (if) </a:t>
            </a:r>
            <a:endParaRPr lang="en-US" altLang="en-US" sz="1700" dirty="0">
              <a:latin typeface="+mn-lt"/>
            </a:endParaRPr>
          </a:p>
        </p:txBody>
      </p:sp>
      <p:sp>
        <p:nvSpPr>
          <p:cNvPr id="13" name="Rounded Rectangular Callout 12"/>
          <p:cNvSpPr>
            <a:spLocks noChangeArrowheads="1"/>
          </p:cNvSpPr>
          <p:nvPr/>
        </p:nvSpPr>
        <p:spPr bwMode="auto">
          <a:xfrm>
            <a:off x="2864556" y="1053749"/>
            <a:ext cx="5955069" cy="3866946"/>
          </a:xfrm>
          <a:prstGeom prst="wedgeRoundRectCallout">
            <a:avLst>
              <a:gd name="adj1" fmla="val 23960"/>
              <a:gd name="adj2" fmla="val 6249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Controlled </a:t>
            </a:r>
            <a:r>
              <a:rPr lang="en-US" altLang="en-US" sz="2000" u="sng" dirty="0" smtClean="0">
                <a:latin typeface="Calibri" pitchFamily="34" charset="0"/>
              </a:rPr>
              <a:t>Advanced Relationships (</a:t>
            </a:r>
            <a:r>
              <a:rPr lang="en-US" altLang="en-US" sz="2000" u="sng" dirty="0">
                <a:latin typeface="Calibri" pitchFamily="34" charset="0"/>
              </a:rPr>
              <a:t>EO/P)</a:t>
            </a:r>
            <a:r>
              <a:rPr lang="en-US" altLang="en-US" sz="2000" u="sng" dirty="0" smtClean="0">
                <a:latin typeface="Calibri" pitchFamily="34" charset="0"/>
              </a:rPr>
              <a:t>:</a:t>
            </a:r>
          </a:p>
          <a:p>
            <a:pPr eaLnBrk="1" hangingPunct="1">
              <a:defRPr/>
            </a:pPr>
            <a:endParaRPr lang="en-US" altLang="en-US" sz="2000" u="sng" dirty="0">
              <a:latin typeface="Calibri" pitchFamily="34" charset="0"/>
            </a:endParaRPr>
          </a:p>
          <a:p>
            <a:pPr eaLnBrk="1" hangingPunct="1">
              <a:defRPr/>
            </a:pPr>
            <a:r>
              <a:rPr lang="en-US" sz="2000" i="1" dirty="0">
                <a:latin typeface="+mn-lt"/>
              </a:rPr>
              <a:t>You should take your cubes and either stack them </a:t>
            </a:r>
            <a:r>
              <a:rPr lang="en-US" sz="2000" b="1" i="1" dirty="0">
                <a:latin typeface="+mn-lt"/>
              </a:rPr>
              <a:t>or</a:t>
            </a:r>
            <a:r>
              <a:rPr lang="en-US" sz="2000" i="1" dirty="0">
                <a:latin typeface="+mn-lt"/>
              </a:rPr>
              <a:t> put them in piles of five. </a:t>
            </a:r>
            <a:r>
              <a:rPr lang="en-US" sz="2000" b="1" i="1" dirty="0">
                <a:latin typeface="+mn-lt"/>
              </a:rPr>
              <a:t>Because</a:t>
            </a:r>
            <a:r>
              <a:rPr lang="en-US" sz="2000" i="1" dirty="0">
                <a:latin typeface="+mn-lt"/>
              </a:rPr>
              <a:t> it's easier </a:t>
            </a:r>
            <a:r>
              <a:rPr lang="en-US" sz="2000" b="1" i="1" dirty="0">
                <a:latin typeface="+mn-lt"/>
              </a:rPr>
              <a:t>because</a:t>
            </a:r>
            <a:r>
              <a:rPr lang="en-US" sz="2000" i="1" dirty="0">
                <a:latin typeface="+mn-lt"/>
              </a:rPr>
              <a:t> you've been working with these colors for a really long time, </a:t>
            </a:r>
            <a:r>
              <a:rPr lang="en-US" sz="2000" b="1" i="1" dirty="0">
                <a:latin typeface="+mn-lt"/>
              </a:rPr>
              <a:t>so</a:t>
            </a:r>
            <a:r>
              <a:rPr lang="en-US" sz="2000" i="1" dirty="0">
                <a:latin typeface="+mn-lt"/>
              </a:rPr>
              <a:t> you should use them</a:t>
            </a:r>
            <a:r>
              <a:rPr lang="en-US" sz="2000" i="1" dirty="0" smtClean="0">
                <a:latin typeface="+mn-lt"/>
              </a:rPr>
              <a:t>.</a:t>
            </a:r>
          </a:p>
          <a:p>
            <a:pPr eaLnBrk="1" hangingPunct="1">
              <a:defRPr/>
            </a:pPr>
            <a:endParaRPr lang="en-US" sz="2000" i="1" dirty="0">
              <a:latin typeface="+mn-lt"/>
            </a:endParaRPr>
          </a:p>
          <a:p>
            <a:pPr marL="285750" indent="-285750" eaLnBrk="1" hangingPunct="1">
              <a:buFont typeface="Arial"/>
              <a:buChar char="•"/>
              <a:defRPr/>
            </a:pPr>
            <a:r>
              <a:rPr lang="en-US" sz="2000" dirty="0" smtClean="0">
                <a:latin typeface="+mn-lt"/>
              </a:rPr>
              <a:t>Use of two causal connectors (because, so)</a:t>
            </a:r>
          </a:p>
          <a:p>
            <a:pPr marL="285750" indent="-285750" eaLnBrk="1" hangingPunct="1">
              <a:buFont typeface="Arial"/>
              <a:buChar char="•"/>
              <a:defRPr/>
            </a:pPr>
            <a:r>
              <a:rPr lang="en-US" sz="2000" dirty="0" smtClean="0">
                <a:latin typeface="+mn-lt"/>
              </a:rPr>
              <a:t>Use of one contrastive connector (or) </a:t>
            </a:r>
            <a:r>
              <a:rPr lang="en-US" sz="2000" i="1" dirty="0" smtClean="0">
                <a:latin typeface="+mn-lt"/>
              </a:rPr>
              <a:t> </a:t>
            </a:r>
            <a:endParaRPr lang="en-US" altLang="en-US" sz="2000" i="1" dirty="0">
              <a:latin typeface="+mn-lt"/>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2"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4" name="Right Arrow 13"/>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pic>
        <p:nvPicPr>
          <p:cNvPr id="3" name="AdvRel_3rd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43591" y="5881138"/>
            <a:ext cx="374904" cy="374904"/>
          </a:xfrm>
          <a:prstGeom prst="rect">
            <a:avLst/>
          </a:prstGeom>
        </p:spPr>
      </p:pic>
    </p:spTree>
    <p:extLst>
      <p:ext uri="{BB962C8B-B14F-4D97-AF65-F5344CB8AC3E}">
        <p14:creationId xmlns:p14="http://schemas.microsoft.com/office/powerpoint/2010/main" val="35392724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2"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65000"/>
                  <a:lumOff val="3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a:t>
            </a:r>
            <a:r>
              <a:rPr lang="en-US" altLang="en-US" b="1" dirty="0">
                <a:solidFill>
                  <a:prstClr val="black">
                    <a:lumMod val="65000"/>
                    <a:lumOff val="35000"/>
                  </a:prstClr>
                </a:solidFill>
                <a:ea typeface="ＭＳ Ｐゴシック" charset="-128"/>
              </a:rPr>
              <a:t>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Controlled</a:t>
            </a:r>
          </a:p>
        </p:txBody>
      </p:sp>
      <p:sp>
        <p:nvSpPr>
          <p:cNvPr id="13" name="Rounded Rectangular Callout 12"/>
          <p:cNvSpPr>
            <a:spLocks noChangeArrowheads="1"/>
          </p:cNvSpPr>
          <p:nvPr/>
        </p:nvSpPr>
        <p:spPr bwMode="auto">
          <a:xfrm>
            <a:off x="6084641" y="2920701"/>
            <a:ext cx="1158373" cy="1657658"/>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Controlled Advanced Relationships (EL)</a:t>
            </a:r>
            <a:r>
              <a:rPr lang="en-US" altLang="en-US" sz="400" dirty="0">
                <a:latin typeface="Calibri" pitchFamily="34" charset="0"/>
              </a:rPr>
              <a:t>:</a:t>
            </a:r>
          </a:p>
          <a:p>
            <a:pPr eaLnBrk="1" hangingPunct="1">
              <a:defRPr/>
            </a:pPr>
            <a:r>
              <a:rPr lang="en-US" sz="400" i="1" dirty="0"/>
              <a:t>First you grab a toothbrush, and you get the toothpaste and you put it on the toothbrush. Then you put it in your mouth, and then brush all your teeth. Then </a:t>
            </a:r>
            <a:r>
              <a:rPr lang="en-US" sz="400" b="1" i="1" dirty="0"/>
              <a:t>when</a:t>
            </a:r>
            <a:r>
              <a:rPr lang="en-US" sz="400" i="1" dirty="0"/>
              <a:t> you're done, you have to wet the toothbrush and then tap it on something </a:t>
            </a:r>
            <a:r>
              <a:rPr lang="en-US" sz="400" b="1" i="1" dirty="0"/>
              <a:t>so</a:t>
            </a:r>
            <a:r>
              <a:rPr lang="en-US" sz="400" i="1" dirty="0"/>
              <a:t> all the toothpaste come out. Then you get a toothpick and then take all the things you have in your mouth. And then you get the mouthwash thing. And then you put it your mouth. And then you have to wait for four seconds or three seconds and then spit it out. </a:t>
            </a:r>
          </a:p>
          <a:p>
            <a:pPr eaLnBrk="1" hangingPunct="1">
              <a:defRPr/>
            </a:pPr>
            <a:r>
              <a:rPr lang="en-US" sz="400" dirty="0"/>
              <a:t>[And can you tell her why she should do it?]</a:t>
            </a:r>
          </a:p>
          <a:p>
            <a:pPr eaLnBrk="1" hangingPunct="1">
              <a:defRPr/>
            </a:pPr>
            <a:r>
              <a:rPr lang="en-US" sz="400" i="1" dirty="0"/>
              <a:t>She should do it </a:t>
            </a:r>
            <a:r>
              <a:rPr lang="en-US" sz="400" b="1" i="1" dirty="0"/>
              <a:t>because</a:t>
            </a:r>
            <a:r>
              <a:rPr lang="en-US" sz="400" i="1" dirty="0"/>
              <a:t> it's very important. </a:t>
            </a:r>
          </a:p>
          <a:p>
            <a:pPr eaLnBrk="1" hangingPunct="1">
              <a:defRPr/>
            </a:pPr>
            <a:endParaRPr lang="en-US" altLang="en-US" sz="400" i="1" dirty="0"/>
          </a:p>
          <a:p>
            <a:pPr eaLnBrk="1" hangingPunct="1">
              <a:defRPr/>
            </a:pPr>
            <a:r>
              <a:rPr lang="en-US" altLang="en-US" sz="400" dirty="0"/>
              <a:t>Use of causal connectors (so and because)</a:t>
            </a:r>
          </a:p>
          <a:p>
            <a:pPr eaLnBrk="1" hangingPunct="1">
              <a:defRPr/>
            </a:pPr>
            <a:r>
              <a:rPr lang="en-US" altLang="en-US" sz="400" dirty="0"/>
              <a:t>Use of conditional connector (when) </a:t>
            </a:r>
          </a:p>
          <a:p>
            <a:pPr marL="285750" indent="-285750" eaLnBrk="1" hangingPunct="1">
              <a:buFont typeface="Arial"/>
              <a:buChar char="•"/>
              <a:defRPr/>
            </a:pPr>
            <a:endParaRPr lang="en-US" altLang="en-US" sz="800" dirty="0"/>
          </a:p>
        </p:txBody>
      </p:sp>
      <p:sp>
        <p:nvSpPr>
          <p:cNvPr id="12" name="Rounded Rectangular Callout 11"/>
          <p:cNvSpPr>
            <a:spLocks noChangeArrowheads="1"/>
          </p:cNvSpPr>
          <p:nvPr/>
        </p:nvSpPr>
        <p:spPr bwMode="auto">
          <a:xfrm>
            <a:off x="4622984" y="3298916"/>
            <a:ext cx="1151837" cy="956330"/>
          </a:xfrm>
          <a:prstGeom prst="wedgeRoundRectCallout">
            <a:avLst>
              <a:gd name="adj1" fmla="val -26822"/>
              <a:gd name="adj2" fmla="val 4098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Could you please wash your teeth </a:t>
            </a:r>
            <a:r>
              <a:rPr lang="en-US" sz="400" b="1" i="1" dirty="0"/>
              <a:t>so</a:t>
            </a:r>
            <a:r>
              <a:rPr lang="en-US" sz="400" i="1" dirty="0"/>
              <a:t> they could be healthy? And if you want to go to the dentist, you could go. And they could tell you if you have cavities or else they will do something in your teeth. And you could wash it. </a:t>
            </a:r>
            <a:r>
              <a:rPr lang="en-US" sz="400" b="1" i="1" dirty="0"/>
              <a:t>If</a:t>
            </a:r>
            <a:r>
              <a:rPr lang="en-US" sz="400" i="1" dirty="0"/>
              <a:t> you don't know how to wash your teeth, just tell me so I could help you. </a:t>
            </a:r>
          </a:p>
          <a:p>
            <a:pPr eaLnBrk="1" hangingPunct="1">
              <a:defRPr/>
            </a:pPr>
            <a:endParaRPr lang="en-US" altLang="en-US" sz="400" i="1" dirty="0"/>
          </a:p>
          <a:p>
            <a:pPr eaLnBrk="1" hangingPunct="1">
              <a:defRPr/>
            </a:pPr>
            <a:r>
              <a:rPr lang="en-US" altLang="en-US" sz="400" dirty="0"/>
              <a:t>Use of two discourse connectors (so and if) </a:t>
            </a:r>
          </a:p>
        </p:txBody>
      </p:sp>
      <p:sp>
        <p:nvSpPr>
          <p:cNvPr id="10" name="Rounded Rectangular Callout 9"/>
          <p:cNvSpPr>
            <a:spLocks noChangeArrowheads="1"/>
          </p:cNvSpPr>
          <p:nvPr/>
        </p:nvSpPr>
        <p:spPr bwMode="auto">
          <a:xfrm>
            <a:off x="3163824" y="3802324"/>
            <a:ext cx="1151837" cy="94928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(EL):</a:t>
            </a:r>
          </a:p>
          <a:p>
            <a:pPr eaLnBrk="1" hangingPunct="1">
              <a:defRPr/>
            </a:pPr>
            <a:endParaRPr lang="en-US" altLang="en-US" sz="400" dirty="0">
              <a:latin typeface="Calibri" pitchFamily="34" charset="0"/>
            </a:endParaRPr>
          </a:p>
          <a:p>
            <a:pPr eaLnBrk="1" hangingPunct="1">
              <a:defRPr/>
            </a:pPr>
            <a:r>
              <a:rPr lang="en-US" sz="400" i="1" dirty="0"/>
              <a:t>I would tell my friend that you should brush your teeth </a:t>
            </a:r>
            <a:r>
              <a:rPr lang="en-US" sz="400" b="1" i="1" dirty="0"/>
              <a:t>because</a:t>
            </a:r>
            <a:r>
              <a:rPr lang="en-US" sz="400" i="1" dirty="0"/>
              <a:t> you don't want people to think that you're nasty and disgusting by smelling bad. And how to brush your teeth brushing your teeth by just getting the toothpaste and the toothbrush and making sure that all the dirtiness is off your mouth. </a:t>
            </a:r>
          </a:p>
          <a:p>
            <a:pPr eaLnBrk="1" hangingPunct="1">
              <a:defRPr/>
            </a:pPr>
            <a:endParaRPr lang="en-US" altLang="en-US" sz="400" i="1" dirty="0"/>
          </a:p>
          <a:p>
            <a:pPr eaLnBrk="1" hangingPunct="1">
              <a:defRPr/>
            </a:pPr>
            <a:r>
              <a:rPr lang="en-US" altLang="en-US" sz="400" dirty="0"/>
              <a:t>Use of one discourse connector (because) </a:t>
            </a:r>
          </a:p>
        </p:txBody>
      </p:sp>
      <p:sp>
        <p:nvSpPr>
          <p:cNvPr id="2" name="Text Placeholder 3"/>
          <p:cNvSpPr txBox="1">
            <a:spLocks/>
          </p:cNvSpPr>
          <p:nvPr/>
        </p:nvSpPr>
        <p:spPr>
          <a:xfrm>
            <a:off x="758952" y="637"/>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5" name="Right Arrow 4"/>
          <p:cNvSpPr>
            <a:spLocks noChangeArrowheads="1"/>
          </p:cNvSpPr>
          <p:nvPr/>
        </p:nvSpPr>
        <p:spPr bwMode="auto">
          <a:xfrm>
            <a:off x="1408176" y="5367528"/>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5" name="Rounded Rectangular Callout 14"/>
          <p:cNvSpPr>
            <a:spLocks noChangeArrowheads="1"/>
          </p:cNvSpPr>
          <p:nvPr/>
        </p:nvSpPr>
        <p:spPr bwMode="auto">
          <a:xfrm>
            <a:off x="4744074" y="3648539"/>
            <a:ext cx="1152144" cy="118802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(EO/P)</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i="1" dirty="0"/>
              <a:t>Well, you get a toothbrush. </a:t>
            </a:r>
            <a:r>
              <a:rPr lang="en-US" sz="400" b="1" i="1" dirty="0"/>
              <a:t>If</a:t>
            </a:r>
            <a:r>
              <a:rPr lang="en-US" sz="400" i="1" dirty="0"/>
              <a:t> you don't have one, </a:t>
            </a:r>
            <a:r>
              <a:rPr lang="en-US" sz="400" b="1" i="1" dirty="0"/>
              <a:t>then</a:t>
            </a:r>
            <a:r>
              <a:rPr lang="en-US" sz="400" i="1" dirty="0"/>
              <a:t> go to the store and get one. Get toothpaste. Put the toothpaste on the toothbrush and brush all of your teeth good. And get all the food out of them. </a:t>
            </a:r>
          </a:p>
          <a:p>
            <a:pPr eaLnBrk="1" hangingPunct="1">
              <a:defRPr/>
            </a:pPr>
            <a:r>
              <a:rPr lang="en-US" sz="400" dirty="0"/>
              <a:t>[And why he should do it?] </a:t>
            </a:r>
          </a:p>
          <a:p>
            <a:pPr eaLnBrk="1" hangingPunct="1">
              <a:defRPr/>
            </a:pPr>
            <a:r>
              <a:rPr lang="en-US" sz="400" i="1" dirty="0"/>
              <a:t>To be clean. </a:t>
            </a:r>
            <a:r>
              <a:rPr lang="en-US" sz="400" b="1" i="1" dirty="0"/>
              <a:t>So</a:t>
            </a:r>
            <a:r>
              <a:rPr lang="en-US" sz="400" i="1" dirty="0"/>
              <a:t> he doesn't get cavities. </a:t>
            </a:r>
            <a:endParaRPr lang="en-US" altLang="en-US" sz="400" i="1" dirty="0"/>
          </a:p>
          <a:p>
            <a:pPr eaLnBrk="1" hangingPunct="1">
              <a:defRPr/>
            </a:pPr>
            <a:endParaRPr lang="en-US" altLang="en-US" sz="400" dirty="0">
              <a:latin typeface="Calibri" pitchFamily="34" charset="0"/>
            </a:endParaRPr>
          </a:p>
          <a:p>
            <a:pPr eaLnBrk="1" hangingPunct="1">
              <a:defRPr/>
            </a:pPr>
            <a:r>
              <a:rPr lang="en-US" altLang="en-US" sz="400" dirty="0">
                <a:latin typeface="Calibri" pitchFamily="34" charset="0"/>
              </a:rPr>
              <a:t>Use of two discourse connectors (if…then and so) </a:t>
            </a:r>
          </a:p>
        </p:txBody>
      </p:sp>
      <p:sp>
        <p:nvSpPr>
          <p:cNvPr id="16" name="Rounded Rectangular Callout 15"/>
          <p:cNvSpPr>
            <a:spLocks noChangeArrowheads="1"/>
          </p:cNvSpPr>
          <p:nvPr/>
        </p:nvSpPr>
        <p:spPr bwMode="auto">
          <a:xfrm>
            <a:off x="6215206" y="3282176"/>
            <a:ext cx="1152144" cy="151570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latin typeface="Calibri" pitchFamily="34" charset="0"/>
              </a:rPr>
              <a:t>Controlled Advanced Relationships (EO/P):</a:t>
            </a:r>
          </a:p>
          <a:p>
            <a:pPr eaLnBrk="1" hangingPunct="1">
              <a:defRPr/>
            </a:pPr>
            <a:endParaRPr lang="en-US" altLang="en-US" sz="400" u="sng" dirty="0">
              <a:latin typeface="Calibri" pitchFamily="34" charset="0"/>
            </a:endParaRPr>
          </a:p>
          <a:p>
            <a:pPr eaLnBrk="1" hangingPunct="1">
              <a:defRPr/>
            </a:pPr>
            <a:r>
              <a:rPr lang="en-US" sz="400" i="1" dirty="0">
                <a:cs typeface="Abadi MT Condensed Extra Bold"/>
              </a:rPr>
              <a:t>How to brush his teeth? Tell him to just take a toothbrush. </a:t>
            </a:r>
            <a:r>
              <a:rPr lang="en-US" sz="400" b="1" i="1" dirty="0">
                <a:cs typeface="Abadi MT Condensed Extra Bold"/>
              </a:rPr>
              <a:t>If </a:t>
            </a:r>
            <a:r>
              <a:rPr lang="en-US" sz="400" i="1" dirty="0">
                <a:cs typeface="Abadi MT Condensed Extra Bold"/>
              </a:rPr>
              <a:t>there's any water, rinse it a little bit </a:t>
            </a:r>
            <a:r>
              <a:rPr lang="en-US" sz="400" b="1" i="1" dirty="0">
                <a:cs typeface="Abadi MT Condensed Extra Bold"/>
              </a:rPr>
              <a:t>so</a:t>
            </a:r>
            <a:r>
              <a:rPr lang="en-US" sz="400" i="1" dirty="0">
                <a:cs typeface="Abadi MT Condensed Extra Bold"/>
              </a:rPr>
              <a:t> it doesn't stay dry. And then squeeze the toothpaste on it, put it in his mouth, and then just guide it around your mouth on your teeth, here, up on the top, on the bottom, and then in little circles sometimes. And then why you should do it is </a:t>
            </a:r>
            <a:r>
              <a:rPr lang="en-US" sz="400" b="1" i="1" dirty="0">
                <a:cs typeface="Abadi MT Condensed Extra Bold"/>
              </a:rPr>
              <a:t>because</a:t>
            </a:r>
            <a:r>
              <a:rPr lang="en-US" sz="400" i="1" dirty="0">
                <a:cs typeface="Abadi MT Condensed Extra Bold"/>
              </a:rPr>
              <a:t> if you don't take care of it well you could get a bad cavity. </a:t>
            </a:r>
          </a:p>
          <a:p>
            <a:pPr eaLnBrk="1" hangingPunct="1">
              <a:defRPr/>
            </a:pPr>
            <a:endParaRPr lang="en-US" altLang="en-US" sz="400" i="1" dirty="0">
              <a:cs typeface="Abadi MT Condensed Extra Bold"/>
            </a:endParaRPr>
          </a:p>
          <a:p>
            <a:pPr eaLnBrk="1" hangingPunct="1">
              <a:defRPr/>
            </a:pPr>
            <a:r>
              <a:rPr lang="en-US" altLang="en-US" sz="400" dirty="0">
                <a:cs typeface="Abadi MT Condensed Extra Bold"/>
              </a:rPr>
              <a:t>Use of three different discourse connectors (if, so, and because) </a:t>
            </a:r>
          </a:p>
        </p:txBody>
      </p:sp>
      <p:sp>
        <p:nvSpPr>
          <p:cNvPr id="18" name="Rounded Rectangular Callout 17"/>
          <p:cNvSpPr>
            <a:spLocks noChangeArrowheads="1"/>
          </p:cNvSpPr>
          <p:nvPr/>
        </p:nvSpPr>
        <p:spPr bwMode="auto">
          <a:xfrm>
            <a:off x="3262920" y="4038275"/>
            <a:ext cx="1173831" cy="110370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schemeClr val="tx1">
                    <a:lumMod val="95000"/>
                    <a:lumOff val="5000"/>
                  </a:schemeClr>
                </a:solidFill>
                <a:latin typeface="Calibri" pitchFamily="34" charset="0"/>
              </a:rPr>
              <a:t>Emerging Advanced Relationships (EO/P)</a:t>
            </a:r>
            <a:r>
              <a:rPr lang="en-US" altLang="en-US" sz="400" dirty="0">
                <a:solidFill>
                  <a:schemeClr val="tx1">
                    <a:lumMod val="95000"/>
                    <a:lumOff val="5000"/>
                  </a:schemeClr>
                </a:solidFill>
                <a:latin typeface="Calibri" pitchFamily="34" charset="0"/>
              </a:rPr>
              <a:t>:</a:t>
            </a:r>
          </a:p>
          <a:p>
            <a:pPr eaLnBrk="1" hangingPunct="1">
              <a:defRPr/>
            </a:pPr>
            <a:endParaRPr lang="en-US" altLang="en-US" sz="400" dirty="0">
              <a:solidFill>
                <a:schemeClr val="tx1">
                  <a:lumMod val="95000"/>
                  <a:lumOff val="5000"/>
                </a:schemeClr>
              </a:solidFill>
              <a:latin typeface="Calibri" pitchFamily="34" charset="0"/>
            </a:endParaRPr>
          </a:p>
          <a:p>
            <a:pPr eaLnBrk="1" hangingPunct="1">
              <a:defRPr/>
            </a:pPr>
            <a:r>
              <a:rPr lang="en-US" sz="400" i="1" dirty="0">
                <a:solidFill>
                  <a:schemeClr val="tx1">
                    <a:lumMod val="95000"/>
                    <a:lumOff val="5000"/>
                  </a:schemeClr>
                </a:solidFill>
              </a:rPr>
              <a:t>First you should buy a toothbrush and then you just </a:t>
            </a:r>
            <a:r>
              <a:rPr lang="en-US" sz="400" i="1" dirty="0" err="1">
                <a:solidFill>
                  <a:schemeClr val="tx1">
                    <a:lumMod val="95000"/>
                    <a:lumOff val="5000"/>
                  </a:schemeClr>
                </a:solidFill>
              </a:rPr>
              <a:t>gonna</a:t>
            </a:r>
            <a:r>
              <a:rPr lang="en-US" sz="400" i="1" dirty="0">
                <a:solidFill>
                  <a:schemeClr val="tx1">
                    <a:lumMod val="95000"/>
                    <a:lumOff val="5000"/>
                  </a:schemeClr>
                </a:solidFill>
              </a:rPr>
              <a:t> get it wet. Then you </a:t>
            </a:r>
            <a:r>
              <a:rPr lang="en-US" sz="400" i="1" dirty="0" err="1">
                <a:solidFill>
                  <a:schemeClr val="tx1">
                    <a:lumMod val="95000"/>
                    <a:lumOff val="5000"/>
                  </a:schemeClr>
                </a:solidFill>
              </a:rPr>
              <a:t>gonna</a:t>
            </a:r>
            <a:r>
              <a:rPr lang="en-US" sz="400" i="1" dirty="0">
                <a:solidFill>
                  <a:schemeClr val="tx1">
                    <a:lumMod val="95000"/>
                    <a:lumOff val="5000"/>
                  </a:schemeClr>
                </a:solidFill>
              </a:rPr>
              <a:t> put the toothpaste and brush your teeth. And then just you can do either flossing or mouthwash. And you should do it </a:t>
            </a:r>
            <a:r>
              <a:rPr lang="en-US" sz="400" b="1" i="1" dirty="0">
                <a:solidFill>
                  <a:schemeClr val="tx1">
                    <a:lumMod val="95000"/>
                    <a:lumOff val="5000"/>
                  </a:schemeClr>
                </a:solidFill>
              </a:rPr>
              <a:t>because</a:t>
            </a:r>
            <a:r>
              <a:rPr lang="en-US" sz="400" i="1" dirty="0">
                <a:solidFill>
                  <a:schemeClr val="tx1">
                    <a:lumMod val="95000"/>
                    <a:lumOff val="5000"/>
                  </a:schemeClr>
                </a:solidFill>
              </a:rPr>
              <a:t> it's </a:t>
            </a:r>
            <a:r>
              <a:rPr lang="en-US" sz="400" i="1" dirty="0" err="1">
                <a:solidFill>
                  <a:schemeClr val="tx1">
                    <a:lumMod val="95000"/>
                    <a:lumOff val="5000"/>
                  </a:schemeClr>
                </a:solidFill>
              </a:rPr>
              <a:t>gonna</a:t>
            </a:r>
            <a:r>
              <a:rPr lang="en-US" sz="400" i="1" dirty="0">
                <a:solidFill>
                  <a:schemeClr val="tx1">
                    <a:lumMod val="95000"/>
                    <a:lumOff val="5000"/>
                  </a:schemeClr>
                </a:solidFill>
              </a:rPr>
              <a:t> help you keep your teeth from rotting. </a:t>
            </a:r>
            <a:endParaRPr lang="en-US" altLang="en-US" sz="400" i="1" dirty="0">
              <a:solidFill>
                <a:schemeClr val="tx1">
                  <a:lumMod val="95000"/>
                  <a:lumOff val="5000"/>
                </a:schemeClr>
              </a:solidFill>
            </a:endParaRPr>
          </a:p>
          <a:p>
            <a:pPr eaLnBrk="1" hangingPunct="1">
              <a:defRPr/>
            </a:pPr>
            <a:endParaRPr lang="en-US" altLang="en-US" sz="400" dirty="0">
              <a:solidFill>
                <a:schemeClr val="tx1">
                  <a:lumMod val="95000"/>
                  <a:lumOff val="5000"/>
                </a:schemeClr>
              </a:solidFill>
              <a:latin typeface="Calibri" pitchFamily="34" charset="0"/>
            </a:endParaRPr>
          </a:p>
          <a:p>
            <a:pPr eaLnBrk="1" hangingPunct="1">
              <a:defRPr/>
            </a:pPr>
            <a:r>
              <a:rPr lang="en-US" altLang="en-US" sz="400" dirty="0">
                <a:solidFill>
                  <a:schemeClr val="tx1">
                    <a:lumMod val="95000"/>
                    <a:lumOff val="5000"/>
                  </a:schemeClr>
                </a:solidFill>
                <a:latin typeface="Calibri" pitchFamily="34" charset="0"/>
              </a:rPr>
              <a:t>Use of one discourse connector (because) </a:t>
            </a:r>
          </a:p>
        </p:txBody>
      </p:sp>
      <p:sp>
        <p:nvSpPr>
          <p:cNvPr id="14" name="TextBox 13"/>
          <p:cNvSpPr txBox="1"/>
          <p:nvPr/>
        </p:nvSpPr>
        <p:spPr>
          <a:xfrm>
            <a:off x="342900" y="883110"/>
            <a:ext cx="8412480"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C</a:t>
            </a:r>
            <a:r>
              <a:rPr lang="en-US" sz="1700" dirty="0" smtClean="0"/>
              <a:t>hildren </a:t>
            </a:r>
            <a:r>
              <a:rPr lang="en-US" sz="1700" dirty="0"/>
              <a:t>use causal (</a:t>
            </a:r>
            <a:r>
              <a:rPr lang="en-US" sz="1700" i="1" dirty="0"/>
              <a:t>because</a:t>
            </a:r>
            <a:r>
              <a:rPr lang="en-US" sz="1700" dirty="0"/>
              <a:t>, </a:t>
            </a:r>
            <a:r>
              <a:rPr lang="en-US" sz="1700" i="1" dirty="0"/>
              <a:t>so</a:t>
            </a:r>
            <a:r>
              <a:rPr lang="en-US" sz="1700" dirty="0"/>
              <a:t>), conditional (</a:t>
            </a:r>
            <a:r>
              <a:rPr lang="en-US" sz="1700" i="1" dirty="0"/>
              <a:t>if-then, when, whenever</a:t>
            </a:r>
            <a:r>
              <a:rPr lang="en-US" sz="1700" dirty="0"/>
              <a:t>), </a:t>
            </a:r>
            <a:r>
              <a:rPr lang="en-US" sz="1700" dirty="0" smtClean="0"/>
              <a:t>comparative (</a:t>
            </a:r>
            <a:r>
              <a:rPr lang="en-US" sz="1700" i="1" dirty="0" smtClean="0"/>
              <a:t>like, as though, if</a:t>
            </a:r>
            <a:r>
              <a:rPr lang="en-US" sz="1700" dirty="0" smtClean="0"/>
              <a:t>), and </a:t>
            </a:r>
            <a:r>
              <a:rPr lang="en-US" sz="1700" dirty="0"/>
              <a:t>contrastive (</a:t>
            </a:r>
            <a:r>
              <a:rPr lang="en-US" sz="1700" i="1" dirty="0"/>
              <a:t>or, but, on the other hand</a:t>
            </a:r>
            <a:r>
              <a:rPr lang="en-US" sz="1700" dirty="0"/>
              <a:t>) discourse connectors to establish more sophisticated relationships between ideas and </a:t>
            </a:r>
            <a:r>
              <a:rPr lang="en-US" sz="1700" dirty="0" smtClean="0"/>
              <a:t>processes</a:t>
            </a:r>
          </a:p>
          <a:p>
            <a:pPr marL="285750" indent="-285750">
              <a:buFont typeface="Arial" panose="020B0604020202020204" pitchFamily="34" charset="0"/>
              <a:buChar char="•"/>
            </a:pPr>
            <a:r>
              <a:rPr lang="en-US" sz="1700" dirty="0" smtClean="0"/>
              <a:t>Along the progression, children’s </a:t>
            </a:r>
            <a:r>
              <a:rPr lang="en-US" sz="1700" dirty="0"/>
              <a:t>discourse connectors move from basic </a:t>
            </a:r>
            <a:r>
              <a:rPr lang="en-US" sz="1700" dirty="0" smtClean="0"/>
              <a:t>causal connectors (“I </a:t>
            </a:r>
            <a:r>
              <a:rPr lang="en-US" sz="1700" dirty="0"/>
              <a:t>did this </a:t>
            </a:r>
            <a:r>
              <a:rPr lang="en-US" sz="1700" i="1" dirty="0"/>
              <a:t>and</a:t>
            </a:r>
            <a:r>
              <a:rPr lang="en-US" sz="1700" dirty="0"/>
              <a:t> that happened”) to more sophisticated connectors to establish causality (</a:t>
            </a:r>
            <a:r>
              <a:rPr lang="en-US" sz="1700" i="1" dirty="0"/>
              <a:t>because, as a consequence</a:t>
            </a:r>
            <a:r>
              <a:rPr lang="en-US" sz="1700" dirty="0"/>
              <a:t>) </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3819376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2" end="2"/>
                                            </p:txEl>
                                          </p:spTgt>
                                        </p:tgtEl>
                                        <p:attrNameLst>
                                          <p:attrName>style.visibility</p:attrName>
                                        </p:attrNameLst>
                                      </p:cBhvr>
                                      <p:to>
                                        <p:strVal val="visible"/>
                                      </p:to>
                                    </p:set>
                                    <p:animEffect transition="in" filter="fade">
                                      <p:cBhvr>
                                        <p:cTn id="10" dur="500"/>
                                        <p:tgtEl>
                                          <p:spTgt spid="1946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1" end="11"/>
                                            </p:txEl>
                                          </p:spTgt>
                                        </p:tgtEl>
                                        <p:attrNameLst>
                                          <p:attrName>style.visibility</p:attrName>
                                        </p:attrNameLst>
                                      </p:cBhvr>
                                      <p:to>
                                        <p:strVal val="visible"/>
                                      </p:to>
                                    </p:set>
                                    <p:animEffect transition="in" filter="fade">
                                      <p:cBhvr>
                                        <p:cTn id="13" dur="500"/>
                                        <p:tgtEl>
                                          <p:spTgt spid="19460">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3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Effect transition="in" filter="fade">
                                      <p:cBhvr>
                                        <p:cTn id="33" dur="500"/>
                                        <p:tgtEl>
                                          <p:spTgt spid="19460">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3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5"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68680" y="2569464"/>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a:solidFill>
                <a:srgbClr val="FAC294"/>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2"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0" name="TextBox 9"/>
          <p:cNvSpPr txBox="1"/>
          <p:nvPr/>
        </p:nvSpPr>
        <p:spPr>
          <a:xfrm>
            <a:off x="4434840" y="2500134"/>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1539757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991556" y="1247105"/>
            <a:ext cx="5767926" cy="3278737"/>
          </a:xfrm>
          <a:prstGeom prst="wedgeRoundRectCallout">
            <a:avLst>
              <a:gd name="adj1" fmla="val -30973"/>
              <a:gd name="adj2" fmla="val 7649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Emerging Advanced Relationships (</a:t>
            </a:r>
            <a:r>
              <a:rPr lang="en-US" altLang="en-US" sz="2000" u="sng" dirty="0">
                <a:latin typeface="Calibri" pitchFamily="34" charset="0"/>
              </a:rPr>
              <a:t>EL):</a:t>
            </a:r>
          </a:p>
          <a:p>
            <a:pPr eaLnBrk="1" hangingPunct="1">
              <a:defRPr/>
            </a:pPr>
            <a:endParaRPr lang="en-US" altLang="en-US" sz="2000" dirty="0">
              <a:latin typeface="Calibri" pitchFamily="34" charset="0"/>
            </a:endParaRPr>
          </a:p>
          <a:p>
            <a:pPr eaLnBrk="1" hangingPunct="1">
              <a:defRPr/>
            </a:pPr>
            <a:r>
              <a:rPr lang="en-US" sz="2000" i="1" dirty="0">
                <a:latin typeface="+mn-lt"/>
              </a:rPr>
              <a:t>I would tell my friend that you should brush your teeth </a:t>
            </a:r>
            <a:r>
              <a:rPr lang="en-US" sz="2000" b="1" i="1" dirty="0">
                <a:latin typeface="+mn-lt"/>
              </a:rPr>
              <a:t>because</a:t>
            </a:r>
            <a:r>
              <a:rPr lang="en-US" sz="2000" i="1" dirty="0">
                <a:latin typeface="+mn-lt"/>
              </a:rPr>
              <a:t> you don't want people to think that you're nasty and disgusting by smelling bad. And how to brush your teeth brushing your teeth by just getting the toothpaste and the toothbrush and making sure that all the dirtiness is off your mouth. </a:t>
            </a:r>
            <a:endParaRPr lang="en-US" sz="2000" i="1" dirty="0" smtClean="0">
              <a:latin typeface="+mn-lt"/>
            </a:endParaRPr>
          </a:p>
          <a:p>
            <a:pPr eaLnBrk="1" hangingPunct="1">
              <a:defRPr/>
            </a:pPr>
            <a:endParaRPr lang="en-US" altLang="en-US" sz="2000" i="1" dirty="0">
              <a:latin typeface="+mn-lt"/>
            </a:endParaRPr>
          </a:p>
          <a:p>
            <a:pPr marL="285750" indent="-285750" eaLnBrk="1" hangingPunct="1">
              <a:buFont typeface="Arial"/>
              <a:buChar char="•"/>
              <a:defRPr/>
            </a:pPr>
            <a:r>
              <a:rPr lang="en-US" altLang="en-US" sz="2000" dirty="0" smtClean="0">
                <a:latin typeface="+mn-lt"/>
              </a:rPr>
              <a:t>Use of one causal connector (because) </a:t>
            </a:r>
            <a:endParaRPr lang="en-US" altLang="en-US" sz="2000" dirty="0">
              <a:latin typeface="+mn-lt"/>
            </a:endParaRPr>
          </a:p>
        </p:txBody>
      </p:sp>
      <p:sp>
        <p:nvSpPr>
          <p:cNvPr id="10" name="Rounded Rectangular Callout 9"/>
          <p:cNvSpPr>
            <a:spLocks noChangeArrowheads="1"/>
          </p:cNvSpPr>
          <p:nvPr/>
        </p:nvSpPr>
        <p:spPr bwMode="auto">
          <a:xfrm>
            <a:off x="2991556" y="1247105"/>
            <a:ext cx="5767926" cy="3304258"/>
          </a:xfrm>
          <a:prstGeom prst="wedgeRoundRectCallout">
            <a:avLst>
              <a:gd name="adj1" fmla="val -34422"/>
              <a:gd name="adj2" fmla="val 75501"/>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Emerging Advanced Relationships (EO/P)</a:t>
            </a:r>
            <a:r>
              <a:rPr lang="en-US" altLang="en-US" sz="2000" dirty="0" smtClean="0">
                <a:latin typeface="Calibri" pitchFamily="34" charset="0"/>
              </a:rPr>
              <a:t>:</a:t>
            </a:r>
          </a:p>
          <a:p>
            <a:pPr eaLnBrk="1" hangingPunct="1">
              <a:defRPr/>
            </a:pPr>
            <a:endParaRPr lang="en-US" altLang="en-US" sz="2000" dirty="0" smtClean="0">
              <a:latin typeface="Calibri" pitchFamily="34" charset="0"/>
            </a:endParaRPr>
          </a:p>
          <a:p>
            <a:pPr eaLnBrk="1" hangingPunct="1">
              <a:defRPr/>
            </a:pPr>
            <a:r>
              <a:rPr lang="en-US" sz="2000" i="1" dirty="0">
                <a:latin typeface="+mn-lt"/>
              </a:rPr>
              <a:t>First you should buy a toothbrush and then you just </a:t>
            </a:r>
            <a:r>
              <a:rPr lang="en-US" sz="2000" i="1" dirty="0" err="1">
                <a:latin typeface="+mn-lt"/>
              </a:rPr>
              <a:t>gonna</a:t>
            </a:r>
            <a:r>
              <a:rPr lang="en-US" sz="2000" i="1" dirty="0">
                <a:latin typeface="+mn-lt"/>
              </a:rPr>
              <a:t> get it wet. Then you </a:t>
            </a:r>
            <a:r>
              <a:rPr lang="en-US" sz="2000" i="1" dirty="0" err="1">
                <a:latin typeface="+mn-lt"/>
              </a:rPr>
              <a:t>gonna</a:t>
            </a:r>
            <a:r>
              <a:rPr lang="en-US" sz="2000" i="1" dirty="0">
                <a:latin typeface="+mn-lt"/>
              </a:rPr>
              <a:t> put the toothpaste and brush your teeth. And then just you can do either flossing or mouthwash. And you should do it </a:t>
            </a:r>
            <a:r>
              <a:rPr lang="en-US" sz="2000" b="1" i="1" dirty="0">
                <a:latin typeface="+mn-lt"/>
              </a:rPr>
              <a:t>because</a:t>
            </a:r>
            <a:r>
              <a:rPr lang="en-US" sz="2000" i="1" dirty="0">
                <a:latin typeface="+mn-lt"/>
              </a:rPr>
              <a:t> it's </a:t>
            </a:r>
            <a:r>
              <a:rPr lang="en-US" sz="2000" i="1" dirty="0" err="1">
                <a:latin typeface="+mn-lt"/>
              </a:rPr>
              <a:t>gonna</a:t>
            </a:r>
            <a:r>
              <a:rPr lang="en-US" sz="2000" i="1" dirty="0">
                <a:latin typeface="+mn-lt"/>
              </a:rPr>
              <a:t> help you keep your teeth from rotting. </a:t>
            </a:r>
            <a:endParaRPr lang="en-US" altLang="en-US" sz="2000" i="1" dirty="0" smtClean="0">
              <a:latin typeface="+mn-lt"/>
            </a:endParaRPr>
          </a:p>
          <a:p>
            <a:pPr eaLnBrk="1" hangingPunct="1">
              <a:defRPr/>
            </a:pPr>
            <a:endParaRPr lang="en-US" altLang="en-US" sz="2000" dirty="0" smtClean="0">
              <a:latin typeface="Calibri" pitchFamily="34" charset="0"/>
            </a:endParaRPr>
          </a:p>
          <a:p>
            <a:pPr marL="342900" indent="-342900" eaLnBrk="1" hangingPunct="1">
              <a:buFont typeface="Arial"/>
              <a:buChar char="•"/>
              <a:defRPr/>
            </a:pPr>
            <a:r>
              <a:rPr lang="en-US" altLang="en-US" sz="2000" dirty="0" smtClean="0">
                <a:latin typeface="Calibri" pitchFamily="34" charset="0"/>
              </a:rPr>
              <a:t>Use of one causal connector (because) </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4"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Tree>
    <p:extLst>
      <p:ext uri="{BB962C8B-B14F-4D97-AF65-F5344CB8AC3E}">
        <p14:creationId xmlns:p14="http://schemas.microsoft.com/office/powerpoint/2010/main" val="1274945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3090334" y="1213556"/>
            <a:ext cx="5531554" cy="3868583"/>
          </a:xfrm>
          <a:prstGeom prst="wedgeRoundRectCallout">
            <a:avLst>
              <a:gd name="adj1" fmla="val -7641"/>
              <a:gd name="adj2" fmla="val 5768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Developing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1200" dirty="0">
              <a:latin typeface="Calibri" pitchFamily="34" charset="0"/>
            </a:endParaRPr>
          </a:p>
          <a:p>
            <a:pPr eaLnBrk="1" hangingPunct="1">
              <a:defRPr/>
            </a:pPr>
            <a:r>
              <a:rPr lang="en-US" sz="2000" i="1" dirty="0">
                <a:latin typeface="+mn-lt"/>
              </a:rPr>
              <a:t>Could you please wash your teeth </a:t>
            </a:r>
            <a:r>
              <a:rPr lang="en-US" sz="2000" b="1" i="1" dirty="0">
                <a:latin typeface="+mn-lt"/>
              </a:rPr>
              <a:t>so</a:t>
            </a:r>
            <a:r>
              <a:rPr lang="en-US" sz="2000" i="1" dirty="0">
                <a:latin typeface="+mn-lt"/>
              </a:rPr>
              <a:t> they could be healthy? And if you want to go to the dentist, you could go. And they could tell you if you have cavities </a:t>
            </a:r>
            <a:r>
              <a:rPr lang="en-US" sz="2000" b="1" i="1" dirty="0">
                <a:latin typeface="+mn-lt"/>
              </a:rPr>
              <a:t>or else </a:t>
            </a:r>
            <a:r>
              <a:rPr lang="en-US" sz="2000" i="1" dirty="0">
                <a:latin typeface="+mn-lt"/>
              </a:rPr>
              <a:t>they will do something in your teeth. And you could wash it. </a:t>
            </a:r>
            <a:r>
              <a:rPr lang="en-US" sz="2000" b="1" i="1" dirty="0">
                <a:latin typeface="+mn-lt"/>
              </a:rPr>
              <a:t>If</a:t>
            </a:r>
            <a:r>
              <a:rPr lang="en-US" sz="2000" i="1" dirty="0">
                <a:latin typeface="+mn-lt"/>
              </a:rPr>
              <a:t> you don't know how to wash your teeth, just tell me </a:t>
            </a:r>
            <a:r>
              <a:rPr lang="en-US" sz="2000" b="1" i="1" dirty="0">
                <a:latin typeface="+mn-lt"/>
              </a:rPr>
              <a:t>so</a:t>
            </a:r>
            <a:r>
              <a:rPr lang="en-US" sz="2000" i="1" dirty="0">
                <a:latin typeface="+mn-lt"/>
              </a:rPr>
              <a:t> I could help </a:t>
            </a:r>
            <a:r>
              <a:rPr lang="en-US" sz="2000" i="1" dirty="0" smtClean="0">
                <a:latin typeface="+mn-lt"/>
              </a:rPr>
              <a:t>you. </a:t>
            </a:r>
          </a:p>
          <a:p>
            <a:pPr eaLnBrk="1" hangingPunct="1">
              <a:defRPr/>
            </a:pPr>
            <a:endParaRPr lang="en-US" altLang="en-US" sz="1200" i="1" dirty="0" smtClean="0">
              <a:latin typeface="+mn-lt"/>
            </a:endParaRPr>
          </a:p>
          <a:p>
            <a:pPr marL="285750" indent="-285750" eaLnBrk="1" hangingPunct="1">
              <a:buFont typeface="Arial"/>
              <a:buChar char="•"/>
              <a:defRPr/>
            </a:pPr>
            <a:r>
              <a:rPr lang="en-US" altLang="en-US" sz="2000" dirty="0" smtClean="0">
                <a:latin typeface="+mn-lt"/>
              </a:rPr>
              <a:t>Use of one causal connector (so)</a:t>
            </a:r>
          </a:p>
          <a:p>
            <a:pPr marL="285750" indent="-285750" eaLnBrk="1" hangingPunct="1">
              <a:buFont typeface="Arial"/>
              <a:buChar char="•"/>
              <a:defRPr/>
            </a:pPr>
            <a:r>
              <a:rPr lang="en-US" altLang="en-US" sz="2000" dirty="0" smtClean="0">
                <a:latin typeface="+mn-lt"/>
              </a:rPr>
              <a:t>Use of one contrastive connector (or else)</a:t>
            </a:r>
          </a:p>
          <a:p>
            <a:pPr marL="285750" indent="-285750" eaLnBrk="1" hangingPunct="1">
              <a:buFont typeface="Arial"/>
              <a:buChar char="•"/>
              <a:defRPr/>
            </a:pPr>
            <a:r>
              <a:rPr lang="en-US" altLang="en-US" sz="2000" dirty="0" smtClean="0">
                <a:latin typeface="+mn-lt"/>
              </a:rPr>
              <a:t>Use of one conditional connector (if)</a:t>
            </a:r>
          </a:p>
        </p:txBody>
      </p:sp>
      <p:sp>
        <p:nvSpPr>
          <p:cNvPr id="15" name="Rectangle 3"/>
          <p:cNvSpPr>
            <a:spLocks noChangeArrowheads="1"/>
          </p:cNvSpPr>
          <p:nvPr/>
        </p:nvSpPr>
        <p:spPr bwMode="auto">
          <a:xfrm>
            <a:off x="868675" y="2569464"/>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3090333" y="1213556"/>
            <a:ext cx="5531555" cy="3707140"/>
          </a:xfrm>
          <a:prstGeom prst="wedgeRoundRectCallout">
            <a:avLst>
              <a:gd name="adj1" fmla="val -4037"/>
              <a:gd name="adj2" fmla="val 6258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Developing Advanced Relationships (</a:t>
            </a:r>
            <a:r>
              <a:rPr lang="en-US" altLang="en-US" sz="2000" u="sng" dirty="0">
                <a:latin typeface="Calibri" pitchFamily="34" charset="0"/>
              </a:rPr>
              <a:t>EO/P</a:t>
            </a:r>
            <a:r>
              <a:rPr lang="en-US" altLang="en-US" sz="2000" u="sng" dirty="0" smtClean="0">
                <a:latin typeface="Calibri" pitchFamily="34" charset="0"/>
              </a:rPr>
              <a:t>)</a:t>
            </a:r>
            <a:r>
              <a:rPr lang="en-US" altLang="en-US" sz="2000" dirty="0" smtClean="0">
                <a:latin typeface="Calibri" pitchFamily="34" charset="0"/>
              </a:rPr>
              <a:t>:</a:t>
            </a:r>
          </a:p>
          <a:p>
            <a:pPr eaLnBrk="1" hangingPunct="1">
              <a:defRPr/>
            </a:pPr>
            <a:endParaRPr lang="en-US" altLang="en-US" sz="1200" dirty="0">
              <a:latin typeface="Calibri" pitchFamily="34" charset="0"/>
            </a:endParaRPr>
          </a:p>
          <a:p>
            <a:pPr eaLnBrk="1" hangingPunct="1">
              <a:defRPr/>
            </a:pPr>
            <a:r>
              <a:rPr lang="en-US" sz="2000" i="1" dirty="0">
                <a:latin typeface="+mn-lt"/>
              </a:rPr>
              <a:t>Well, you get a toothbrush. </a:t>
            </a:r>
            <a:r>
              <a:rPr lang="en-US" sz="2000" b="1" i="1" dirty="0">
                <a:latin typeface="+mn-lt"/>
              </a:rPr>
              <a:t>If</a:t>
            </a:r>
            <a:r>
              <a:rPr lang="en-US" sz="2000" i="1" dirty="0">
                <a:latin typeface="+mn-lt"/>
              </a:rPr>
              <a:t> you don't have one, </a:t>
            </a:r>
            <a:r>
              <a:rPr lang="en-US" sz="2000" b="1" i="1" dirty="0">
                <a:latin typeface="+mn-lt"/>
              </a:rPr>
              <a:t>then</a:t>
            </a:r>
            <a:r>
              <a:rPr lang="en-US" sz="2000" i="1" dirty="0">
                <a:latin typeface="+mn-lt"/>
              </a:rPr>
              <a:t> go to the store and get one. Get toothpaste. Put the toothpaste on the toothbrush and brush all of your teeth good. And get all the food out of them. </a:t>
            </a:r>
            <a:endParaRPr lang="en-US" sz="2000" i="1" dirty="0" smtClean="0">
              <a:latin typeface="+mn-lt"/>
            </a:endParaRPr>
          </a:p>
          <a:p>
            <a:pPr eaLnBrk="1" hangingPunct="1">
              <a:defRPr/>
            </a:pPr>
            <a:r>
              <a:rPr lang="en-US" sz="2000" dirty="0" smtClean="0">
                <a:latin typeface="+mn-lt"/>
              </a:rPr>
              <a:t>[</a:t>
            </a:r>
            <a:r>
              <a:rPr lang="en-US" sz="2000" dirty="0">
                <a:latin typeface="+mn-lt"/>
              </a:rPr>
              <a:t>And why he should do it?] </a:t>
            </a:r>
            <a:endParaRPr lang="en-US" sz="2000" dirty="0" smtClean="0">
              <a:latin typeface="+mn-lt"/>
            </a:endParaRPr>
          </a:p>
          <a:p>
            <a:pPr eaLnBrk="1" hangingPunct="1">
              <a:defRPr/>
            </a:pPr>
            <a:r>
              <a:rPr lang="en-US" sz="2000" i="1" dirty="0" smtClean="0">
                <a:latin typeface="+mn-lt"/>
              </a:rPr>
              <a:t>To </a:t>
            </a:r>
            <a:r>
              <a:rPr lang="en-US" sz="2000" i="1" dirty="0">
                <a:latin typeface="+mn-lt"/>
              </a:rPr>
              <a:t>be clean. </a:t>
            </a:r>
            <a:r>
              <a:rPr lang="en-US" sz="2000" b="1" i="1" dirty="0">
                <a:latin typeface="+mn-lt"/>
              </a:rPr>
              <a:t>So</a:t>
            </a:r>
            <a:r>
              <a:rPr lang="en-US" sz="2000" i="1" dirty="0">
                <a:latin typeface="+mn-lt"/>
              </a:rPr>
              <a:t> he doesn't get cavities. </a:t>
            </a:r>
            <a:endParaRPr lang="en-US" altLang="en-US" sz="2000" i="1" dirty="0">
              <a:latin typeface="+mn-lt"/>
            </a:endParaRPr>
          </a:p>
          <a:p>
            <a:pPr eaLnBrk="1" hangingPunct="1">
              <a:defRPr/>
            </a:pPr>
            <a:endParaRPr lang="en-US" altLang="en-US" sz="1200" dirty="0" smtClean="0">
              <a:latin typeface="Calibri" pitchFamily="34" charset="0"/>
            </a:endParaRPr>
          </a:p>
          <a:p>
            <a:pPr marL="342900" indent="-342900" eaLnBrk="1" hangingPunct="1">
              <a:buFont typeface="Arial"/>
              <a:buChar char="•"/>
              <a:defRPr/>
            </a:pPr>
            <a:r>
              <a:rPr lang="en-US" altLang="en-US" sz="2000" dirty="0" smtClean="0">
                <a:latin typeface="Calibri" pitchFamily="34" charset="0"/>
              </a:rPr>
              <a:t>Use of one conditional connector (if…then)</a:t>
            </a:r>
          </a:p>
          <a:p>
            <a:pPr marL="342900" indent="-342900" eaLnBrk="1" hangingPunct="1">
              <a:buFont typeface="Arial"/>
              <a:buChar char="•"/>
              <a:defRPr/>
            </a:pPr>
            <a:r>
              <a:rPr lang="en-US" altLang="en-US" sz="2000" dirty="0" smtClean="0">
                <a:latin typeface="Calibri" pitchFamily="34" charset="0"/>
              </a:rPr>
              <a:t>Use of one causal connector (so) </a:t>
            </a:r>
            <a:endParaRPr lang="en-US" altLang="en-US" sz="2000" dirty="0">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ight Arrow 16"/>
          <p:cNvSpPr>
            <a:spLocks noChangeArrowheads="1"/>
          </p:cNvSpPr>
          <p:nvPr/>
        </p:nvSpPr>
        <p:spPr bwMode="auto">
          <a:xfrm>
            <a:off x="1408176" y="5367528"/>
            <a:ext cx="6309360" cy="222025"/>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Tree>
    <p:extLst>
      <p:ext uri="{BB962C8B-B14F-4D97-AF65-F5344CB8AC3E}">
        <p14:creationId xmlns:p14="http://schemas.microsoft.com/office/powerpoint/2010/main" val="23289729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92777" y="1143000"/>
            <a:ext cx="5999763" cy="3951111"/>
          </a:xfrm>
          <a:prstGeom prst="wedgeRoundRectCallout">
            <a:avLst>
              <a:gd name="adj1" fmla="val 16896"/>
              <a:gd name="adj2" fmla="val 5750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latin typeface="Calibri" pitchFamily="34" charset="0"/>
              </a:rPr>
              <a:t>Controlled </a:t>
            </a:r>
            <a:r>
              <a:rPr lang="en-US" altLang="en-US" sz="1600" u="sng" dirty="0" smtClean="0">
                <a:latin typeface="Calibri" pitchFamily="34" charset="0"/>
              </a:rPr>
              <a:t>Advanced Relationships (</a:t>
            </a:r>
            <a:r>
              <a:rPr lang="en-US" altLang="en-US" sz="1600" u="sng" dirty="0">
                <a:latin typeface="Calibri" pitchFamily="34" charset="0"/>
              </a:rPr>
              <a:t>EL)</a:t>
            </a:r>
            <a:r>
              <a:rPr lang="en-US" altLang="en-US" sz="1600" dirty="0" smtClean="0">
                <a:latin typeface="Calibri" pitchFamily="34" charset="0"/>
              </a:rPr>
              <a:t>:</a:t>
            </a:r>
          </a:p>
          <a:p>
            <a:pPr eaLnBrk="1" hangingPunct="1">
              <a:defRPr/>
            </a:pPr>
            <a:endParaRPr lang="en-US" altLang="en-US" sz="1600" dirty="0" smtClean="0">
              <a:latin typeface="Calibri" pitchFamily="34" charset="0"/>
            </a:endParaRPr>
          </a:p>
          <a:p>
            <a:pPr eaLnBrk="1" hangingPunct="1">
              <a:defRPr/>
            </a:pPr>
            <a:r>
              <a:rPr lang="en-US" sz="1600" i="1" dirty="0">
                <a:latin typeface="+mn-lt"/>
              </a:rPr>
              <a:t>She needs to do it, as I said, </a:t>
            </a:r>
            <a:r>
              <a:rPr lang="en-US" sz="1600" b="1" i="1" dirty="0" smtClean="0">
                <a:latin typeface="+mn-lt"/>
              </a:rPr>
              <a:t>so</a:t>
            </a:r>
            <a:r>
              <a:rPr lang="en-US" sz="1600" i="1" dirty="0" smtClean="0">
                <a:latin typeface="+mn-lt"/>
              </a:rPr>
              <a:t> </a:t>
            </a:r>
            <a:r>
              <a:rPr lang="en-US" sz="1600" i="1" dirty="0">
                <a:latin typeface="+mn-lt"/>
              </a:rPr>
              <a:t>she won't have braces, </a:t>
            </a:r>
            <a:r>
              <a:rPr lang="en-US" sz="1600" b="1" i="1" dirty="0">
                <a:latin typeface="+mn-lt"/>
              </a:rPr>
              <a:t>so</a:t>
            </a:r>
            <a:r>
              <a:rPr lang="en-US" sz="1600" i="1" dirty="0">
                <a:latin typeface="+mn-lt"/>
              </a:rPr>
              <a:t> she can normally eat what she has to eat. </a:t>
            </a:r>
            <a:r>
              <a:rPr lang="en-US" sz="1600" b="1" i="1" dirty="0">
                <a:latin typeface="+mn-lt"/>
              </a:rPr>
              <a:t>Because</a:t>
            </a:r>
            <a:r>
              <a:rPr lang="en-US" sz="1600" i="1" dirty="0">
                <a:latin typeface="+mn-lt"/>
              </a:rPr>
              <a:t> it's healthy. </a:t>
            </a:r>
            <a:r>
              <a:rPr lang="en-US" sz="1600" b="1" i="1" dirty="0">
                <a:latin typeface="+mn-lt"/>
              </a:rPr>
              <a:t>Because</a:t>
            </a:r>
            <a:r>
              <a:rPr lang="en-US" sz="1600" i="1" dirty="0">
                <a:latin typeface="+mn-lt"/>
              </a:rPr>
              <a:t> it's the same as cleaning your body </a:t>
            </a:r>
            <a:r>
              <a:rPr lang="en-US" sz="1600" b="1" i="1" dirty="0">
                <a:latin typeface="+mn-lt"/>
              </a:rPr>
              <a:t>except</a:t>
            </a:r>
            <a:r>
              <a:rPr lang="en-US" sz="1600" i="1" dirty="0">
                <a:latin typeface="+mn-lt"/>
              </a:rPr>
              <a:t> it's in your body. And then she should clean it like going to the back and go in circles and going to the front and going up and down, and then going back again, and to the back, and then going in circles. And rinse her mouth. And she could use a water. What do you call them? Mouthwash, </a:t>
            </a:r>
            <a:r>
              <a:rPr lang="en-US" sz="1600" b="1" i="1" dirty="0">
                <a:latin typeface="+mn-lt"/>
              </a:rPr>
              <a:t>cause</a:t>
            </a:r>
            <a:r>
              <a:rPr lang="en-US" sz="1600" i="1" dirty="0">
                <a:latin typeface="+mn-lt"/>
              </a:rPr>
              <a:t> she wants to have it cleaner</a:t>
            </a:r>
            <a:r>
              <a:rPr lang="en-US" sz="1600" i="1" dirty="0" smtClean="0">
                <a:latin typeface="+mn-lt"/>
              </a:rPr>
              <a:t>.</a:t>
            </a:r>
          </a:p>
          <a:p>
            <a:pPr eaLnBrk="1" hangingPunct="1">
              <a:defRPr/>
            </a:pPr>
            <a:endParaRPr lang="en-US" altLang="en-US" sz="1600" i="1" dirty="0" smtClean="0">
              <a:latin typeface="+mn-lt"/>
            </a:endParaRPr>
          </a:p>
          <a:p>
            <a:pPr marL="285750" indent="-285750" eaLnBrk="1" hangingPunct="1">
              <a:buFont typeface="Arial"/>
              <a:buChar char="•"/>
              <a:defRPr/>
            </a:pPr>
            <a:r>
              <a:rPr lang="en-US" altLang="en-US" sz="1600" dirty="0" smtClean="0">
                <a:latin typeface="+mn-lt"/>
              </a:rPr>
              <a:t>Use of two causal connectors (so, because)</a:t>
            </a:r>
          </a:p>
          <a:p>
            <a:pPr marL="285750" indent="-285750" eaLnBrk="1" hangingPunct="1">
              <a:buFont typeface="Arial"/>
              <a:buChar char="•"/>
              <a:defRPr/>
            </a:pPr>
            <a:r>
              <a:rPr lang="en-US" altLang="en-US" sz="1600" dirty="0" smtClean="0">
                <a:latin typeface="+mn-lt"/>
              </a:rPr>
              <a:t>Use of one contrastive connector (except)</a:t>
            </a:r>
          </a:p>
        </p:txBody>
      </p:sp>
      <p:sp>
        <p:nvSpPr>
          <p:cNvPr id="13" name="Rounded Rectangular Callout 12"/>
          <p:cNvSpPr>
            <a:spLocks noChangeArrowheads="1"/>
          </p:cNvSpPr>
          <p:nvPr/>
        </p:nvSpPr>
        <p:spPr bwMode="auto">
          <a:xfrm>
            <a:off x="2892778" y="1142999"/>
            <a:ext cx="5999763" cy="3951112"/>
          </a:xfrm>
          <a:prstGeom prst="wedgeRoundRectCallout">
            <a:avLst>
              <a:gd name="adj1" fmla="val 22512"/>
              <a:gd name="adj2" fmla="val 5763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latin typeface="Calibri" pitchFamily="34" charset="0"/>
              </a:rPr>
              <a:t>Controlled </a:t>
            </a:r>
            <a:r>
              <a:rPr lang="en-US" altLang="en-US" sz="1800" u="sng" dirty="0" smtClean="0">
                <a:latin typeface="Calibri" pitchFamily="34" charset="0"/>
              </a:rPr>
              <a:t>Advanced Relationships (</a:t>
            </a:r>
            <a:r>
              <a:rPr lang="en-US" altLang="en-US" sz="1800" u="sng" dirty="0">
                <a:latin typeface="Calibri" pitchFamily="34" charset="0"/>
              </a:rPr>
              <a:t>EO/P):</a:t>
            </a:r>
          </a:p>
          <a:p>
            <a:pPr eaLnBrk="1" hangingPunct="1">
              <a:defRPr/>
            </a:pPr>
            <a:endParaRPr lang="en-US" altLang="en-US" sz="1800" u="sng" dirty="0">
              <a:latin typeface="Calibri" pitchFamily="34" charset="0"/>
            </a:endParaRPr>
          </a:p>
          <a:p>
            <a:pPr eaLnBrk="1" hangingPunct="1">
              <a:defRPr/>
            </a:pPr>
            <a:r>
              <a:rPr lang="en-US" sz="1800" i="1" dirty="0">
                <a:latin typeface="+mn-lt"/>
                <a:cs typeface="Abadi MT Condensed Extra Bold"/>
              </a:rPr>
              <a:t>How to brush his teeth? Tell him to just take a toothbrush. </a:t>
            </a:r>
            <a:r>
              <a:rPr lang="en-US" sz="1800" b="1" i="1" dirty="0">
                <a:latin typeface="+mn-lt"/>
                <a:cs typeface="Abadi MT Condensed Extra Bold"/>
              </a:rPr>
              <a:t>If </a:t>
            </a:r>
            <a:r>
              <a:rPr lang="en-US" sz="1800" i="1" dirty="0">
                <a:latin typeface="+mn-lt"/>
                <a:cs typeface="Abadi MT Condensed Extra Bold"/>
              </a:rPr>
              <a:t>there's any water, rinse it a little bit </a:t>
            </a:r>
            <a:r>
              <a:rPr lang="en-US" sz="1800" b="1" i="1" dirty="0">
                <a:latin typeface="+mn-lt"/>
                <a:cs typeface="Abadi MT Condensed Extra Bold"/>
              </a:rPr>
              <a:t>so</a:t>
            </a:r>
            <a:r>
              <a:rPr lang="en-US" sz="1800" i="1" dirty="0">
                <a:latin typeface="+mn-lt"/>
                <a:cs typeface="Abadi MT Condensed Extra Bold"/>
              </a:rPr>
              <a:t> it doesn't stay dry. And then squeeze the toothpaste on it, put it in his mouth, and then just guide it around your mouth on your teeth, here, up on the top, on the bottom, and then in little circles sometimes. And then why you should do it is </a:t>
            </a:r>
            <a:r>
              <a:rPr lang="en-US" sz="1800" b="1" i="1" dirty="0">
                <a:latin typeface="+mn-lt"/>
                <a:cs typeface="Abadi MT Condensed Extra Bold"/>
              </a:rPr>
              <a:t>because</a:t>
            </a:r>
            <a:r>
              <a:rPr lang="en-US" sz="1800" i="1" dirty="0">
                <a:latin typeface="+mn-lt"/>
                <a:cs typeface="Abadi MT Condensed Extra Bold"/>
              </a:rPr>
              <a:t> </a:t>
            </a:r>
            <a:r>
              <a:rPr lang="en-US" sz="1800" b="1" i="1" dirty="0">
                <a:latin typeface="+mn-lt"/>
                <a:cs typeface="Abadi MT Condensed Extra Bold"/>
              </a:rPr>
              <a:t>if</a:t>
            </a:r>
            <a:r>
              <a:rPr lang="en-US" sz="1800" i="1" dirty="0">
                <a:latin typeface="+mn-lt"/>
                <a:cs typeface="Abadi MT Condensed Extra Bold"/>
              </a:rPr>
              <a:t> you don't take care of it well you could get a bad cavity. </a:t>
            </a:r>
            <a:endParaRPr lang="en-US" sz="1800" i="1" dirty="0" smtClean="0">
              <a:latin typeface="+mn-lt"/>
              <a:cs typeface="Abadi MT Condensed Extra Bold"/>
            </a:endParaRPr>
          </a:p>
          <a:p>
            <a:pPr eaLnBrk="1" hangingPunct="1">
              <a:defRPr/>
            </a:pPr>
            <a:endParaRPr lang="en-US" altLang="en-US" sz="1800" i="1" dirty="0">
              <a:latin typeface="+mn-lt"/>
              <a:cs typeface="Abadi MT Condensed Extra Bold"/>
            </a:endParaRPr>
          </a:p>
          <a:p>
            <a:pPr marL="285750" indent="-285750" eaLnBrk="1" hangingPunct="1">
              <a:buFont typeface="Arial"/>
              <a:buChar char="•"/>
              <a:defRPr/>
            </a:pPr>
            <a:r>
              <a:rPr lang="en-US" altLang="en-US" sz="1800" dirty="0" smtClean="0">
                <a:latin typeface="+mn-lt"/>
                <a:cs typeface="Abadi MT Condensed Extra Bold"/>
              </a:rPr>
              <a:t>Use of two causal connectors (so, because)</a:t>
            </a:r>
          </a:p>
          <a:p>
            <a:pPr marL="285750" indent="-285750" eaLnBrk="1" hangingPunct="1">
              <a:buFont typeface="Arial"/>
              <a:buChar char="•"/>
              <a:defRPr/>
            </a:pPr>
            <a:r>
              <a:rPr lang="en-US" altLang="en-US" sz="1800" dirty="0" smtClean="0">
                <a:latin typeface="+mn-lt"/>
                <a:cs typeface="Abadi MT Condensed Extra Bold"/>
              </a:rPr>
              <a:t>Use of one conditional connector (if)</a:t>
            </a:r>
            <a:endParaRPr lang="en-US" altLang="en-US" sz="1800" dirty="0">
              <a:latin typeface="+mn-lt"/>
              <a:cs typeface="Abadi MT Condensed Extra Bold"/>
            </a:endParaRPr>
          </a:p>
        </p:txBody>
      </p:sp>
      <p:sp>
        <p:nvSpPr>
          <p:cNvPr id="15" name="Rectangle 3"/>
          <p:cNvSpPr>
            <a:spLocks noChangeArrowheads="1"/>
          </p:cNvSpPr>
          <p:nvPr/>
        </p:nvSpPr>
        <p:spPr bwMode="auto">
          <a:xfrm>
            <a:off x="868680" y="2566737"/>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Right Arrow 17"/>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pic>
        <p:nvPicPr>
          <p:cNvPr id="2" name="AdvRel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899" y="5877027"/>
            <a:ext cx="374904" cy="374904"/>
          </a:xfrm>
          <a:prstGeom prst="rect">
            <a:avLst/>
          </a:prstGeom>
        </p:spPr>
      </p:pic>
    </p:spTree>
    <p:extLst>
      <p:ext uri="{BB962C8B-B14F-4D97-AF65-F5344CB8AC3E}">
        <p14:creationId xmlns:p14="http://schemas.microsoft.com/office/powerpoint/2010/main" val="7159710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6737"/>
            <a:ext cx="7560483"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chemeClr val="tx1">
                  <a:lumMod val="75000"/>
                  <a:lumOff val="25000"/>
                </a:schemeClr>
              </a:solidFill>
            </a:endParaRPr>
          </a:p>
          <a:p>
            <a:pPr eaLnBrk="1" hangingPunct="1">
              <a:defRPr/>
            </a:pPr>
            <a:r>
              <a:rPr lang="en-US" altLang="en-US" b="1" dirty="0" smtClean="0">
                <a:solidFill>
                  <a:schemeClr val="tx1">
                    <a:lumMod val="65000"/>
                    <a:lumOff val="35000"/>
                  </a:schemeClr>
                </a:solidFill>
              </a:rPr>
              <a:t>Academic task</a:t>
            </a:r>
          </a:p>
          <a:p>
            <a:pPr eaLnBrk="1" hangingPunct="1">
              <a:defRPr/>
            </a:pPr>
            <a:r>
              <a:rPr lang="en-US" altLang="en-US" b="1" dirty="0" smtClean="0">
                <a:solidFill>
                  <a:srgbClr val="FAC294"/>
                </a:solidFill>
              </a:rPr>
              <a:t>EL</a:t>
            </a:r>
          </a:p>
          <a:p>
            <a:pPr eaLnBrk="1" hangingPunct="1">
              <a:defRPr/>
            </a:pPr>
            <a:r>
              <a:rPr lang="en-US" altLang="en-US" b="1" dirty="0" smtClean="0">
                <a:solidFill>
                  <a:schemeClr val="accent2">
                    <a:lumMod val="75000"/>
                  </a:schemeClr>
                </a:solidFill>
              </a:rPr>
              <a:t>EO/P</a:t>
            </a:r>
            <a:endParaRPr lang="en-US" altLang="en-US" b="1" dirty="0">
              <a:solidFill>
                <a:schemeClr val="accent2">
                  <a:lumMod val="75000"/>
                </a:schemeClr>
              </a:solidFill>
            </a:endParaRPr>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r>
              <a:rPr lang="en-US" altLang="en-US" dirty="0"/>
              <a:t>    </a:t>
            </a:r>
            <a:r>
              <a:rPr lang="en-US" altLang="en-US" dirty="0" smtClean="0"/>
              <a:t>	   </a:t>
            </a:r>
            <a:r>
              <a:rPr lang="en-US" altLang="en-US" dirty="0" smtClean="0">
                <a:solidFill>
                  <a:schemeClr val="bg2">
                    <a:lumMod val="25000"/>
                  </a:schemeClr>
                </a:solidFill>
              </a:rPr>
              <a:t>Not </a:t>
            </a:r>
            <a:r>
              <a:rPr lang="en-US" altLang="en-US" dirty="0">
                <a:solidFill>
                  <a:schemeClr val="bg2">
                    <a:lumMod val="25000"/>
                  </a:schemeClr>
                </a:solidFill>
              </a:rPr>
              <a:t>(yet) </a:t>
            </a:r>
            <a:r>
              <a:rPr lang="en-US" altLang="en-US" dirty="0" smtClean="0">
                <a:solidFill>
                  <a:schemeClr val="bg2">
                    <a:lumMod val="25000"/>
                  </a:schemeClr>
                </a:solidFill>
              </a:rPr>
              <a:t>evident      Emerging        Developing       Controlled</a:t>
            </a:r>
            <a:endParaRPr lang="en-US" altLang="en-US" dirty="0">
              <a:solidFill>
                <a:schemeClr val="bg2">
                  <a:lumMod val="25000"/>
                </a:schemeClr>
              </a:solidFill>
            </a:endParaRPr>
          </a:p>
        </p:txBody>
      </p:sp>
      <p:sp>
        <p:nvSpPr>
          <p:cNvPr id="10" name="Rounded Rectangular Callout 9"/>
          <p:cNvSpPr>
            <a:spLocks noChangeArrowheads="1"/>
          </p:cNvSpPr>
          <p:nvPr/>
        </p:nvSpPr>
        <p:spPr bwMode="auto">
          <a:xfrm>
            <a:off x="3446112" y="3729497"/>
            <a:ext cx="1151837" cy="138239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Emerging Advanced Relationships (EL)</a:t>
            </a:r>
            <a:r>
              <a:rPr lang="en-US" altLang="en-US" sz="400" dirty="0">
                <a:cs typeface="Arial" panose="020B0604020202020204" pitchFamily="34" charset="0"/>
              </a:rPr>
              <a:t>:</a:t>
            </a:r>
          </a:p>
          <a:p>
            <a:pPr eaLnBrk="1" hangingPunct="1">
              <a:defRPr/>
            </a:pPr>
            <a:endParaRPr lang="en-US" altLang="en-US" sz="400" dirty="0">
              <a:cs typeface="Arial" panose="020B0604020202020204" pitchFamily="34" charset="0"/>
            </a:endParaRPr>
          </a:p>
          <a:p>
            <a:pPr eaLnBrk="1" hangingPunct="1">
              <a:defRPr/>
            </a:pPr>
            <a:r>
              <a:rPr lang="en-US" sz="400" i="1" dirty="0">
                <a:cs typeface="Arial" panose="020B0604020202020204" pitchFamily="34" charset="0"/>
              </a:rPr>
              <a:t>I will tell her that using the cubes by 10 it will help you </a:t>
            </a:r>
            <a:r>
              <a:rPr lang="en-US" sz="400" b="1" i="1" u="sng" dirty="0">
                <a:cs typeface="Arial" panose="020B0604020202020204" pitchFamily="34" charset="0"/>
              </a:rPr>
              <a:t>for</a:t>
            </a:r>
            <a:r>
              <a:rPr lang="en-US" sz="400" i="1" dirty="0">
                <a:cs typeface="Arial" panose="020B0604020202020204" pitchFamily="34" charset="0"/>
              </a:rPr>
              <a:t> you could maybe already know your numbers of 10 or 11, or 12, or 13, 14, 15, 16, 17, 18, 19, 20. You could use whatever ways </a:t>
            </a:r>
            <a:r>
              <a:rPr lang="en-US" sz="400" b="1" i="1" u="sng" dirty="0">
                <a:cs typeface="Arial" panose="020B0604020202020204" pitchFamily="34" charset="0"/>
              </a:rPr>
              <a:t>for</a:t>
            </a:r>
            <a:r>
              <a:rPr lang="en-US" sz="400" i="1" dirty="0">
                <a:cs typeface="Arial" panose="020B0604020202020204" pitchFamily="34" charset="0"/>
              </a:rPr>
              <a:t> you could know how many cubes are there. </a:t>
            </a:r>
          </a:p>
          <a:p>
            <a:pPr eaLnBrk="1" hangingPunct="1">
              <a:defRPr/>
            </a:pPr>
            <a:r>
              <a:rPr lang="en-US" sz="400" dirty="0">
                <a:cs typeface="Arial" panose="020B0604020202020204" pitchFamily="34" charset="0"/>
              </a:rPr>
              <a:t>[And can you tell her how to do it?] </a:t>
            </a:r>
          </a:p>
          <a:p>
            <a:pPr eaLnBrk="1" hangingPunct="1">
              <a:defRPr/>
            </a:pPr>
            <a:r>
              <a:rPr lang="en-US" sz="400" i="1" dirty="0">
                <a:cs typeface="Arial" panose="020B0604020202020204" pitchFamily="34" charset="0"/>
              </a:rPr>
              <a:t>Just by grabbing ten cubes and then putting them together and in a line. And then put them by fives and then could just multiply by two by getting ten, one, then doing the ten.</a:t>
            </a:r>
            <a:endParaRPr lang="en-US" altLang="en-US" sz="400" i="1" dirty="0">
              <a:cs typeface="Arial" panose="020B0604020202020204" pitchFamily="34" charset="0"/>
            </a:endParaRPr>
          </a:p>
          <a:p>
            <a:pPr eaLnBrk="1" hangingPunct="1">
              <a:defRPr/>
            </a:pPr>
            <a:endParaRPr lang="en-US" altLang="en-US" sz="400" i="1" dirty="0">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Repetitive use of one discourse connector (</a:t>
            </a:r>
            <a:r>
              <a:rPr lang="en-US" altLang="en-US" sz="400" b="1" i="1" dirty="0">
                <a:cs typeface="Arial" panose="020B0604020202020204" pitchFamily="34" charset="0"/>
              </a:rPr>
              <a:t>for</a:t>
            </a:r>
            <a:r>
              <a:rPr lang="en-US" altLang="en-US" sz="400" dirty="0">
                <a:cs typeface="Arial" panose="020B0604020202020204" pitchFamily="34" charset="0"/>
              </a:rPr>
              <a:t>) to establish a causal relationship</a:t>
            </a:r>
          </a:p>
        </p:txBody>
      </p:sp>
      <p:sp>
        <p:nvSpPr>
          <p:cNvPr id="12" name="Rounded Rectangular Callout 11"/>
          <p:cNvSpPr>
            <a:spLocks noChangeArrowheads="1"/>
          </p:cNvSpPr>
          <p:nvPr/>
        </p:nvSpPr>
        <p:spPr bwMode="auto">
          <a:xfrm>
            <a:off x="5008077" y="3333363"/>
            <a:ext cx="1151837" cy="115697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Developing Advanced Relationships (EL)</a:t>
            </a:r>
            <a:r>
              <a:rPr lang="en-US" altLang="en-US" sz="400" dirty="0">
                <a:cs typeface="Arial" panose="020B0604020202020204" pitchFamily="34" charset="0"/>
              </a:rPr>
              <a:t>:</a:t>
            </a:r>
          </a:p>
          <a:p>
            <a:pPr eaLnBrk="1" hangingPunct="1">
              <a:defRPr/>
            </a:pPr>
            <a:endParaRPr lang="en-US" altLang="en-US" sz="400" dirty="0">
              <a:cs typeface="Arial" panose="020B0604020202020204" pitchFamily="34" charset="0"/>
            </a:endParaRPr>
          </a:p>
          <a:p>
            <a:pPr eaLnBrk="1" hangingPunct="1">
              <a:defRPr/>
            </a:pPr>
            <a:r>
              <a:rPr lang="en-US" sz="400" i="1" dirty="0">
                <a:cs typeface="Arial" panose="020B0604020202020204" pitchFamily="34" charset="0"/>
              </a:rPr>
              <a:t>It will be a good way </a:t>
            </a:r>
            <a:r>
              <a:rPr lang="en-US" sz="400" b="1" i="1" u="sng" dirty="0">
                <a:cs typeface="Arial" panose="020B0604020202020204" pitchFamily="34" charset="0"/>
              </a:rPr>
              <a:t>if</a:t>
            </a:r>
            <a:r>
              <a:rPr lang="en-US" sz="400" i="1" dirty="0">
                <a:cs typeface="Arial" panose="020B0604020202020204" pitchFamily="34" charset="0"/>
              </a:rPr>
              <a:t> you put the cubes by tens </a:t>
            </a:r>
            <a:r>
              <a:rPr lang="en-US" sz="400" b="1" i="1" u="sng" dirty="0">
                <a:cs typeface="Arial" panose="020B0604020202020204" pitchFamily="34" charset="0"/>
              </a:rPr>
              <a:t>so that </a:t>
            </a:r>
            <a:r>
              <a:rPr lang="en-US" sz="400" i="1" dirty="0">
                <a:cs typeface="Arial" panose="020B0604020202020204" pitchFamily="34" charset="0"/>
              </a:rPr>
              <a:t>you could go more faster, and not get confused by counting one by one, and not take that long.</a:t>
            </a:r>
          </a:p>
          <a:p>
            <a:pPr eaLnBrk="1" hangingPunct="1">
              <a:defRPr/>
            </a:pPr>
            <a:r>
              <a:rPr lang="en-US" sz="400" dirty="0">
                <a:cs typeface="Arial" panose="020B0604020202020204" pitchFamily="34" charset="0"/>
              </a:rPr>
              <a:t> </a:t>
            </a:r>
            <a:endParaRPr lang="en-US" altLang="en-US" sz="400" dirty="0">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Use of discourse connectors (</a:t>
            </a:r>
            <a:r>
              <a:rPr lang="en-US" altLang="en-US" sz="400" b="1" i="1" u="sng" dirty="0">
                <a:cs typeface="Arial" panose="020B0604020202020204" pitchFamily="34" charset="0"/>
              </a:rPr>
              <a:t>if</a:t>
            </a:r>
            <a:r>
              <a:rPr lang="en-US" altLang="en-US" sz="400" i="1" dirty="0">
                <a:cs typeface="Arial" panose="020B0604020202020204" pitchFamily="34" charset="0"/>
              </a:rPr>
              <a:t>, </a:t>
            </a:r>
            <a:r>
              <a:rPr lang="en-US" altLang="en-US" sz="400" b="1" i="1" u="sng" dirty="0">
                <a:cs typeface="Arial" panose="020B0604020202020204" pitchFamily="34" charset="0"/>
              </a:rPr>
              <a:t>so that</a:t>
            </a:r>
            <a:r>
              <a:rPr lang="en-US" altLang="en-US" sz="400" dirty="0">
                <a:cs typeface="Arial" panose="020B0604020202020204" pitchFamily="34" charset="0"/>
              </a:rPr>
              <a:t>) to establish two types of advanced relationships: conditional and causal</a:t>
            </a:r>
          </a:p>
        </p:txBody>
      </p:sp>
      <p:sp>
        <p:nvSpPr>
          <p:cNvPr id="13" name="Rounded Rectangular Callout 12"/>
          <p:cNvSpPr>
            <a:spLocks noChangeArrowheads="1"/>
          </p:cNvSpPr>
          <p:nvPr/>
        </p:nvSpPr>
        <p:spPr bwMode="auto">
          <a:xfrm>
            <a:off x="6527378" y="2923981"/>
            <a:ext cx="1152144" cy="1830387"/>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Controlled Advanced Relationships (EL)</a:t>
            </a:r>
            <a:r>
              <a:rPr lang="en-US" altLang="en-US" sz="400" dirty="0">
                <a:cs typeface="Arial" panose="020B0604020202020204" pitchFamily="34" charset="0"/>
              </a:rPr>
              <a:t>:</a:t>
            </a:r>
          </a:p>
          <a:p>
            <a:pPr eaLnBrk="1" hangingPunct="1">
              <a:defRPr/>
            </a:pPr>
            <a:endParaRPr lang="en-US" altLang="en-US" sz="400" dirty="0">
              <a:cs typeface="Arial" panose="020B0604020202020204" pitchFamily="34" charset="0"/>
            </a:endParaRPr>
          </a:p>
          <a:p>
            <a:pPr eaLnBrk="1" hangingPunct="1">
              <a:defRPr/>
            </a:pPr>
            <a:r>
              <a:rPr lang="en-US" sz="400" i="1" dirty="0">
                <a:cs typeface="Arial" panose="020B0604020202020204" pitchFamily="34" charset="0"/>
              </a:rPr>
              <a:t>You should use it like this </a:t>
            </a:r>
            <a:r>
              <a:rPr lang="en-US" sz="400" b="1" i="1" u="sng" dirty="0">
                <a:cs typeface="Arial" panose="020B0604020202020204" pitchFamily="34" charset="0"/>
              </a:rPr>
              <a:t>because</a:t>
            </a:r>
            <a:r>
              <a:rPr lang="en-US" sz="400" i="1" dirty="0">
                <a:cs typeface="Arial" panose="020B0604020202020204" pitchFamily="34" charset="0"/>
              </a:rPr>
              <a:t> it's an easier way. </a:t>
            </a:r>
            <a:r>
              <a:rPr lang="en-US" sz="400" b="1" i="1" u="sng" dirty="0">
                <a:cs typeface="Arial" panose="020B0604020202020204" pitchFamily="34" charset="0"/>
              </a:rPr>
              <a:t>Or</a:t>
            </a:r>
            <a:r>
              <a:rPr lang="en-US" sz="400" i="1" dirty="0">
                <a:cs typeface="Arial" panose="020B0604020202020204" pitchFamily="34" charset="0"/>
              </a:rPr>
              <a:t> you can separate them. And skip count by tens </a:t>
            </a:r>
            <a:r>
              <a:rPr lang="en-US" sz="400" b="1" i="1" u="sng" dirty="0">
                <a:cs typeface="Arial" panose="020B0604020202020204" pitchFamily="34" charset="0"/>
              </a:rPr>
              <a:t>because</a:t>
            </a:r>
            <a:r>
              <a:rPr lang="en-US" sz="400" i="1" dirty="0">
                <a:cs typeface="Arial" panose="020B0604020202020204" pitchFamily="34" charset="0"/>
              </a:rPr>
              <a:t> </a:t>
            </a:r>
            <a:r>
              <a:rPr lang="en-US" sz="400" b="1" i="1" u="sng" dirty="0">
                <a:cs typeface="Arial" panose="020B0604020202020204" pitchFamily="34" charset="0"/>
              </a:rPr>
              <a:t>if</a:t>
            </a:r>
            <a:r>
              <a:rPr lang="en-US" sz="400" i="1" dirty="0">
                <a:cs typeface="Arial" panose="020B0604020202020204" pitchFamily="34" charset="0"/>
              </a:rPr>
              <a:t> you put it in random numbers, you have to count them to see what number you'll get. And you should pair it in tens </a:t>
            </a:r>
            <a:r>
              <a:rPr lang="en-US" sz="400" b="1" i="1" u="sng" dirty="0">
                <a:cs typeface="Arial" panose="020B0604020202020204" pitchFamily="34" charset="0"/>
              </a:rPr>
              <a:t>for</a:t>
            </a:r>
            <a:r>
              <a:rPr lang="en-US" sz="400" i="1" dirty="0">
                <a:cs typeface="Arial" panose="020B0604020202020204" pitchFamily="34" charset="0"/>
              </a:rPr>
              <a:t> you can get your answer. </a:t>
            </a:r>
          </a:p>
          <a:p>
            <a:pPr eaLnBrk="1" hangingPunct="1">
              <a:defRPr/>
            </a:pPr>
            <a:r>
              <a:rPr lang="en-US" sz="400" dirty="0">
                <a:cs typeface="Arial" panose="020B0604020202020204" pitchFamily="34" charset="0"/>
              </a:rPr>
              <a:t>[Can you tell her why this way helps?] </a:t>
            </a:r>
          </a:p>
          <a:p>
            <a:pPr eaLnBrk="1" hangingPunct="1">
              <a:defRPr/>
            </a:pPr>
            <a:r>
              <a:rPr lang="en-US" sz="400" i="1" dirty="0">
                <a:cs typeface="Arial" panose="020B0604020202020204" pitchFamily="34" charset="0"/>
              </a:rPr>
              <a:t>It helps you </a:t>
            </a:r>
            <a:r>
              <a:rPr lang="en-US" sz="400" b="1" i="1" u="sng" dirty="0">
                <a:cs typeface="Arial" panose="020B0604020202020204" pitchFamily="34" charset="0"/>
              </a:rPr>
              <a:t>because</a:t>
            </a:r>
            <a:r>
              <a:rPr lang="en-US" sz="400" i="1" dirty="0">
                <a:cs typeface="Arial" panose="020B0604020202020204" pitchFamily="34" charset="0"/>
              </a:rPr>
              <a:t> </a:t>
            </a:r>
            <a:r>
              <a:rPr lang="en-US" sz="400" b="1" i="1" u="sng" dirty="0">
                <a:cs typeface="Arial" panose="020B0604020202020204" pitchFamily="34" charset="0"/>
              </a:rPr>
              <a:t>if</a:t>
            </a:r>
            <a:r>
              <a:rPr lang="en-US" sz="400" i="1" dirty="0">
                <a:cs typeface="Arial" panose="020B0604020202020204" pitchFamily="34" charset="0"/>
              </a:rPr>
              <a:t> you put them in random numbers, you would not know what number you'll get. And the pairs of tens that you could use will help you more than put them in random numbers.</a:t>
            </a:r>
          </a:p>
          <a:p>
            <a:pPr eaLnBrk="1" hangingPunct="1">
              <a:defRPr/>
            </a:pPr>
            <a:endParaRPr lang="en-US" altLang="en-US" sz="400" i="1" dirty="0">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Use of discourse connectors (</a:t>
            </a:r>
            <a:r>
              <a:rPr lang="en-US" altLang="en-US" sz="400" b="1" i="1" u="sng" dirty="0">
                <a:cs typeface="Arial" panose="020B0604020202020204" pitchFamily="34" charset="0"/>
              </a:rPr>
              <a:t>because</a:t>
            </a:r>
            <a:r>
              <a:rPr lang="en-US" altLang="en-US" sz="400" dirty="0">
                <a:cs typeface="Arial" panose="020B0604020202020204" pitchFamily="34" charset="0"/>
              </a:rPr>
              <a:t>, </a:t>
            </a:r>
            <a:r>
              <a:rPr lang="en-US" altLang="en-US" sz="400" b="1" i="1" u="sng" dirty="0">
                <a:cs typeface="Arial" panose="020B0604020202020204" pitchFamily="34" charset="0"/>
              </a:rPr>
              <a:t>or</a:t>
            </a:r>
            <a:r>
              <a:rPr lang="en-US" altLang="en-US" sz="400" dirty="0">
                <a:cs typeface="Arial" panose="020B0604020202020204" pitchFamily="34" charset="0"/>
              </a:rPr>
              <a:t>, </a:t>
            </a:r>
            <a:r>
              <a:rPr lang="en-US" altLang="en-US" sz="400" b="1" i="1" u="sng" dirty="0">
                <a:cs typeface="Arial" panose="020B0604020202020204" pitchFamily="34" charset="0"/>
              </a:rPr>
              <a:t>if</a:t>
            </a:r>
            <a:r>
              <a:rPr lang="en-US" altLang="en-US" sz="400" i="1" dirty="0">
                <a:cs typeface="Arial" panose="020B0604020202020204" pitchFamily="34" charset="0"/>
              </a:rPr>
              <a:t>, </a:t>
            </a:r>
            <a:r>
              <a:rPr lang="en-US" altLang="en-US" sz="400" b="1" i="1" u="sng" dirty="0">
                <a:cs typeface="Arial" panose="020B0604020202020204" pitchFamily="34" charset="0"/>
              </a:rPr>
              <a:t>for</a:t>
            </a:r>
            <a:r>
              <a:rPr lang="en-US" altLang="en-US" sz="400" dirty="0">
                <a:cs typeface="Arial" panose="020B0604020202020204" pitchFamily="34" charset="0"/>
              </a:rPr>
              <a:t>) to establish three types of advanced relationships: causal, contrastive, and conditional</a:t>
            </a:r>
          </a:p>
          <a:p>
            <a:pPr eaLnBrk="1" hangingPunct="1">
              <a:buFont typeface="Arial" pitchFamily="34" charset="0"/>
              <a:buChar char="•"/>
              <a:defRPr/>
            </a:pPr>
            <a:r>
              <a:rPr lang="en-US" altLang="en-US" sz="400" dirty="0">
                <a:cs typeface="Arial" panose="020B0604020202020204" pitchFamily="34" charset="0"/>
              </a:rPr>
              <a:t>Use of two different words for the same type of relationship (causal)</a:t>
            </a:r>
          </a:p>
        </p:txBody>
      </p:sp>
      <p:sp>
        <p:nvSpPr>
          <p:cNvPr id="15" name="Rounded Rectangular Callout 14"/>
          <p:cNvSpPr>
            <a:spLocks noChangeArrowheads="1"/>
          </p:cNvSpPr>
          <p:nvPr/>
        </p:nvSpPr>
        <p:spPr bwMode="auto">
          <a:xfrm>
            <a:off x="5145951" y="3616468"/>
            <a:ext cx="1152144" cy="113790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Developing Advanced Relationships (EO/P)</a:t>
            </a:r>
            <a:r>
              <a:rPr lang="en-US" altLang="en-US" sz="400" dirty="0">
                <a:cs typeface="Arial" panose="020B0604020202020204" pitchFamily="34" charset="0"/>
              </a:rPr>
              <a:t>:</a:t>
            </a:r>
          </a:p>
          <a:p>
            <a:pPr eaLnBrk="1" hangingPunct="1">
              <a:defRPr/>
            </a:pPr>
            <a:endParaRPr lang="en-US" altLang="en-US" sz="400" i="1" dirty="0">
              <a:solidFill>
                <a:srgbClr val="FFFFFF"/>
              </a:solidFill>
              <a:cs typeface="Arial" panose="020B0604020202020204" pitchFamily="34" charset="0"/>
            </a:endParaRPr>
          </a:p>
          <a:p>
            <a:pPr eaLnBrk="1" hangingPunct="1">
              <a:defRPr/>
            </a:pPr>
            <a:r>
              <a:rPr lang="en-US" sz="400" i="1" dirty="0">
                <a:cs typeface="Arial" panose="020B0604020202020204" pitchFamily="34" charset="0"/>
              </a:rPr>
              <a:t>You should do it counting two by two </a:t>
            </a:r>
            <a:r>
              <a:rPr lang="en-US" sz="400" b="1" i="1" u="sng" dirty="0">
                <a:cs typeface="Arial" panose="020B0604020202020204" pitchFamily="34" charset="0"/>
              </a:rPr>
              <a:t>because</a:t>
            </a:r>
            <a:r>
              <a:rPr lang="en-US" sz="400" i="1" dirty="0">
                <a:cs typeface="Arial" panose="020B0604020202020204" pitchFamily="34" charset="0"/>
              </a:rPr>
              <a:t> </a:t>
            </a:r>
            <a:r>
              <a:rPr lang="en-US" sz="400" b="1" i="1" u="sng" dirty="0">
                <a:cs typeface="Arial" panose="020B0604020202020204" pitchFamily="34" charset="0"/>
              </a:rPr>
              <a:t>if</a:t>
            </a:r>
            <a:r>
              <a:rPr lang="en-US" sz="400" i="1" dirty="0">
                <a:cs typeface="Arial" panose="020B0604020202020204" pitchFamily="34" charset="0"/>
              </a:rPr>
              <a:t> you do any more, it'll be hard. You could sometimes miss one. And </a:t>
            </a:r>
            <a:r>
              <a:rPr lang="en-US" sz="400" b="1" i="1" u="sng" dirty="0">
                <a:cs typeface="Arial" panose="020B0604020202020204" pitchFamily="34" charset="0"/>
              </a:rPr>
              <a:t>if</a:t>
            </a:r>
            <a:r>
              <a:rPr lang="en-US" sz="400" i="1" dirty="0">
                <a:cs typeface="Arial" panose="020B0604020202020204" pitchFamily="34" charset="0"/>
              </a:rPr>
              <a:t> you do it by ones, then it'll take too long.</a:t>
            </a:r>
          </a:p>
          <a:p>
            <a:pPr eaLnBrk="1" hangingPunct="1">
              <a:defRPr/>
            </a:pPr>
            <a:r>
              <a:rPr lang="en-US" sz="400" i="1" dirty="0">
                <a:cs typeface="Arial" panose="020B0604020202020204" pitchFamily="34" charset="0"/>
              </a:rPr>
              <a:t> </a:t>
            </a:r>
            <a:endParaRPr lang="en-US" altLang="en-US" sz="400" i="1" dirty="0">
              <a:solidFill>
                <a:srgbClr val="FFFFFF"/>
              </a:solidFill>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Use of discourse connectors (</a:t>
            </a:r>
            <a:r>
              <a:rPr lang="en-US" altLang="en-US" sz="400" b="1" i="1" u="sng" dirty="0">
                <a:cs typeface="Arial" panose="020B0604020202020204" pitchFamily="34" charset="0"/>
              </a:rPr>
              <a:t>because</a:t>
            </a:r>
            <a:r>
              <a:rPr lang="en-US" altLang="en-US" sz="400" dirty="0">
                <a:cs typeface="Arial" panose="020B0604020202020204" pitchFamily="34" charset="0"/>
              </a:rPr>
              <a:t>, </a:t>
            </a:r>
            <a:r>
              <a:rPr lang="en-US" altLang="en-US" sz="400" b="1" i="1" u="sng" dirty="0">
                <a:cs typeface="Arial" panose="020B0604020202020204" pitchFamily="34" charset="0"/>
              </a:rPr>
              <a:t>if</a:t>
            </a:r>
            <a:r>
              <a:rPr lang="en-US" altLang="en-US" sz="400" dirty="0">
                <a:cs typeface="Arial" panose="020B0604020202020204" pitchFamily="34" charset="0"/>
              </a:rPr>
              <a:t>) to establish two types of advanced relationships: causal and conditional</a:t>
            </a:r>
          </a:p>
        </p:txBody>
      </p:sp>
      <p:sp>
        <p:nvSpPr>
          <p:cNvPr id="16" name="Rounded Rectangular Callout 15"/>
          <p:cNvSpPr>
            <a:spLocks noChangeArrowheads="1"/>
          </p:cNvSpPr>
          <p:nvPr/>
        </p:nvSpPr>
        <p:spPr bwMode="auto">
          <a:xfrm>
            <a:off x="6665559" y="3404952"/>
            <a:ext cx="1152144" cy="142831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latin typeface="Arial" panose="020B0604020202020204" pitchFamily="34" charset="0"/>
                <a:cs typeface="Arial" panose="020B0604020202020204" pitchFamily="34" charset="0"/>
              </a:rPr>
              <a:t>Controlled Advanced Relationships (EO/P):</a:t>
            </a:r>
          </a:p>
          <a:p>
            <a:pPr>
              <a:defRPr/>
            </a:pPr>
            <a:endParaRPr lang="en-US" altLang="en-US" sz="400" u="sng" dirty="0">
              <a:latin typeface="Arial" panose="020B0604020202020204" pitchFamily="34" charset="0"/>
              <a:cs typeface="Arial" panose="020B0604020202020204" pitchFamily="34" charset="0"/>
            </a:endParaRPr>
          </a:p>
          <a:p>
            <a:pPr>
              <a:defRPr/>
            </a:pPr>
            <a:r>
              <a:rPr lang="en-US" sz="400" i="1" dirty="0">
                <a:latin typeface="Arial" panose="020B0604020202020204" pitchFamily="34" charset="0"/>
                <a:cs typeface="Arial" panose="020B0604020202020204" pitchFamily="34" charset="0"/>
              </a:rPr>
              <a:t>It will help you </a:t>
            </a:r>
            <a:r>
              <a:rPr lang="en-US" sz="400" b="1" i="1" u="sng" dirty="0">
                <a:latin typeface="Arial" panose="020B0604020202020204" pitchFamily="34" charset="0"/>
                <a:cs typeface="Arial" panose="020B0604020202020204" pitchFamily="34" charset="0"/>
              </a:rPr>
              <a:t>because</a:t>
            </a:r>
            <a:r>
              <a:rPr lang="en-US" sz="400" i="1" dirty="0">
                <a:latin typeface="Arial" panose="020B0604020202020204" pitchFamily="34" charset="0"/>
                <a:cs typeface="Arial" panose="020B0604020202020204" pitchFamily="34" charset="0"/>
              </a:rPr>
              <a:t> it's more organized and it helps me </a:t>
            </a:r>
            <a:r>
              <a:rPr lang="en-US" sz="400" b="1" i="1" u="sng" dirty="0">
                <a:latin typeface="Arial" panose="020B0604020202020204" pitchFamily="34" charset="0"/>
                <a:cs typeface="Arial" panose="020B0604020202020204" pitchFamily="34" charset="0"/>
              </a:rPr>
              <a:t>so</a:t>
            </a:r>
            <a:r>
              <a:rPr lang="en-US" sz="400" i="1" dirty="0">
                <a:latin typeface="Arial" panose="020B0604020202020204" pitchFamily="34" charset="0"/>
                <a:cs typeface="Arial" panose="020B0604020202020204" pitchFamily="34" charset="0"/>
              </a:rPr>
              <a:t> I think it would help you at the same time. And this is how. You just stack them up by color code </a:t>
            </a:r>
            <a:r>
              <a:rPr lang="en-US" sz="400" b="1" i="1" u="sng" dirty="0">
                <a:latin typeface="Arial" panose="020B0604020202020204" pitchFamily="34" charset="0"/>
                <a:cs typeface="Arial" panose="020B0604020202020204" pitchFamily="34" charset="0"/>
              </a:rPr>
              <a:t>or</a:t>
            </a:r>
            <a:r>
              <a:rPr lang="en-US" sz="400" i="1" dirty="0">
                <a:latin typeface="Arial" panose="020B0604020202020204" pitchFamily="34" charset="0"/>
                <a:cs typeface="Arial" panose="020B0604020202020204" pitchFamily="34" charset="0"/>
              </a:rPr>
              <a:t> you can just stack them up by the group which you want. You can do it by five, by ten, by twenty, by how many you want. As long as they're equal groups. All equal.</a:t>
            </a:r>
          </a:p>
          <a:p>
            <a:pPr>
              <a:defRPr/>
            </a:pPr>
            <a:endParaRPr lang="en-US" altLang="en-US" sz="400" i="1" dirty="0">
              <a:latin typeface="Arial" panose="020B0604020202020204" pitchFamily="34" charset="0"/>
              <a:cs typeface="Arial" panose="020B0604020202020204" pitchFamily="34" charset="0"/>
            </a:endParaRPr>
          </a:p>
          <a:p>
            <a:pPr>
              <a:buFont typeface="Arial" pitchFamily="34" charset="0"/>
              <a:buChar char="•"/>
              <a:defRPr/>
            </a:pPr>
            <a:r>
              <a:rPr lang="en-US" altLang="en-US" sz="400" dirty="0">
                <a:latin typeface="Arial" panose="020B0604020202020204" pitchFamily="34" charset="0"/>
                <a:cs typeface="Arial" panose="020B0604020202020204" pitchFamily="34" charset="0"/>
              </a:rPr>
              <a:t>Use of discourse connectors (</a:t>
            </a:r>
            <a:r>
              <a:rPr lang="en-US" altLang="en-US" sz="400" b="1" i="1" u="sng" dirty="0">
                <a:latin typeface="Arial" panose="020B0604020202020204" pitchFamily="34" charset="0"/>
                <a:cs typeface="Arial" panose="020B0604020202020204" pitchFamily="34" charset="0"/>
              </a:rPr>
              <a:t>because</a:t>
            </a:r>
            <a:r>
              <a:rPr lang="en-US" altLang="en-US" sz="400" dirty="0">
                <a:latin typeface="Arial" panose="020B0604020202020204" pitchFamily="34" charset="0"/>
                <a:cs typeface="Arial" panose="020B0604020202020204" pitchFamily="34" charset="0"/>
              </a:rPr>
              <a:t>, </a:t>
            </a:r>
            <a:r>
              <a:rPr lang="en-US" altLang="en-US" sz="400" b="1" i="1" u="sng" dirty="0">
                <a:latin typeface="Arial" panose="020B0604020202020204" pitchFamily="34" charset="0"/>
                <a:cs typeface="Arial" panose="020B0604020202020204" pitchFamily="34" charset="0"/>
              </a:rPr>
              <a:t>so</a:t>
            </a:r>
            <a:r>
              <a:rPr lang="en-US" altLang="en-US" sz="400" dirty="0">
                <a:latin typeface="Arial" panose="020B0604020202020204" pitchFamily="34" charset="0"/>
                <a:cs typeface="Arial" panose="020B0604020202020204" pitchFamily="34" charset="0"/>
              </a:rPr>
              <a:t>, </a:t>
            </a:r>
            <a:r>
              <a:rPr lang="en-US" altLang="en-US" sz="400" b="1" i="1" u="sng" dirty="0">
                <a:latin typeface="Arial" panose="020B0604020202020204" pitchFamily="34" charset="0"/>
                <a:cs typeface="Arial" panose="020B0604020202020204" pitchFamily="34" charset="0"/>
              </a:rPr>
              <a:t>or</a:t>
            </a:r>
            <a:r>
              <a:rPr lang="en-US" altLang="en-US" sz="400" dirty="0">
                <a:latin typeface="Arial" panose="020B0604020202020204" pitchFamily="34" charset="0"/>
                <a:cs typeface="Arial" panose="020B0604020202020204" pitchFamily="34" charset="0"/>
              </a:rPr>
              <a:t>) to establish two types of advanced relationships: causal and contrastive</a:t>
            </a:r>
          </a:p>
          <a:p>
            <a:pPr>
              <a:buFont typeface="Arial" pitchFamily="34" charset="0"/>
              <a:buChar char="•"/>
              <a:defRPr/>
            </a:pPr>
            <a:r>
              <a:rPr lang="en-US" altLang="en-US" sz="400" dirty="0">
                <a:latin typeface="Arial" panose="020B0604020202020204" pitchFamily="34" charset="0"/>
                <a:cs typeface="Arial" panose="020B0604020202020204" pitchFamily="34" charset="0"/>
              </a:rPr>
              <a:t>Use of two different words for the same type of relationship (causal)</a:t>
            </a:r>
          </a:p>
        </p:txBody>
      </p:sp>
      <p:sp>
        <p:nvSpPr>
          <p:cNvPr id="18" name="Rounded Rectangular Callout 17"/>
          <p:cNvSpPr>
            <a:spLocks noChangeArrowheads="1"/>
          </p:cNvSpPr>
          <p:nvPr/>
        </p:nvSpPr>
        <p:spPr bwMode="auto">
          <a:xfrm>
            <a:off x="3560447" y="4082903"/>
            <a:ext cx="1152144" cy="110309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cs typeface="Arial" panose="020B0604020202020204" pitchFamily="34" charset="0"/>
              </a:rPr>
              <a:t>Emerging Advanced Relationships (EO/P)</a:t>
            </a:r>
            <a:r>
              <a:rPr lang="en-US" altLang="en-US" sz="400" dirty="0">
                <a:cs typeface="Arial" panose="020B0604020202020204" pitchFamily="34" charset="0"/>
              </a:rPr>
              <a:t>:</a:t>
            </a:r>
          </a:p>
          <a:p>
            <a:pPr eaLnBrk="1" hangingPunct="1">
              <a:defRPr/>
            </a:pPr>
            <a:endParaRPr lang="en-US" altLang="en-US" sz="400" dirty="0">
              <a:cs typeface="Arial" panose="020B0604020202020204" pitchFamily="34" charset="0"/>
            </a:endParaRPr>
          </a:p>
          <a:p>
            <a:pPr eaLnBrk="1" hangingPunct="1">
              <a:defRPr/>
            </a:pPr>
            <a:r>
              <a:rPr lang="en-US" altLang="en-US" sz="400" i="1" dirty="0">
                <a:cs typeface="Arial" panose="020B0604020202020204" pitchFamily="34" charset="0"/>
              </a:rPr>
              <a:t>You can use the cubes by stacking them like this. And you can also use the cubes just by counting one by one by one by one by one using each cube. It sort of helped me by... I just thought it was easy, not just to do it in your head, </a:t>
            </a:r>
            <a:r>
              <a:rPr lang="en-US" altLang="en-US" sz="400" b="1" i="1" u="sng" dirty="0">
                <a:cs typeface="Arial" panose="020B0604020202020204" pitchFamily="34" charset="0"/>
              </a:rPr>
              <a:t>but</a:t>
            </a:r>
            <a:r>
              <a:rPr lang="en-US" altLang="en-US" sz="400" i="1" dirty="0">
                <a:cs typeface="Arial" panose="020B0604020202020204" pitchFamily="34" charset="0"/>
              </a:rPr>
              <a:t> do it in front of you.</a:t>
            </a:r>
          </a:p>
          <a:p>
            <a:pPr eaLnBrk="1" hangingPunct="1">
              <a:buFont typeface="Arial" pitchFamily="34" charset="0"/>
              <a:buChar char="•"/>
              <a:defRPr/>
            </a:pPr>
            <a:endParaRPr lang="en-US" altLang="en-US" sz="400" dirty="0">
              <a:cs typeface="Arial" panose="020B0604020202020204" pitchFamily="34" charset="0"/>
            </a:endParaRPr>
          </a:p>
          <a:p>
            <a:pPr eaLnBrk="1" hangingPunct="1">
              <a:buFont typeface="Arial" pitchFamily="34" charset="0"/>
              <a:buChar char="•"/>
              <a:defRPr/>
            </a:pPr>
            <a:r>
              <a:rPr lang="en-US" altLang="en-US" sz="400" dirty="0">
                <a:cs typeface="Arial" panose="020B0604020202020204" pitchFamily="34" charset="0"/>
              </a:rPr>
              <a:t>Use of one discourse connector (</a:t>
            </a:r>
            <a:r>
              <a:rPr lang="en-US" altLang="en-US" sz="400" b="1" i="1" u="sng" dirty="0">
                <a:cs typeface="Arial" panose="020B0604020202020204" pitchFamily="34" charset="0"/>
              </a:rPr>
              <a:t>but</a:t>
            </a:r>
            <a:r>
              <a:rPr lang="en-US" altLang="en-US" sz="400" dirty="0">
                <a:cs typeface="Arial" panose="020B0604020202020204" pitchFamily="34" charset="0"/>
              </a:rPr>
              <a:t>) to establish a contrastive relationship</a:t>
            </a:r>
          </a:p>
        </p:txBody>
      </p:sp>
      <p:sp>
        <p:nvSpPr>
          <p:cNvPr id="21" name="Text Placeholder 3"/>
          <p:cNvSpPr txBox="1">
            <a:spLocks/>
          </p:cNvSpPr>
          <p:nvPr/>
        </p:nvSpPr>
        <p:spPr>
          <a:xfrm>
            <a:off x="758952"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4" name="Right Arrow 13"/>
          <p:cNvSpPr>
            <a:spLocks noChangeArrowheads="1"/>
          </p:cNvSpPr>
          <p:nvPr/>
        </p:nvSpPr>
        <p:spPr bwMode="auto">
          <a:xfrm>
            <a:off x="1408176" y="5367528"/>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9" name="Rounded Rectangular Callout 18"/>
          <p:cNvSpPr>
            <a:spLocks noChangeArrowheads="1"/>
          </p:cNvSpPr>
          <p:nvPr/>
        </p:nvSpPr>
        <p:spPr bwMode="auto">
          <a:xfrm>
            <a:off x="1854965" y="4159320"/>
            <a:ext cx="1152144" cy="110309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t>No Evidence of Advanced Relationships (EO/P):</a:t>
            </a:r>
          </a:p>
          <a:p>
            <a:pPr eaLnBrk="1" hangingPunct="1">
              <a:defRPr/>
            </a:pPr>
            <a:endParaRPr lang="en-US" altLang="en-US" sz="400" i="1" u="sng" dirty="0"/>
          </a:p>
          <a:p>
            <a:pPr eaLnBrk="1" hangingPunct="1">
              <a:defRPr/>
            </a:pPr>
            <a:r>
              <a:rPr lang="en-US" sz="400" i="1" dirty="0"/>
              <a:t>First you would separate the colors. Count how many there were in each color. Then you'd find out there's ten. You multiply the different colors by let's say ten by ten and you get a hundred. And this helps you by seeing it easier in the different colors and different numbers.</a:t>
            </a:r>
          </a:p>
          <a:p>
            <a:pPr eaLnBrk="1" hangingPunct="1">
              <a:defRPr/>
            </a:pPr>
            <a:endParaRPr lang="en-US" altLang="en-US" sz="400" i="1" dirty="0"/>
          </a:p>
          <a:p>
            <a:pPr eaLnBrk="1" hangingPunct="1">
              <a:defRPr/>
            </a:pPr>
            <a:r>
              <a:rPr lang="en-US" altLang="en-US" sz="400" dirty="0" smtClean="0">
                <a:latin typeface="Georgia" panose="02040502050405020303" pitchFamily="18" charset="0"/>
              </a:rPr>
              <a:t>·</a:t>
            </a:r>
            <a:r>
              <a:rPr lang="en-US" altLang="en-US" sz="400" dirty="0" smtClean="0"/>
              <a:t>Lack </a:t>
            </a:r>
            <a:r>
              <a:rPr lang="en-US" altLang="en-US" sz="400" dirty="0"/>
              <a:t>of discourse connectors </a:t>
            </a:r>
            <a:r>
              <a:rPr lang="en-US" sz="400" dirty="0"/>
              <a:t>to establish advanced relationships between ideas</a:t>
            </a:r>
            <a:endParaRPr lang="en-US" altLang="en-US" sz="400" dirty="0"/>
          </a:p>
        </p:txBody>
      </p:sp>
      <p:sp>
        <p:nvSpPr>
          <p:cNvPr id="17" name="TextBox 16"/>
          <p:cNvSpPr txBox="1"/>
          <p:nvPr/>
        </p:nvSpPr>
        <p:spPr>
          <a:xfrm>
            <a:off x="342900" y="883110"/>
            <a:ext cx="8412480"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C</a:t>
            </a:r>
            <a:r>
              <a:rPr lang="en-US" sz="1700" dirty="0" smtClean="0"/>
              <a:t>hildren </a:t>
            </a:r>
            <a:r>
              <a:rPr lang="en-US" sz="1700" dirty="0"/>
              <a:t>use causal (</a:t>
            </a:r>
            <a:r>
              <a:rPr lang="en-US" sz="1700" i="1" dirty="0"/>
              <a:t>because</a:t>
            </a:r>
            <a:r>
              <a:rPr lang="en-US" sz="1700" dirty="0"/>
              <a:t>, </a:t>
            </a:r>
            <a:r>
              <a:rPr lang="en-US" sz="1700" i="1" dirty="0"/>
              <a:t>so</a:t>
            </a:r>
            <a:r>
              <a:rPr lang="en-US" sz="1700" dirty="0"/>
              <a:t>), conditional (</a:t>
            </a:r>
            <a:r>
              <a:rPr lang="en-US" sz="1700" i="1" dirty="0"/>
              <a:t>if-then, when, whenever</a:t>
            </a:r>
            <a:r>
              <a:rPr lang="en-US" sz="1700" dirty="0"/>
              <a:t>), </a:t>
            </a:r>
            <a:r>
              <a:rPr lang="en-US" sz="1700" dirty="0" smtClean="0"/>
              <a:t>comparative (</a:t>
            </a:r>
            <a:r>
              <a:rPr lang="en-US" sz="1700" i="1" dirty="0" smtClean="0"/>
              <a:t>like, as though, if</a:t>
            </a:r>
            <a:r>
              <a:rPr lang="en-US" sz="1700" dirty="0" smtClean="0"/>
              <a:t>), and </a:t>
            </a:r>
            <a:r>
              <a:rPr lang="en-US" sz="1700" dirty="0"/>
              <a:t>contrastive (</a:t>
            </a:r>
            <a:r>
              <a:rPr lang="en-US" sz="1700" i="1" dirty="0"/>
              <a:t>or, but, on the other hand</a:t>
            </a:r>
            <a:r>
              <a:rPr lang="en-US" sz="1700" dirty="0"/>
              <a:t>) discourse connectors to establish more sophisticated relationships between ideas and </a:t>
            </a:r>
            <a:r>
              <a:rPr lang="en-US" sz="1700" dirty="0" smtClean="0"/>
              <a:t>processes</a:t>
            </a:r>
          </a:p>
          <a:p>
            <a:pPr marL="285750" indent="-285750">
              <a:buFont typeface="Arial" panose="020B0604020202020204" pitchFamily="34" charset="0"/>
              <a:buChar char="•"/>
            </a:pPr>
            <a:r>
              <a:rPr lang="en-US" sz="1700" dirty="0" smtClean="0"/>
              <a:t>Along the progression, children’s </a:t>
            </a:r>
            <a:r>
              <a:rPr lang="en-US" sz="1700" dirty="0"/>
              <a:t>discourse connectors move from basic </a:t>
            </a:r>
            <a:r>
              <a:rPr lang="en-US" sz="1700" dirty="0" smtClean="0"/>
              <a:t>causal connectors (“I </a:t>
            </a:r>
            <a:r>
              <a:rPr lang="en-US" sz="1700" dirty="0"/>
              <a:t>did this </a:t>
            </a:r>
            <a:r>
              <a:rPr lang="en-US" sz="1700" i="1" dirty="0"/>
              <a:t>and</a:t>
            </a:r>
            <a:r>
              <a:rPr lang="en-US" sz="1700" dirty="0"/>
              <a:t> that happened”) to more sophisticated connectors to establish causality (</a:t>
            </a:r>
            <a:r>
              <a:rPr lang="en-US" sz="1700" i="1" dirty="0"/>
              <a:t>because, as a consequence</a:t>
            </a:r>
            <a:r>
              <a:rPr lang="en-US" sz="1700" dirty="0"/>
              <a:t>) </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3570370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animEffect transition="in" filter="fade">
                                      <p:cBhvr>
                                        <p:cTn id="15" dur="300"/>
                                        <p:tgtEl>
                                          <p:spTgt spid="1946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3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Effect transition="in" filter="fade">
                                      <p:cBhvr>
                                        <p:cTn id="33" dur="300"/>
                                        <p:tgtEl>
                                          <p:spTgt spid="19460">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3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3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2"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9"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 </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5" name="Rounded Rectangular Callout 14"/>
          <p:cNvSpPr>
            <a:spLocks noChangeArrowheads="1"/>
          </p:cNvSpPr>
          <p:nvPr/>
        </p:nvSpPr>
        <p:spPr bwMode="auto">
          <a:xfrm>
            <a:off x="2814143" y="1354666"/>
            <a:ext cx="5809371" cy="3566029"/>
          </a:xfrm>
          <a:prstGeom prst="wedgeRoundRectCallout">
            <a:avLst>
              <a:gd name="adj1" fmla="val -58945"/>
              <a:gd name="adj2" fmla="val 6254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mn-lt"/>
              </a:rPr>
              <a:t>No Evidence of Advanced Relationships (</a:t>
            </a:r>
            <a:r>
              <a:rPr lang="en-US" altLang="en-US" sz="2000" u="sng" dirty="0">
                <a:latin typeface="+mn-lt"/>
              </a:rPr>
              <a:t>EO/P</a:t>
            </a:r>
            <a:r>
              <a:rPr lang="en-US" altLang="en-US" sz="2000" u="sng" dirty="0" smtClean="0">
                <a:latin typeface="+mn-lt"/>
              </a:rPr>
              <a:t>):</a:t>
            </a:r>
          </a:p>
          <a:p>
            <a:pPr eaLnBrk="1" hangingPunct="1">
              <a:defRPr/>
            </a:pPr>
            <a:endParaRPr lang="en-US" altLang="en-US" sz="2000" i="1" u="sng" dirty="0">
              <a:latin typeface="+mn-lt"/>
            </a:endParaRPr>
          </a:p>
          <a:p>
            <a:pPr eaLnBrk="1" hangingPunct="1">
              <a:defRPr/>
            </a:pPr>
            <a:r>
              <a:rPr lang="en-US" sz="2000" i="1" dirty="0">
                <a:latin typeface="+mn-lt"/>
              </a:rPr>
              <a:t>First you would separate the colors. Count how many there were in each color. Then you'd find out there's ten. You multiply the different colors by let's say ten by ten and you get a hundred. And this helps you by seeing it easier in the different colors and different numbers</a:t>
            </a:r>
            <a:r>
              <a:rPr lang="en-US" sz="2000" i="1" dirty="0" smtClean="0">
                <a:latin typeface="+mn-lt"/>
              </a:rPr>
              <a:t>.</a:t>
            </a: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Lack of discourse connectors </a:t>
            </a:r>
            <a:r>
              <a:rPr lang="en-US" sz="2000" dirty="0">
                <a:latin typeface="+mn-lt"/>
              </a:rPr>
              <a:t>to establish advanced relationships between </a:t>
            </a:r>
            <a:r>
              <a:rPr lang="en-US" sz="2000" dirty="0" smtClean="0">
                <a:latin typeface="+mn-lt"/>
              </a:rPr>
              <a:t>ideas</a:t>
            </a:r>
            <a:endParaRPr lang="en-US" altLang="en-US" sz="2000" dirty="0">
              <a:latin typeface="+mn-lt"/>
            </a:endParaRPr>
          </a:p>
        </p:txBody>
      </p:sp>
    </p:spTree>
    <p:extLst>
      <p:ext uri="{BB962C8B-B14F-4D97-AF65-F5344CB8AC3E}">
        <p14:creationId xmlns:p14="http://schemas.microsoft.com/office/powerpoint/2010/main" val="382624970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714325" y="1051561"/>
            <a:ext cx="6232120" cy="3869134"/>
          </a:xfrm>
          <a:prstGeom prst="wedgeRoundRectCallout">
            <a:avLst>
              <a:gd name="adj1" fmla="val -26576"/>
              <a:gd name="adj2" fmla="val 6247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latin typeface="Calibri" pitchFamily="34" charset="0"/>
              </a:rPr>
              <a:t>Emerging Advanced Relationships (</a:t>
            </a:r>
            <a:r>
              <a:rPr lang="en-US" altLang="en-US" sz="1800" u="sng" dirty="0">
                <a:latin typeface="Calibri" pitchFamily="34" charset="0"/>
              </a:rPr>
              <a:t>EL)</a:t>
            </a:r>
            <a:r>
              <a:rPr lang="en-US" altLang="en-US" sz="1800" dirty="0">
                <a:latin typeface="Calibri" pitchFamily="34" charset="0"/>
              </a:rPr>
              <a:t>:</a:t>
            </a:r>
          </a:p>
          <a:p>
            <a:pPr eaLnBrk="1" hangingPunct="1">
              <a:defRPr/>
            </a:pPr>
            <a:endParaRPr lang="en-US" altLang="en-US" sz="1200" dirty="0">
              <a:latin typeface="Calibri" pitchFamily="34" charset="0"/>
            </a:endParaRPr>
          </a:p>
          <a:p>
            <a:pPr eaLnBrk="1" hangingPunct="1">
              <a:defRPr/>
            </a:pPr>
            <a:r>
              <a:rPr lang="en-US" sz="1800" i="1" dirty="0" smtClean="0">
                <a:latin typeface="+mn-lt"/>
              </a:rPr>
              <a:t>I will </a:t>
            </a:r>
            <a:r>
              <a:rPr lang="en-US" sz="1800" i="1" dirty="0">
                <a:latin typeface="+mn-lt"/>
              </a:rPr>
              <a:t>tell her that using the cubes by 10 it will help you </a:t>
            </a:r>
            <a:r>
              <a:rPr lang="en-US" sz="1800" b="1" i="1" dirty="0" smtClean="0">
                <a:latin typeface="+mn-lt"/>
              </a:rPr>
              <a:t>for</a:t>
            </a:r>
            <a:r>
              <a:rPr lang="en-US" sz="1800" i="1" dirty="0" smtClean="0">
                <a:latin typeface="+mn-lt"/>
              </a:rPr>
              <a:t> </a:t>
            </a:r>
            <a:r>
              <a:rPr lang="en-US" sz="1800" i="1" dirty="0">
                <a:latin typeface="+mn-lt"/>
              </a:rPr>
              <a:t>you could maybe already know your numbers of </a:t>
            </a:r>
            <a:r>
              <a:rPr lang="en-US" sz="1800" i="1" dirty="0" smtClean="0">
                <a:latin typeface="+mn-lt"/>
              </a:rPr>
              <a:t>10, 11, 12</a:t>
            </a:r>
            <a:r>
              <a:rPr lang="en-US" sz="1800" i="1" dirty="0">
                <a:latin typeface="+mn-lt"/>
              </a:rPr>
              <a:t>, </a:t>
            </a:r>
            <a:r>
              <a:rPr lang="en-US" sz="1800" i="1" dirty="0" smtClean="0">
                <a:latin typeface="+mn-lt"/>
              </a:rPr>
              <a:t>13</a:t>
            </a:r>
            <a:r>
              <a:rPr lang="en-US" sz="1800" i="1" dirty="0">
                <a:latin typeface="+mn-lt"/>
              </a:rPr>
              <a:t>, 14, 15, 16, 17, 18, 19, 20. You could use whatever ways </a:t>
            </a:r>
            <a:r>
              <a:rPr lang="en-US" sz="1800" b="1" i="1" dirty="0" smtClean="0">
                <a:latin typeface="+mn-lt"/>
              </a:rPr>
              <a:t>for</a:t>
            </a:r>
            <a:r>
              <a:rPr lang="en-US" sz="1800" i="1" dirty="0" smtClean="0">
                <a:latin typeface="+mn-lt"/>
              </a:rPr>
              <a:t> </a:t>
            </a:r>
            <a:r>
              <a:rPr lang="en-US" sz="1800" i="1" dirty="0">
                <a:latin typeface="+mn-lt"/>
              </a:rPr>
              <a:t>you could know how many cubes are there. </a:t>
            </a:r>
          </a:p>
          <a:p>
            <a:pPr eaLnBrk="1" hangingPunct="1">
              <a:defRPr/>
            </a:pPr>
            <a:r>
              <a:rPr lang="en-US" sz="1800" dirty="0">
                <a:latin typeface="+mn-lt"/>
              </a:rPr>
              <a:t>[And can you tell her how to do it?] </a:t>
            </a:r>
          </a:p>
          <a:p>
            <a:pPr eaLnBrk="1" hangingPunct="1">
              <a:defRPr/>
            </a:pPr>
            <a:r>
              <a:rPr lang="en-US" sz="1800" i="1" dirty="0">
                <a:latin typeface="+mn-lt"/>
              </a:rPr>
              <a:t>Just by grabbing ten cubes and then putting them together and </a:t>
            </a:r>
            <a:r>
              <a:rPr lang="en-US" sz="1800" i="1" dirty="0" smtClean="0">
                <a:latin typeface="+mn-lt"/>
              </a:rPr>
              <a:t>in </a:t>
            </a:r>
            <a:r>
              <a:rPr lang="en-US" sz="1800" i="1" dirty="0">
                <a:latin typeface="+mn-lt"/>
              </a:rPr>
              <a:t>a line. And then put them by fives and then could just multiply by two by getting ten, </a:t>
            </a:r>
            <a:r>
              <a:rPr lang="en-US" sz="1800" i="1" dirty="0" smtClean="0">
                <a:latin typeface="+mn-lt"/>
              </a:rPr>
              <a:t>one. Then </a:t>
            </a:r>
            <a:r>
              <a:rPr lang="en-US" sz="1800" i="1" dirty="0">
                <a:latin typeface="+mn-lt"/>
              </a:rPr>
              <a:t>doing the ten.</a:t>
            </a:r>
            <a:endParaRPr lang="en-US" altLang="en-US" sz="1800" i="1" dirty="0">
              <a:latin typeface="+mn-lt"/>
            </a:endParaRPr>
          </a:p>
          <a:p>
            <a:pPr eaLnBrk="1" hangingPunct="1">
              <a:defRPr/>
            </a:pPr>
            <a:endParaRPr lang="en-US" altLang="en-US" sz="1200" i="1" dirty="0" smtClean="0">
              <a:latin typeface="+mn-lt"/>
            </a:endParaRPr>
          </a:p>
          <a:p>
            <a:pPr eaLnBrk="1" hangingPunct="1">
              <a:buFont typeface="Arial" pitchFamily="34" charset="0"/>
              <a:buChar char="•"/>
              <a:defRPr/>
            </a:pPr>
            <a:r>
              <a:rPr lang="en-US" altLang="en-US" sz="1800" dirty="0" smtClean="0">
                <a:latin typeface="Calibri" pitchFamily="34" charset="0"/>
              </a:rPr>
              <a:t> Use of one causal connector (</a:t>
            </a:r>
            <a:r>
              <a:rPr lang="en-US" altLang="en-US" sz="1800" i="1" dirty="0" smtClean="0">
                <a:latin typeface="Calibri" pitchFamily="34" charset="0"/>
              </a:rPr>
              <a:t>for</a:t>
            </a:r>
            <a:r>
              <a:rPr lang="en-US" altLang="en-US" sz="1800" dirty="0" smtClean="0">
                <a:latin typeface="Calibri" pitchFamily="34" charset="0"/>
              </a:rPr>
              <a:t> in a non-conventional use)</a:t>
            </a:r>
            <a:endParaRPr lang="en-US" altLang="en-US" sz="1800" dirty="0">
              <a:latin typeface="Calibri" pitchFamily="34"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Text Placeholder 3"/>
          <p:cNvSpPr txBox="1">
            <a:spLocks/>
          </p:cNvSpPr>
          <p:nvPr/>
        </p:nvSpPr>
        <p:spPr>
          <a:xfrm>
            <a:off x="759279" y="637"/>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0" name="Rounded Rectangular Callout 9"/>
          <p:cNvSpPr>
            <a:spLocks noChangeArrowheads="1"/>
          </p:cNvSpPr>
          <p:nvPr/>
        </p:nvSpPr>
        <p:spPr bwMode="auto">
          <a:xfrm>
            <a:off x="2836333" y="1051561"/>
            <a:ext cx="5921821" cy="3869134"/>
          </a:xfrm>
          <a:prstGeom prst="wedgeRoundRectCallout">
            <a:avLst>
              <a:gd name="adj1" fmla="val -22558"/>
              <a:gd name="adj2" fmla="val 62216"/>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Emerging </a:t>
            </a:r>
            <a:r>
              <a:rPr lang="en-US" altLang="en-US" sz="2000" u="sng" dirty="0" smtClean="0">
                <a:latin typeface="Calibri" pitchFamily="34" charset="0"/>
              </a:rPr>
              <a:t>Advanced Relationships (EO/P)</a:t>
            </a:r>
            <a:r>
              <a:rPr lang="en-US" altLang="en-US" sz="2000" dirty="0" smtClean="0">
                <a:latin typeface="Calibri" pitchFamily="34" charset="0"/>
              </a:rPr>
              <a:t>:</a:t>
            </a:r>
          </a:p>
          <a:p>
            <a:pPr eaLnBrk="1" hangingPunct="1">
              <a:defRPr/>
            </a:pPr>
            <a:endParaRPr lang="en-US" altLang="en-US" sz="2000" dirty="0" smtClean="0">
              <a:latin typeface="Calibri" pitchFamily="34" charset="0"/>
            </a:endParaRPr>
          </a:p>
          <a:p>
            <a:pPr eaLnBrk="1" hangingPunct="1">
              <a:defRPr/>
            </a:pPr>
            <a:r>
              <a:rPr lang="en-US" altLang="en-US" sz="2000" i="1" dirty="0" smtClean="0">
                <a:latin typeface="Calibri" pitchFamily="34" charset="0"/>
              </a:rPr>
              <a:t>You can use the cubes by stacking them like this. And you can also use the cubes just by counting one by one by one by one by one using each cube. It sort of helped me by... I just thought it was easy. Not just to do it in your head, </a:t>
            </a:r>
            <a:r>
              <a:rPr lang="en-US" altLang="en-US" sz="2000" b="1" i="1" dirty="0" smtClean="0">
                <a:latin typeface="Calibri" pitchFamily="34" charset="0"/>
              </a:rPr>
              <a:t>but</a:t>
            </a:r>
            <a:r>
              <a:rPr lang="en-US" altLang="en-US" sz="2000" i="1" dirty="0" smtClean="0">
                <a:latin typeface="Calibri" pitchFamily="34" charset="0"/>
              </a:rPr>
              <a:t> do it in front of you.</a:t>
            </a:r>
          </a:p>
          <a:p>
            <a:pPr eaLnBrk="1" hangingPunct="1">
              <a:buFont typeface="Arial" pitchFamily="34" charset="0"/>
              <a:buChar char="•"/>
              <a:defRPr/>
            </a:pPr>
            <a:endParaRPr lang="en-US" altLang="en-US" sz="2000" dirty="0" smtClean="0">
              <a:latin typeface="Calibri" pitchFamily="34" charset="0"/>
            </a:endParaRPr>
          </a:p>
          <a:p>
            <a:pPr eaLnBrk="1" hangingPunct="1">
              <a:buFont typeface="Arial" pitchFamily="34" charset="0"/>
              <a:buChar char="•"/>
              <a:defRPr/>
            </a:pPr>
            <a:r>
              <a:rPr lang="en-US" altLang="en-US" sz="2000" dirty="0" smtClean="0">
                <a:latin typeface="Calibri" pitchFamily="34" charset="0"/>
              </a:rPr>
              <a:t> Use of one contrastive connector (but)</a:t>
            </a:r>
            <a:endParaRPr lang="en-US" altLang="en-US" sz="2000" dirty="0">
              <a:latin typeface="Calibri" pitchFamily="34" charset="0"/>
            </a:endParaRPr>
          </a:p>
        </p:txBody>
      </p:sp>
      <p:sp>
        <p:nvSpPr>
          <p:cNvPr id="9"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2709860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46911" y="1141774"/>
            <a:ext cx="6198416" cy="3969779"/>
          </a:xfrm>
          <a:prstGeom prst="wedgeRoundRectCallout">
            <a:avLst>
              <a:gd name="adj1" fmla="val -56640"/>
              <a:gd name="adj2" fmla="val 5712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No Evidence of Advanced Relationships (EL):</a:t>
            </a:r>
          </a:p>
          <a:p>
            <a:pPr eaLnBrk="1" hangingPunct="1">
              <a:defRPr/>
            </a:pPr>
            <a:endParaRPr lang="en-US" altLang="en-US" sz="800" i="1" dirty="0" smtClean="0">
              <a:latin typeface="Calibri" pitchFamily="34" charset="0"/>
            </a:endParaRPr>
          </a:p>
          <a:p>
            <a:pPr eaLnBrk="1" hangingPunct="1">
              <a:defRPr/>
            </a:pPr>
            <a:r>
              <a:rPr lang="en-US" altLang="en-US" sz="2000" i="1" dirty="0" smtClean="0">
                <a:latin typeface="Calibri" pitchFamily="34" charset="0"/>
              </a:rPr>
              <a:t>You just make your teeth right here.</a:t>
            </a:r>
            <a:r>
              <a:rPr lang="en-US" altLang="en-US" sz="2000" dirty="0" smtClean="0">
                <a:latin typeface="Calibri" pitchFamily="34" charset="0"/>
              </a:rPr>
              <a:t> </a:t>
            </a:r>
          </a:p>
          <a:p>
            <a:pPr eaLnBrk="1" hangingPunct="1">
              <a:defRPr/>
            </a:pPr>
            <a:r>
              <a:rPr lang="en-US" altLang="en-US" sz="2000" dirty="0" smtClean="0">
                <a:latin typeface="Calibri" pitchFamily="34" charset="0"/>
              </a:rPr>
              <a:t>[Tell him how to do it.] </a:t>
            </a:r>
          </a:p>
          <a:p>
            <a:pPr eaLnBrk="1" hangingPunct="1">
              <a:defRPr/>
            </a:pPr>
            <a:r>
              <a:rPr lang="en-US" altLang="en-US" sz="2000" i="1" dirty="0" smtClean="0">
                <a:latin typeface="Calibri" pitchFamily="34" charset="0"/>
              </a:rPr>
              <a:t>You don't want your teeth to get dirty and you don't want no kids to say you never like brushing your teeth. That they're nasty. </a:t>
            </a:r>
          </a:p>
          <a:p>
            <a:pPr eaLnBrk="1" hangingPunct="1">
              <a:defRPr/>
            </a:pPr>
            <a:r>
              <a:rPr lang="en-US" altLang="en-US" sz="2000" dirty="0" smtClean="0">
                <a:latin typeface="Calibri" pitchFamily="34" charset="0"/>
              </a:rPr>
              <a:t>[Can you tell him how to do it?] </a:t>
            </a:r>
          </a:p>
          <a:p>
            <a:pPr eaLnBrk="1" hangingPunct="1">
              <a:defRPr/>
            </a:pPr>
            <a:r>
              <a:rPr lang="en-US" altLang="en-US" sz="2000" i="1" dirty="0" smtClean="0">
                <a:latin typeface="Calibri" pitchFamily="34" charset="0"/>
              </a:rPr>
              <a:t>You get the toothpaste and you put it on your toothbrush. And you have to wet it and brush it. Your teeth. Make sure there's no dirty spots.</a:t>
            </a:r>
          </a:p>
          <a:p>
            <a:pPr eaLnBrk="1" hangingPunct="1">
              <a:defRPr/>
            </a:pPr>
            <a:endParaRPr lang="en-US" altLang="en-US" sz="800" i="1" dirty="0" smtClean="0">
              <a:latin typeface="Calibri" pitchFamily="34" charset="0"/>
            </a:endParaRPr>
          </a:p>
          <a:p>
            <a:pPr eaLnBrk="1" hangingPunct="1">
              <a:buFont typeface="Arial" pitchFamily="34" charset="0"/>
              <a:buChar char="•"/>
              <a:defRPr/>
            </a:pPr>
            <a:r>
              <a:rPr lang="en-US" altLang="en-US" sz="2000" dirty="0" smtClean="0">
                <a:latin typeface="Calibri" pitchFamily="34" charset="0"/>
              </a:rPr>
              <a:t> Lack of discourse connectors </a:t>
            </a:r>
            <a:r>
              <a:rPr lang="en-US" sz="2000" dirty="0">
                <a:latin typeface="+mn-lt"/>
              </a:rPr>
              <a:t>to establish advanced relationships between </a:t>
            </a:r>
            <a:r>
              <a:rPr lang="en-US" sz="2000" dirty="0" smtClean="0">
                <a:latin typeface="+mn-lt"/>
              </a:rPr>
              <a:t>ideas</a:t>
            </a:r>
            <a:endParaRPr lang="en-US" altLang="en-US" sz="2000" dirty="0">
              <a:latin typeface="Calibri" pitchFamily="34" charset="0"/>
            </a:endParaRPr>
          </a:p>
        </p:txBody>
      </p:sp>
      <p:sp>
        <p:nvSpPr>
          <p:cNvPr id="10" name="Rounded Rectangular Callout 9"/>
          <p:cNvSpPr>
            <a:spLocks noChangeArrowheads="1"/>
          </p:cNvSpPr>
          <p:nvPr/>
        </p:nvSpPr>
        <p:spPr bwMode="auto">
          <a:xfrm>
            <a:off x="2846911" y="1141774"/>
            <a:ext cx="5935045" cy="3778921"/>
          </a:xfrm>
          <a:prstGeom prst="wedgeRoundRectCallout">
            <a:avLst>
              <a:gd name="adj1" fmla="val -50956"/>
              <a:gd name="adj2" fmla="val 6259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dirty="0" smtClean="0">
                <a:latin typeface="Calibri" pitchFamily="34" charset="0"/>
              </a:rPr>
              <a:t> </a:t>
            </a:r>
            <a:r>
              <a:rPr lang="en-US" altLang="en-US" sz="2000" u="sng" dirty="0" smtClean="0">
                <a:latin typeface="Calibri" pitchFamily="34" charset="0"/>
              </a:rPr>
              <a:t>No Evidence of Advanced Relationships (</a:t>
            </a:r>
            <a:r>
              <a:rPr lang="en-US" altLang="en-US" sz="2000" u="sng" dirty="0">
                <a:latin typeface="Calibri" pitchFamily="34" charset="0"/>
              </a:rPr>
              <a:t>EO/P</a:t>
            </a:r>
            <a:r>
              <a:rPr lang="en-US" altLang="en-US" sz="2000" u="sng" dirty="0" smtClean="0">
                <a:latin typeface="Calibri" pitchFamily="34" charset="0"/>
              </a:rPr>
              <a:t>)</a:t>
            </a:r>
            <a:r>
              <a:rPr lang="en-US" altLang="en-US" sz="2000" dirty="0" smtClean="0">
                <a:latin typeface="Calibri" pitchFamily="34" charset="0"/>
              </a:rPr>
              <a:t>:</a:t>
            </a:r>
            <a:br>
              <a:rPr lang="en-US" altLang="en-US" sz="2000" dirty="0" smtClean="0">
                <a:latin typeface="Calibri" pitchFamily="34" charset="0"/>
              </a:rPr>
            </a:br>
            <a:endParaRPr lang="en-US" altLang="en-US" sz="2000" dirty="0" smtClean="0">
              <a:latin typeface="Calibri" pitchFamily="34" charset="0"/>
            </a:endParaRPr>
          </a:p>
          <a:p>
            <a:pPr eaLnBrk="1" hangingPunct="1">
              <a:defRPr/>
            </a:pPr>
            <a:r>
              <a:rPr lang="en-US" altLang="en-US" sz="2000" i="1" dirty="0" smtClean="0">
                <a:latin typeface="Calibri" pitchFamily="34" charset="0"/>
              </a:rPr>
              <a:t>However his parents does it, he should do it. Then his parents should teach him how to do it. That's what I should tell him.</a:t>
            </a:r>
          </a:p>
          <a:p>
            <a:pPr eaLnBrk="1" hangingPunct="1">
              <a:defRPr/>
            </a:pPr>
            <a:endParaRPr lang="en-US" altLang="en-US" sz="2000" i="1" dirty="0" smtClean="0">
              <a:latin typeface="Calibri" pitchFamily="34" charset="0"/>
            </a:endParaRPr>
          </a:p>
          <a:p>
            <a:pPr eaLnBrk="1" hangingPunct="1">
              <a:buFont typeface="Arial" pitchFamily="34" charset="0"/>
              <a:buChar char="•"/>
              <a:defRPr/>
            </a:pPr>
            <a:r>
              <a:rPr lang="en-US" altLang="en-US" sz="2000" dirty="0" smtClean="0">
                <a:latin typeface="Calibri" pitchFamily="34" charset="0"/>
              </a:rPr>
              <a:t> Lack of discourse </a:t>
            </a:r>
            <a:r>
              <a:rPr lang="en-US" altLang="en-US" sz="2000" dirty="0" smtClean="0">
                <a:latin typeface="+mn-lt"/>
              </a:rPr>
              <a:t>connectors </a:t>
            </a:r>
            <a:r>
              <a:rPr lang="en-US" sz="2000" dirty="0">
                <a:latin typeface="+mn-lt"/>
              </a:rPr>
              <a:t>to establish advanced relationships between </a:t>
            </a:r>
            <a:r>
              <a:rPr lang="en-US" sz="2000" dirty="0" smtClean="0">
                <a:latin typeface="+mn-lt"/>
              </a:rPr>
              <a:t>ideas</a:t>
            </a:r>
            <a:endParaRPr lang="en-US" altLang="en-US" sz="2000" dirty="0">
              <a:latin typeface="+mn-lt"/>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2"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Tree>
    <p:extLst>
      <p:ext uri="{BB962C8B-B14F-4D97-AF65-F5344CB8AC3E}">
        <p14:creationId xmlns:p14="http://schemas.microsoft.com/office/powerpoint/2010/main" val="4193145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3504010" y="1477993"/>
            <a:ext cx="5216657" cy="3073370"/>
          </a:xfrm>
          <a:prstGeom prst="wedgeRoundRectCallout">
            <a:avLst>
              <a:gd name="adj1" fmla="val -6583"/>
              <a:gd name="adj2" fmla="val 7751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dirty="0">
                <a:latin typeface="Calibri" pitchFamily="34" charset="0"/>
              </a:rPr>
              <a:t>Developing </a:t>
            </a:r>
            <a:r>
              <a:rPr lang="en-US" altLang="en-US" sz="2000" dirty="0" smtClean="0">
                <a:latin typeface="Calibri" pitchFamily="34" charset="0"/>
              </a:rPr>
              <a:t>Advanced Relationships (</a:t>
            </a:r>
            <a:r>
              <a:rPr lang="en-US" altLang="en-US" sz="2000" dirty="0">
                <a:latin typeface="Calibri" pitchFamily="34" charset="0"/>
              </a:rPr>
              <a:t>EL):</a:t>
            </a:r>
          </a:p>
          <a:p>
            <a:pPr eaLnBrk="1" hangingPunct="1">
              <a:defRPr/>
            </a:pPr>
            <a:endParaRPr lang="en-US" altLang="en-US" sz="2000" dirty="0">
              <a:latin typeface="Calibri" pitchFamily="34" charset="0"/>
            </a:endParaRPr>
          </a:p>
          <a:p>
            <a:pPr eaLnBrk="1" hangingPunct="1">
              <a:defRPr/>
            </a:pPr>
            <a:r>
              <a:rPr lang="en-US" sz="2000" i="1" dirty="0">
                <a:latin typeface="+mn-lt"/>
              </a:rPr>
              <a:t>It will be a good way </a:t>
            </a:r>
            <a:r>
              <a:rPr lang="en-US" sz="2000" b="1" i="1" dirty="0">
                <a:latin typeface="+mn-lt"/>
              </a:rPr>
              <a:t>if</a:t>
            </a:r>
            <a:r>
              <a:rPr lang="en-US" sz="2000" i="1" dirty="0">
                <a:latin typeface="+mn-lt"/>
              </a:rPr>
              <a:t> you put the cubes by tens </a:t>
            </a:r>
            <a:r>
              <a:rPr lang="en-US" sz="2000" b="1" i="1" dirty="0">
                <a:latin typeface="+mn-lt"/>
              </a:rPr>
              <a:t>so </a:t>
            </a:r>
            <a:r>
              <a:rPr lang="en-US" sz="2000" i="1" dirty="0">
                <a:latin typeface="+mn-lt"/>
              </a:rPr>
              <a:t>that</a:t>
            </a:r>
            <a:r>
              <a:rPr lang="en-US" sz="2000" b="1" i="1" dirty="0">
                <a:latin typeface="+mn-lt"/>
              </a:rPr>
              <a:t> </a:t>
            </a:r>
            <a:r>
              <a:rPr lang="en-US" sz="2000" i="1" dirty="0">
                <a:latin typeface="+mn-lt"/>
              </a:rPr>
              <a:t>you could go more faster, and not get confused by counting one by one, and not take that long</a:t>
            </a:r>
            <a:r>
              <a:rPr lang="en-US" sz="2000" i="1" dirty="0" smtClean="0">
                <a:latin typeface="+mn-lt"/>
              </a:rPr>
              <a:t>.</a:t>
            </a:r>
          </a:p>
          <a:p>
            <a:pPr eaLnBrk="1" hangingPunct="1">
              <a:defRPr/>
            </a:pPr>
            <a:r>
              <a:rPr lang="en-US" sz="2000" dirty="0" smtClean="0"/>
              <a:t> </a:t>
            </a:r>
            <a:endParaRPr lang="en-US" altLang="en-US" sz="2000" dirty="0" smtClean="0">
              <a:latin typeface="Calibri" pitchFamily="34" charset="0"/>
            </a:endParaRPr>
          </a:p>
          <a:p>
            <a:pPr eaLnBrk="1" hangingPunct="1">
              <a:buFont typeface="Arial" pitchFamily="34" charset="0"/>
              <a:buChar char="•"/>
              <a:defRPr/>
            </a:pPr>
            <a:r>
              <a:rPr lang="en-US" altLang="en-US" sz="2000" dirty="0" smtClean="0">
                <a:latin typeface="Calibri" pitchFamily="34" charset="0"/>
              </a:rPr>
              <a:t> Use of one conditional connector (if)</a:t>
            </a:r>
          </a:p>
          <a:p>
            <a:pPr eaLnBrk="1" hangingPunct="1">
              <a:buFont typeface="Arial" pitchFamily="34" charset="0"/>
              <a:buChar char="•"/>
              <a:defRPr/>
            </a:pPr>
            <a:r>
              <a:rPr lang="en-US" altLang="en-US" sz="2000" dirty="0" smtClean="0">
                <a:latin typeface="Calibri" pitchFamily="34" charset="0"/>
              </a:rPr>
              <a:t> Use of one causal connector (so)</a:t>
            </a:r>
            <a:endParaRPr lang="en-US" altLang="en-US" sz="2000" dirty="0">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6" name="Rounded Rectangular Callout 15"/>
          <p:cNvSpPr>
            <a:spLocks noChangeArrowheads="1"/>
          </p:cNvSpPr>
          <p:nvPr/>
        </p:nvSpPr>
        <p:spPr bwMode="auto">
          <a:xfrm>
            <a:off x="3504012" y="1477993"/>
            <a:ext cx="5216656" cy="3073370"/>
          </a:xfrm>
          <a:prstGeom prst="wedgeRoundRectCallout">
            <a:avLst>
              <a:gd name="adj1" fmla="val -10564"/>
              <a:gd name="adj2" fmla="val 7810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Developing Advanced Relationships (</a:t>
            </a:r>
            <a:r>
              <a:rPr lang="en-US" altLang="en-US" sz="2000" u="sng" dirty="0">
                <a:latin typeface="Calibri" pitchFamily="34" charset="0"/>
              </a:rPr>
              <a:t>EO/P)</a:t>
            </a:r>
            <a:r>
              <a:rPr lang="en-US" altLang="en-US" sz="2000" dirty="0">
                <a:latin typeface="Calibri" pitchFamily="34" charset="0"/>
              </a:rPr>
              <a:t>:</a:t>
            </a:r>
          </a:p>
          <a:p>
            <a:pPr eaLnBrk="1" hangingPunct="1">
              <a:defRPr/>
            </a:pPr>
            <a:endParaRPr lang="en-US" altLang="en-US" sz="2000" i="1" dirty="0" smtClean="0">
              <a:solidFill>
                <a:srgbClr val="FFFFFF"/>
              </a:solidFill>
              <a:latin typeface="Calibri" pitchFamily="34" charset="0"/>
            </a:endParaRPr>
          </a:p>
          <a:p>
            <a:pPr eaLnBrk="1" hangingPunct="1">
              <a:defRPr/>
            </a:pPr>
            <a:r>
              <a:rPr lang="en-US" sz="2000" i="1" dirty="0">
                <a:latin typeface="+mn-lt"/>
              </a:rPr>
              <a:t>You should do it counting two by two </a:t>
            </a:r>
            <a:r>
              <a:rPr lang="en-US" sz="2000" b="1" i="1" dirty="0">
                <a:latin typeface="+mn-lt"/>
              </a:rPr>
              <a:t>because</a:t>
            </a:r>
            <a:r>
              <a:rPr lang="en-US" sz="2000" i="1" dirty="0">
                <a:latin typeface="+mn-lt"/>
              </a:rPr>
              <a:t> </a:t>
            </a:r>
            <a:r>
              <a:rPr lang="en-US" sz="2000" b="1" i="1" dirty="0">
                <a:latin typeface="+mn-lt"/>
              </a:rPr>
              <a:t>if</a:t>
            </a:r>
            <a:r>
              <a:rPr lang="en-US" sz="2000" i="1" dirty="0">
                <a:latin typeface="+mn-lt"/>
              </a:rPr>
              <a:t> you do any more, it'll be hard. You could sometimes miss one. And </a:t>
            </a:r>
            <a:r>
              <a:rPr lang="en-US" sz="2000" b="1" i="1" dirty="0">
                <a:latin typeface="+mn-lt"/>
              </a:rPr>
              <a:t>if</a:t>
            </a:r>
            <a:r>
              <a:rPr lang="en-US" sz="2000" i="1" dirty="0">
                <a:latin typeface="+mn-lt"/>
              </a:rPr>
              <a:t> you do it by ones, then it'll take too long</a:t>
            </a:r>
            <a:r>
              <a:rPr lang="en-US" sz="2000" i="1" dirty="0" smtClean="0">
                <a:latin typeface="+mn-lt"/>
              </a:rPr>
              <a:t>.</a:t>
            </a:r>
          </a:p>
          <a:p>
            <a:pPr eaLnBrk="1" hangingPunct="1">
              <a:defRPr/>
            </a:pPr>
            <a:r>
              <a:rPr lang="en-US" sz="2000" i="1" dirty="0" smtClean="0">
                <a:latin typeface="+mn-lt"/>
              </a:rPr>
              <a:t> </a:t>
            </a:r>
            <a:endParaRPr lang="en-US" altLang="en-US" sz="2000" i="1" dirty="0" smtClean="0">
              <a:solidFill>
                <a:srgbClr val="FFFFFF"/>
              </a:solidFill>
              <a:latin typeface="+mn-lt"/>
            </a:endParaRPr>
          </a:p>
          <a:p>
            <a:pPr eaLnBrk="1" hangingPunct="1">
              <a:buFont typeface="Arial" pitchFamily="34" charset="0"/>
              <a:buChar char="•"/>
              <a:defRPr/>
            </a:pPr>
            <a:r>
              <a:rPr lang="en-US" altLang="en-US" sz="2000" dirty="0" smtClean="0">
                <a:latin typeface="Calibri" pitchFamily="34" charset="0"/>
              </a:rPr>
              <a:t> Use of one causal connector (because)</a:t>
            </a:r>
          </a:p>
          <a:p>
            <a:pPr eaLnBrk="1" hangingPunct="1">
              <a:buFont typeface="Arial" pitchFamily="34" charset="0"/>
              <a:buChar char="•"/>
              <a:defRPr/>
            </a:pPr>
            <a:r>
              <a:rPr lang="en-US" altLang="en-US" sz="2000" dirty="0" smtClean="0">
                <a:latin typeface="Calibri" pitchFamily="34" charset="0"/>
              </a:rPr>
              <a:t> Use of one conditional connector (if)</a:t>
            </a:r>
            <a:endParaRPr lang="en-US" altLang="en-US" sz="2000" dirty="0">
              <a:latin typeface="Calibri" pitchFamily="34" charset="0"/>
            </a:endParaRPr>
          </a:p>
        </p:txBody>
      </p:sp>
      <p:sp>
        <p:nvSpPr>
          <p:cNvPr id="10"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2" name="Right Arrow 11"/>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14450977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14357" y="1058208"/>
            <a:ext cx="6105499" cy="3862487"/>
          </a:xfrm>
          <a:prstGeom prst="wedgeRoundRectCallout">
            <a:avLst>
              <a:gd name="adj1" fmla="val 16702"/>
              <a:gd name="adj2" fmla="val 6181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Controlled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dirty="0" smtClean="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i="1" dirty="0" smtClean="0">
                <a:latin typeface="+mn-lt"/>
              </a:rPr>
              <a:t>I </a:t>
            </a:r>
            <a:r>
              <a:rPr lang="en-US" sz="2000" i="1" dirty="0">
                <a:latin typeface="+mn-lt"/>
              </a:rPr>
              <a:t>would tell her that this would be a better way </a:t>
            </a:r>
            <a:r>
              <a:rPr lang="en-US" sz="2000" b="1" i="1" dirty="0">
                <a:latin typeface="+mn-lt"/>
              </a:rPr>
              <a:t>because</a:t>
            </a:r>
            <a:r>
              <a:rPr lang="en-US" sz="2000" i="1" dirty="0">
                <a:latin typeface="+mn-lt"/>
              </a:rPr>
              <a:t> you get mixed </a:t>
            </a:r>
            <a:r>
              <a:rPr lang="en-US" sz="2000" i="1" dirty="0" smtClean="0">
                <a:latin typeface="+mn-lt"/>
              </a:rPr>
              <a:t>up </a:t>
            </a:r>
            <a:r>
              <a:rPr lang="en-US" sz="2000" b="1" i="1" dirty="0" smtClean="0">
                <a:latin typeface="+mn-lt"/>
              </a:rPr>
              <a:t>or</a:t>
            </a:r>
            <a:r>
              <a:rPr lang="en-US" sz="2000" i="1" dirty="0" smtClean="0">
                <a:latin typeface="+mn-lt"/>
              </a:rPr>
              <a:t> </a:t>
            </a:r>
            <a:r>
              <a:rPr lang="en-US" sz="2000" i="1" dirty="0">
                <a:latin typeface="+mn-lt"/>
              </a:rPr>
              <a:t>you could lose </a:t>
            </a:r>
            <a:r>
              <a:rPr lang="en-US" sz="2000" i="1" dirty="0" smtClean="0">
                <a:latin typeface="+mn-lt"/>
              </a:rPr>
              <a:t>track. </a:t>
            </a:r>
            <a:r>
              <a:rPr lang="en-US" sz="2000" b="1" i="1" dirty="0" smtClean="0">
                <a:latin typeface="+mn-lt"/>
              </a:rPr>
              <a:t>Because</a:t>
            </a:r>
            <a:r>
              <a:rPr lang="en-US" sz="2000" i="1" dirty="0" smtClean="0">
                <a:latin typeface="+mn-lt"/>
              </a:rPr>
              <a:t> </a:t>
            </a:r>
            <a:r>
              <a:rPr lang="en-US" sz="2000" i="1" dirty="0">
                <a:latin typeface="+mn-lt"/>
              </a:rPr>
              <a:t>some of them are the same color, </a:t>
            </a:r>
            <a:r>
              <a:rPr lang="en-US" sz="2000" b="1" i="1" dirty="0">
                <a:latin typeface="+mn-lt"/>
              </a:rPr>
              <a:t>so</a:t>
            </a:r>
            <a:r>
              <a:rPr lang="en-US" sz="2000" i="1" dirty="0">
                <a:latin typeface="+mn-lt"/>
              </a:rPr>
              <a:t> you can lose count. </a:t>
            </a:r>
            <a:r>
              <a:rPr lang="en-US" sz="2000" b="1" i="1" dirty="0">
                <a:latin typeface="+mn-lt"/>
              </a:rPr>
              <a:t>But</a:t>
            </a:r>
            <a:r>
              <a:rPr lang="en-US" sz="2000" i="1" dirty="0">
                <a:latin typeface="+mn-lt"/>
              </a:rPr>
              <a:t> when you put them in groups, it's easier. You count how many there are in groups and then you just add them up and see how much you get</a:t>
            </a:r>
            <a:r>
              <a:rPr lang="en-US" sz="2000" i="1" dirty="0" smtClean="0">
                <a:latin typeface="+mn-lt"/>
              </a:rPr>
              <a:t>.</a:t>
            </a:r>
          </a:p>
          <a:p>
            <a:pPr eaLnBrk="1" hangingPunct="1">
              <a:defRPr/>
            </a:pPr>
            <a:endParaRPr lang="en-US" altLang="en-US" sz="2000" i="1" dirty="0" smtClean="0">
              <a:latin typeface="Calibri" pitchFamily="34" charset="0"/>
            </a:endParaRPr>
          </a:p>
          <a:p>
            <a:pPr eaLnBrk="1" hangingPunct="1">
              <a:buFont typeface="Arial" pitchFamily="34" charset="0"/>
              <a:buChar char="•"/>
              <a:defRPr/>
            </a:pPr>
            <a:r>
              <a:rPr lang="en-US" altLang="en-US" sz="2000" dirty="0" smtClean="0">
                <a:latin typeface="Calibri" pitchFamily="34" charset="0"/>
              </a:rPr>
              <a:t> Use of two causal connectors (because, so)</a:t>
            </a:r>
          </a:p>
          <a:p>
            <a:pPr eaLnBrk="1" hangingPunct="1">
              <a:buFont typeface="Arial" pitchFamily="34" charset="0"/>
              <a:buChar char="•"/>
              <a:defRPr/>
            </a:pPr>
            <a:r>
              <a:rPr lang="en-US" altLang="en-US" sz="2000" dirty="0" smtClean="0">
                <a:latin typeface="Calibri" pitchFamily="34" charset="0"/>
              </a:rPr>
              <a:t> Use of two contrastive connectors (or, but)</a:t>
            </a:r>
            <a:endParaRPr lang="en-US" altLang="en-US" sz="2000" dirty="0">
              <a:latin typeface="Calibri" pitchFamily="34" charset="0"/>
            </a:endParaRPr>
          </a:p>
        </p:txBody>
      </p:sp>
      <p:sp>
        <p:nvSpPr>
          <p:cNvPr id="12"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3" name="Rounded Rectangular Callout 12"/>
          <p:cNvSpPr>
            <a:spLocks noChangeArrowheads="1"/>
          </p:cNvSpPr>
          <p:nvPr/>
        </p:nvSpPr>
        <p:spPr bwMode="auto">
          <a:xfrm>
            <a:off x="2914358" y="1058208"/>
            <a:ext cx="6105498" cy="3862487"/>
          </a:xfrm>
          <a:prstGeom prst="wedgeRoundRectCallout">
            <a:avLst>
              <a:gd name="adj1" fmla="val 23041"/>
              <a:gd name="adj2" fmla="val 6211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Controlled </a:t>
            </a:r>
            <a:r>
              <a:rPr lang="en-US" altLang="en-US" sz="2000" u="sng" dirty="0" smtClean="0">
                <a:latin typeface="Calibri" pitchFamily="34" charset="0"/>
              </a:rPr>
              <a:t>Advanced Relationships (</a:t>
            </a:r>
            <a:r>
              <a:rPr lang="en-US" altLang="en-US" sz="2000" u="sng" dirty="0">
                <a:latin typeface="Calibri" pitchFamily="34" charset="0"/>
              </a:rPr>
              <a:t>EO/P):</a:t>
            </a:r>
          </a:p>
          <a:p>
            <a:pPr eaLnBrk="1" hangingPunct="1">
              <a:defRPr/>
            </a:pPr>
            <a:endParaRPr lang="en-US" altLang="en-US" sz="2000" u="sng" dirty="0">
              <a:latin typeface="Calibri" pitchFamily="34" charset="0"/>
            </a:endParaRPr>
          </a:p>
          <a:p>
            <a:pPr eaLnBrk="1" hangingPunct="1">
              <a:defRPr/>
            </a:pPr>
            <a:r>
              <a:rPr lang="en-US" sz="2000" i="1" dirty="0">
                <a:latin typeface="+mn-lt"/>
              </a:rPr>
              <a:t>It will help you </a:t>
            </a:r>
            <a:r>
              <a:rPr lang="en-US" sz="2000" b="1" i="1" dirty="0">
                <a:latin typeface="+mn-lt"/>
              </a:rPr>
              <a:t>because</a:t>
            </a:r>
            <a:r>
              <a:rPr lang="en-US" sz="2000" i="1" dirty="0">
                <a:latin typeface="+mn-lt"/>
              </a:rPr>
              <a:t> it's more organized and it helps me </a:t>
            </a:r>
            <a:r>
              <a:rPr lang="en-US" sz="2000" b="1" i="1" dirty="0">
                <a:latin typeface="+mn-lt"/>
              </a:rPr>
              <a:t>so</a:t>
            </a:r>
            <a:r>
              <a:rPr lang="en-US" sz="2000" i="1" dirty="0">
                <a:latin typeface="+mn-lt"/>
              </a:rPr>
              <a:t> I think it would help you at the same time. And this is how. You just stack them up by color code </a:t>
            </a:r>
            <a:r>
              <a:rPr lang="en-US" sz="2000" b="1" i="1" dirty="0">
                <a:latin typeface="+mn-lt"/>
              </a:rPr>
              <a:t>or</a:t>
            </a:r>
            <a:r>
              <a:rPr lang="en-US" sz="2000" i="1" dirty="0">
                <a:latin typeface="+mn-lt"/>
              </a:rPr>
              <a:t> you can just stack them up by the group which you want. You can do it by five, by ten, by twenty, by how many you want. As long as they're equal groups. All equal</a:t>
            </a:r>
            <a:r>
              <a:rPr lang="en-US" sz="2000" i="1" dirty="0" smtClean="0">
                <a:latin typeface="+mn-lt"/>
              </a:rPr>
              <a:t>.</a:t>
            </a:r>
          </a:p>
          <a:p>
            <a:pPr eaLnBrk="1" hangingPunct="1">
              <a:defRPr/>
            </a:pPr>
            <a:endParaRPr lang="en-US" altLang="en-US" sz="2000" i="1" dirty="0" smtClean="0">
              <a:latin typeface="Calibri" pitchFamily="34" charset="0"/>
            </a:endParaRPr>
          </a:p>
          <a:p>
            <a:pPr eaLnBrk="1" hangingPunct="1">
              <a:buFont typeface="Arial" pitchFamily="34" charset="0"/>
              <a:buChar char="•"/>
              <a:defRPr/>
            </a:pPr>
            <a:r>
              <a:rPr lang="en-US" altLang="en-US" sz="2000" dirty="0" smtClean="0">
                <a:latin typeface="Calibri" pitchFamily="34" charset="0"/>
              </a:rPr>
              <a:t> Use of two causal connectors (because, so)</a:t>
            </a:r>
          </a:p>
          <a:p>
            <a:pPr eaLnBrk="1" hangingPunct="1">
              <a:buFont typeface="Arial" pitchFamily="34" charset="0"/>
              <a:buChar char="•"/>
              <a:defRPr/>
            </a:pPr>
            <a:r>
              <a:rPr lang="en-US" altLang="en-US" sz="2000" dirty="0" smtClean="0">
                <a:latin typeface="Calibri" pitchFamily="34" charset="0"/>
              </a:rPr>
              <a:t> Use of one contrastive connector (or)</a:t>
            </a:r>
            <a:endParaRPr lang="en-US" altLang="en-US" sz="2000" dirty="0">
              <a:latin typeface="Calibri" pitchFamily="34"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pic>
        <p:nvPicPr>
          <p:cNvPr id="2" name="AdvRel_5th_Math_N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88715" y="5886916"/>
            <a:ext cx="374904" cy="374904"/>
          </a:xfrm>
          <a:prstGeom prst="rect">
            <a:avLst/>
          </a:prstGeom>
        </p:spPr>
      </p:pic>
      <p:sp>
        <p:nvSpPr>
          <p:cNvPr id="14" name="Right Arrow 13"/>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19521956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md type="call" cmd="stop">
                                      <p:cBhvr>
                                        <p:cTn id="11" dur="1">
                                          <p:stCondLst>
                                            <p:cond delay="499"/>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900"/>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969231" y="1028701"/>
            <a:ext cx="5638547" cy="3707328"/>
          </a:xfrm>
          <a:prstGeom prst="wedgeRoundRectCallout">
            <a:avLst>
              <a:gd name="adj1" fmla="val -31940"/>
              <a:gd name="adj2" fmla="val 6682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Emerging 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i="1" dirty="0">
                <a:latin typeface="+mn-lt"/>
              </a:rPr>
              <a:t>With a pasta. With the toothbrush. With the water. Spit out the water.  </a:t>
            </a:r>
            <a:endParaRPr lang="en-US" sz="2000" i="1" dirty="0" smtClean="0">
              <a:latin typeface="+mn-lt"/>
            </a:endParaRPr>
          </a:p>
          <a:p>
            <a:pPr eaLnBrk="1" hangingPunct="1">
              <a:defRPr/>
            </a:pPr>
            <a:r>
              <a:rPr lang="en-US" sz="2000" dirty="0" smtClean="0">
                <a:latin typeface="+mn-lt"/>
              </a:rPr>
              <a:t>[</a:t>
            </a:r>
            <a:r>
              <a:rPr lang="en-US" sz="2000" dirty="0">
                <a:latin typeface="+mn-lt"/>
              </a:rPr>
              <a:t>And can you tell her why she should do it?] </a:t>
            </a:r>
            <a:endParaRPr lang="en-US" sz="2000" dirty="0" smtClean="0">
              <a:latin typeface="+mn-lt"/>
            </a:endParaRPr>
          </a:p>
          <a:p>
            <a:pPr eaLnBrk="1" hangingPunct="1">
              <a:defRPr/>
            </a:pPr>
            <a:r>
              <a:rPr lang="en-US" sz="2000" i="1" dirty="0" smtClean="0">
                <a:latin typeface="+mn-lt"/>
              </a:rPr>
              <a:t>She </a:t>
            </a:r>
            <a:r>
              <a:rPr lang="en-US" sz="2000" i="1" dirty="0">
                <a:latin typeface="+mn-lt"/>
              </a:rPr>
              <a:t>should do it </a:t>
            </a:r>
            <a:r>
              <a:rPr lang="en-US" sz="2000" b="1" i="1" dirty="0">
                <a:latin typeface="+mn-lt"/>
              </a:rPr>
              <a:t>for</a:t>
            </a:r>
            <a:r>
              <a:rPr lang="en-US" sz="2000" i="1" dirty="0">
                <a:latin typeface="+mn-lt"/>
              </a:rPr>
              <a:t> his teeth can be shiny always</a:t>
            </a:r>
            <a:r>
              <a:rPr lang="en-US" sz="2000" i="1" dirty="0" smtClean="0">
                <a:latin typeface="+mn-lt"/>
              </a:rPr>
              <a:t>.</a:t>
            </a:r>
          </a:p>
          <a:p>
            <a:pPr eaLnBrk="1" hangingPunct="1">
              <a:defRPr/>
            </a:pPr>
            <a:endParaRPr lang="en-US" altLang="en-US" sz="2000" i="1" dirty="0">
              <a:latin typeface="+mn-lt"/>
            </a:endParaRPr>
          </a:p>
          <a:p>
            <a:pPr eaLnBrk="1" hangingPunct="1">
              <a:buFont typeface="Arial" pitchFamily="34" charset="0"/>
              <a:buChar char="•"/>
              <a:defRPr/>
            </a:pPr>
            <a:r>
              <a:rPr lang="en-US" altLang="en-US" sz="2000" dirty="0">
                <a:latin typeface="Calibri" pitchFamily="34" charset="0"/>
              </a:rPr>
              <a:t>Use of one discourse connector </a:t>
            </a:r>
            <a:r>
              <a:rPr lang="en-US" altLang="en-US" sz="2000" dirty="0" smtClean="0">
                <a:latin typeface="Calibri" pitchFamily="34" charset="0"/>
              </a:rPr>
              <a:t>(</a:t>
            </a:r>
            <a:r>
              <a:rPr lang="en-US" altLang="en-US" sz="2000" i="1" dirty="0" smtClean="0">
                <a:latin typeface="Calibri" pitchFamily="34" charset="0"/>
              </a:rPr>
              <a:t>for </a:t>
            </a:r>
            <a:r>
              <a:rPr lang="en-US" altLang="en-US" sz="2000" dirty="0" smtClean="0">
                <a:latin typeface="Calibri" pitchFamily="34" charset="0"/>
              </a:rPr>
              <a:t>in a non-conventional use) </a:t>
            </a:r>
            <a:r>
              <a:rPr lang="en-US" altLang="en-US" sz="2000" dirty="0">
                <a:latin typeface="Calibri" pitchFamily="34" charset="0"/>
              </a:rPr>
              <a:t>to establish a </a:t>
            </a:r>
            <a:r>
              <a:rPr lang="en-US" altLang="en-US" sz="2000" dirty="0" smtClean="0">
                <a:latin typeface="Calibri" pitchFamily="34" charset="0"/>
              </a:rPr>
              <a:t>causal relationship</a:t>
            </a:r>
            <a:endParaRPr lang="en-US" altLang="en-US" sz="2000" dirty="0">
              <a:latin typeface="Calibri" pitchFamily="34" charset="0"/>
            </a:endParaRPr>
          </a:p>
        </p:txBody>
      </p:sp>
      <p:sp>
        <p:nvSpPr>
          <p:cNvPr id="10" name="Rounded Rectangular Callout 9"/>
          <p:cNvSpPr>
            <a:spLocks noChangeArrowheads="1"/>
          </p:cNvSpPr>
          <p:nvPr/>
        </p:nvSpPr>
        <p:spPr bwMode="auto">
          <a:xfrm>
            <a:off x="2969231" y="1028700"/>
            <a:ext cx="5960388" cy="3779605"/>
          </a:xfrm>
          <a:prstGeom prst="wedgeRoundRectCallout">
            <a:avLst>
              <a:gd name="adj1" fmla="val -28123"/>
              <a:gd name="adj2" fmla="val 6482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latin typeface="Calibri" pitchFamily="34" charset="0"/>
              </a:rPr>
              <a:t>Emerging </a:t>
            </a:r>
            <a:r>
              <a:rPr lang="en-US" altLang="en-US" sz="1800" u="sng" dirty="0" smtClean="0">
                <a:latin typeface="Calibri" pitchFamily="34" charset="0"/>
              </a:rPr>
              <a:t>Advanced Relationships (EO/P)</a:t>
            </a:r>
            <a:r>
              <a:rPr lang="en-US" altLang="en-US" sz="1800" dirty="0" smtClean="0">
                <a:latin typeface="Calibri" pitchFamily="34" charset="0"/>
              </a:rPr>
              <a:t>:</a:t>
            </a:r>
          </a:p>
          <a:p>
            <a:pPr eaLnBrk="1" hangingPunct="1">
              <a:defRPr/>
            </a:pPr>
            <a:endParaRPr lang="en-US" altLang="en-US" sz="800" dirty="0">
              <a:latin typeface="Calibri" pitchFamily="34" charset="0"/>
            </a:endParaRPr>
          </a:p>
          <a:p>
            <a:pPr eaLnBrk="1" hangingPunct="1">
              <a:defRPr/>
            </a:pPr>
            <a:r>
              <a:rPr lang="en-US" sz="1800" i="1" dirty="0">
                <a:latin typeface="+mn-lt"/>
              </a:rPr>
              <a:t>The little girl has to do it </a:t>
            </a:r>
            <a:r>
              <a:rPr lang="en-US" sz="1800" b="1" i="1" dirty="0">
                <a:latin typeface="+mn-lt"/>
              </a:rPr>
              <a:t>because</a:t>
            </a:r>
            <a:r>
              <a:rPr lang="en-US" sz="1800" i="1" dirty="0">
                <a:latin typeface="+mn-lt"/>
              </a:rPr>
              <a:t> her teeth will stay </a:t>
            </a:r>
            <a:r>
              <a:rPr lang="en-US" sz="1800" i="1" dirty="0" smtClean="0">
                <a:latin typeface="+mn-lt"/>
              </a:rPr>
              <a:t>clean </a:t>
            </a:r>
            <a:r>
              <a:rPr lang="en-US" sz="1800" i="1" dirty="0">
                <a:latin typeface="+mn-lt"/>
              </a:rPr>
              <a:t>and they won't fall out. And they won't turn like different colors. And they won't fall out at the same time. </a:t>
            </a:r>
            <a:endParaRPr lang="en-US" sz="1800" i="1" dirty="0" smtClean="0">
              <a:latin typeface="+mn-lt"/>
            </a:endParaRPr>
          </a:p>
          <a:p>
            <a:pPr eaLnBrk="1" hangingPunct="1">
              <a:defRPr/>
            </a:pPr>
            <a:r>
              <a:rPr lang="en-US" sz="1800" dirty="0" smtClean="0">
                <a:latin typeface="+mn-lt"/>
              </a:rPr>
              <a:t>[</a:t>
            </a:r>
            <a:r>
              <a:rPr lang="en-US" sz="1800" dirty="0">
                <a:latin typeface="+mn-lt"/>
              </a:rPr>
              <a:t>And can you tell her how she should do it, how she should clean her teeth?] </a:t>
            </a:r>
            <a:endParaRPr lang="en-US" sz="1800" dirty="0" smtClean="0">
              <a:latin typeface="+mn-lt"/>
            </a:endParaRPr>
          </a:p>
          <a:p>
            <a:pPr eaLnBrk="1" hangingPunct="1">
              <a:defRPr/>
            </a:pPr>
            <a:r>
              <a:rPr lang="en-US" sz="1800" i="1" dirty="0" smtClean="0">
                <a:latin typeface="+mn-lt"/>
              </a:rPr>
              <a:t>You </a:t>
            </a:r>
            <a:r>
              <a:rPr lang="en-US" sz="1800" i="1" dirty="0">
                <a:latin typeface="+mn-lt"/>
              </a:rPr>
              <a:t>should brush on the bottom and then the top and then this part and then the back and in the back</a:t>
            </a:r>
            <a:r>
              <a:rPr lang="en-US" sz="1800" i="1" dirty="0" smtClean="0">
                <a:latin typeface="+mn-lt"/>
              </a:rPr>
              <a:t>.</a:t>
            </a:r>
          </a:p>
          <a:p>
            <a:pPr eaLnBrk="1" hangingPunct="1">
              <a:defRPr/>
            </a:pPr>
            <a:r>
              <a:rPr lang="en-US" sz="1800" dirty="0" smtClean="0">
                <a:latin typeface="+mn-lt"/>
              </a:rPr>
              <a:t>[</a:t>
            </a:r>
            <a:r>
              <a:rPr lang="en-US" sz="1800" dirty="0">
                <a:latin typeface="+mn-lt"/>
              </a:rPr>
              <a:t>Anything else?] </a:t>
            </a:r>
            <a:endParaRPr lang="en-US" sz="1800" dirty="0" smtClean="0">
              <a:latin typeface="+mn-lt"/>
            </a:endParaRPr>
          </a:p>
          <a:p>
            <a:pPr eaLnBrk="1" hangingPunct="1">
              <a:defRPr/>
            </a:pPr>
            <a:r>
              <a:rPr lang="en-US" sz="1800" i="1" dirty="0" smtClean="0">
                <a:latin typeface="+mn-lt"/>
              </a:rPr>
              <a:t>And then </a:t>
            </a:r>
            <a:r>
              <a:rPr lang="en-US" sz="1800" i="1" dirty="0">
                <a:latin typeface="+mn-lt"/>
              </a:rPr>
              <a:t>you rinse the brush off. </a:t>
            </a:r>
            <a:endParaRPr lang="en-US" sz="1800" i="1" dirty="0" smtClean="0">
              <a:latin typeface="+mn-lt"/>
            </a:endParaRPr>
          </a:p>
          <a:p>
            <a:pPr eaLnBrk="1" hangingPunct="1">
              <a:defRPr/>
            </a:pPr>
            <a:endParaRPr lang="en-US" altLang="en-US" sz="800" dirty="0" smtClean="0">
              <a:latin typeface="Calibri" pitchFamily="34" charset="0"/>
            </a:endParaRPr>
          </a:p>
          <a:p>
            <a:pPr eaLnBrk="1" hangingPunct="1">
              <a:buFont typeface="Arial" pitchFamily="34" charset="0"/>
              <a:buChar char="•"/>
              <a:defRPr/>
            </a:pPr>
            <a:r>
              <a:rPr lang="en-US" altLang="en-US" sz="1800" dirty="0" smtClean="0">
                <a:latin typeface="Calibri" pitchFamily="34" charset="0"/>
              </a:rPr>
              <a:t> Use </a:t>
            </a:r>
            <a:r>
              <a:rPr lang="en-US" altLang="en-US" sz="1800" dirty="0">
                <a:latin typeface="Calibri" pitchFamily="34" charset="0"/>
              </a:rPr>
              <a:t>of </a:t>
            </a:r>
            <a:r>
              <a:rPr lang="en-US" altLang="en-US" sz="1800" dirty="0" smtClean="0">
                <a:latin typeface="Calibri" pitchFamily="34" charset="0"/>
              </a:rPr>
              <a:t>one discourse </a:t>
            </a:r>
            <a:r>
              <a:rPr lang="en-US" altLang="en-US" sz="1800" dirty="0">
                <a:latin typeface="Calibri" pitchFamily="34" charset="0"/>
              </a:rPr>
              <a:t>connector </a:t>
            </a:r>
            <a:r>
              <a:rPr lang="en-US" altLang="en-US" sz="1800" dirty="0" smtClean="0">
                <a:latin typeface="Calibri" pitchFamily="34" charset="0"/>
              </a:rPr>
              <a:t>(because) </a:t>
            </a:r>
            <a:r>
              <a:rPr lang="en-US" altLang="en-US" sz="1800" dirty="0">
                <a:latin typeface="Calibri" pitchFamily="34" charset="0"/>
              </a:rPr>
              <a:t>to establish a </a:t>
            </a:r>
            <a:r>
              <a:rPr lang="en-US" altLang="en-US" sz="1800" dirty="0" smtClean="0">
                <a:latin typeface="Calibri" pitchFamily="34" charset="0"/>
              </a:rPr>
              <a:t>causal relationship</a:t>
            </a:r>
            <a:endParaRPr lang="en-US" altLang="en-US" sz="1800" dirty="0">
              <a:latin typeface="Calibri" pitchFamily="34"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ight Arrow 16"/>
          <p:cNvSpPr>
            <a:spLocks noChangeArrowheads="1"/>
          </p:cNvSpPr>
          <p:nvPr/>
        </p:nvSpPr>
        <p:spPr bwMode="auto">
          <a:xfrm>
            <a:off x="1408176" y="5362985"/>
            <a:ext cx="6284529"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4"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Tree>
    <p:extLst>
      <p:ext uri="{BB962C8B-B14F-4D97-AF65-F5344CB8AC3E}">
        <p14:creationId xmlns:p14="http://schemas.microsoft.com/office/powerpoint/2010/main" val="2133219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5" y="2569464"/>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63334" y="1022727"/>
            <a:ext cx="5630334" cy="3685797"/>
          </a:xfrm>
          <a:prstGeom prst="wedgeRoundRectCallout">
            <a:avLst>
              <a:gd name="adj1" fmla="val -4648"/>
              <a:gd name="adj2" fmla="val 6781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Developing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dirty="0">
                <a:latin typeface="Calibri" pitchFamily="34" charset="0"/>
              </a:rPr>
              <a:t>:</a:t>
            </a:r>
          </a:p>
          <a:p>
            <a:pPr eaLnBrk="1" hangingPunct="1">
              <a:defRPr/>
            </a:pPr>
            <a:endParaRPr lang="en-US" altLang="en-US" sz="2000" dirty="0">
              <a:latin typeface="Calibri" pitchFamily="34" charset="0"/>
            </a:endParaRPr>
          </a:p>
          <a:p>
            <a:pPr eaLnBrk="1" hangingPunct="1">
              <a:defRPr/>
            </a:pPr>
            <a:r>
              <a:rPr lang="en-US" sz="2000" b="1" i="1" dirty="0">
                <a:latin typeface="+mn-lt"/>
              </a:rPr>
              <a:t>Because</a:t>
            </a:r>
            <a:r>
              <a:rPr lang="en-US" sz="2000" i="1" dirty="0">
                <a:latin typeface="+mn-lt"/>
              </a:rPr>
              <a:t> you have to clean them </a:t>
            </a:r>
            <a:r>
              <a:rPr lang="en-US" sz="2000" b="1" i="1" dirty="0">
                <a:latin typeface="+mn-lt"/>
              </a:rPr>
              <a:t>because</a:t>
            </a:r>
            <a:r>
              <a:rPr lang="en-US" sz="2000" i="1" dirty="0">
                <a:latin typeface="+mn-lt"/>
              </a:rPr>
              <a:t> they have to be nice. And you have to wash them </a:t>
            </a:r>
            <a:r>
              <a:rPr lang="en-US" sz="2000" b="1" i="1" dirty="0">
                <a:latin typeface="+mn-lt"/>
              </a:rPr>
              <a:t>so</a:t>
            </a:r>
            <a:r>
              <a:rPr lang="en-US" sz="2000" i="1" dirty="0">
                <a:latin typeface="+mn-lt"/>
              </a:rPr>
              <a:t> it can be clean, not dirty</a:t>
            </a:r>
            <a:r>
              <a:rPr lang="en-US" sz="2000" i="1" dirty="0" smtClean="0">
                <a:latin typeface="+mn-lt"/>
              </a:rPr>
              <a:t>.</a:t>
            </a:r>
          </a:p>
          <a:p>
            <a:pPr eaLnBrk="1" hangingPunct="1">
              <a:defRPr/>
            </a:pPr>
            <a:endParaRPr lang="en-US" sz="2000" i="1" dirty="0" smtClean="0">
              <a:latin typeface="+mn-lt"/>
            </a:endParaRPr>
          </a:p>
          <a:p>
            <a:pPr eaLnBrk="1" hangingPunct="1">
              <a:buFont typeface="Arial" pitchFamily="34" charset="0"/>
              <a:buChar char="•"/>
              <a:defRPr/>
            </a:pPr>
            <a:r>
              <a:rPr lang="en-US" altLang="en-US" sz="2000" dirty="0">
                <a:latin typeface="Calibri" pitchFamily="34" charset="0"/>
              </a:rPr>
              <a:t>Use of </a:t>
            </a:r>
            <a:r>
              <a:rPr lang="en-US" altLang="en-US" sz="2000" dirty="0" smtClean="0">
                <a:latin typeface="Calibri" pitchFamily="34" charset="0"/>
              </a:rPr>
              <a:t>two different causal connectors (because, so)</a:t>
            </a:r>
            <a:endParaRPr lang="en-US" altLang="en-US" sz="2000" dirty="0">
              <a:latin typeface="Calibri" pitchFamily="34" charset="0"/>
            </a:endParaRPr>
          </a:p>
        </p:txBody>
      </p:sp>
      <p:sp>
        <p:nvSpPr>
          <p:cNvPr id="16" name="Rounded Rectangular Callout 15"/>
          <p:cNvSpPr>
            <a:spLocks noChangeArrowheads="1"/>
          </p:cNvSpPr>
          <p:nvPr/>
        </p:nvSpPr>
        <p:spPr bwMode="auto">
          <a:xfrm>
            <a:off x="2963333" y="1022727"/>
            <a:ext cx="5848505" cy="3663029"/>
          </a:xfrm>
          <a:prstGeom prst="wedgeRoundRectCallout">
            <a:avLst>
              <a:gd name="adj1" fmla="val -9387"/>
              <a:gd name="adj2" fmla="val 68716"/>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900" u="sng" dirty="0" smtClean="0">
                <a:latin typeface="Calibri" pitchFamily="34" charset="0"/>
              </a:rPr>
              <a:t>Developing Advanced Relationships (</a:t>
            </a:r>
            <a:r>
              <a:rPr lang="en-US" altLang="en-US" sz="1900" u="sng" dirty="0">
                <a:latin typeface="Calibri" pitchFamily="34" charset="0"/>
              </a:rPr>
              <a:t>EO/P)</a:t>
            </a:r>
            <a:r>
              <a:rPr lang="en-US" altLang="en-US" sz="1900" dirty="0">
                <a:latin typeface="Calibri" pitchFamily="34" charset="0"/>
              </a:rPr>
              <a:t>:</a:t>
            </a:r>
          </a:p>
          <a:p>
            <a:pPr eaLnBrk="1" hangingPunct="1">
              <a:defRPr/>
            </a:pPr>
            <a:endParaRPr lang="en-US" altLang="en-US" sz="700" i="1" dirty="0" smtClean="0">
              <a:solidFill>
                <a:srgbClr val="FFFFFF"/>
              </a:solidFill>
              <a:latin typeface="Calibri" pitchFamily="34" charset="0"/>
            </a:endParaRPr>
          </a:p>
          <a:p>
            <a:pPr eaLnBrk="1" hangingPunct="1">
              <a:defRPr/>
            </a:pPr>
            <a:r>
              <a:rPr lang="en-US" sz="1900" i="1" dirty="0">
                <a:latin typeface="+mn-lt"/>
              </a:rPr>
              <a:t>He should do it to keep his teeth clean. And </a:t>
            </a:r>
            <a:r>
              <a:rPr lang="en-US" sz="1900" b="1" i="1" dirty="0">
                <a:latin typeface="+mn-lt"/>
              </a:rPr>
              <a:t>so</a:t>
            </a:r>
            <a:r>
              <a:rPr lang="en-US" sz="1900" i="1" dirty="0">
                <a:latin typeface="+mn-lt"/>
              </a:rPr>
              <a:t> they don't rot and stuff. </a:t>
            </a:r>
            <a:r>
              <a:rPr lang="en-US" sz="1900" b="1" i="1" dirty="0">
                <a:latin typeface="+mn-lt"/>
              </a:rPr>
              <a:t>If</a:t>
            </a:r>
            <a:r>
              <a:rPr lang="en-US" sz="1900" i="1" dirty="0">
                <a:latin typeface="+mn-lt"/>
              </a:rPr>
              <a:t> he does, then he should go to the dentist to have him drill it. </a:t>
            </a:r>
          </a:p>
          <a:p>
            <a:pPr eaLnBrk="1" hangingPunct="1">
              <a:defRPr/>
            </a:pPr>
            <a:r>
              <a:rPr lang="en-US" sz="1900" dirty="0" smtClean="0">
                <a:latin typeface="+mn-lt"/>
              </a:rPr>
              <a:t>[</a:t>
            </a:r>
            <a:r>
              <a:rPr lang="en-US" sz="1900" dirty="0">
                <a:latin typeface="+mn-lt"/>
              </a:rPr>
              <a:t>And can you tell him how to clean his teeth?] </a:t>
            </a:r>
            <a:endParaRPr lang="en-US" sz="1900" dirty="0" smtClean="0">
              <a:latin typeface="+mn-lt"/>
            </a:endParaRPr>
          </a:p>
          <a:p>
            <a:pPr eaLnBrk="1" hangingPunct="1">
              <a:defRPr/>
            </a:pPr>
            <a:r>
              <a:rPr lang="en-US" sz="1900" i="1" dirty="0" smtClean="0">
                <a:latin typeface="+mn-lt"/>
              </a:rPr>
              <a:t>With </a:t>
            </a:r>
            <a:r>
              <a:rPr lang="en-US" sz="1900" i="1" dirty="0">
                <a:latin typeface="+mn-lt"/>
              </a:rPr>
              <a:t>toothpaste. And put it on the toothbrush and then brush. Like just side to side, top and bottom, and on the front. And </a:t>
            </a:r>
            <a:r>
              <a:rPr lang="en-US" sz="1900" b="1" i="1" dirty="0">
                <a:latin typeface="+mn-lt"/>
              </a:rPr>
              <a:t>if</a:t>
            </a:r>
            <a:r>
              <a:rPr lang="en-US" sz="1900" i="1" dirty="0">
                <a:latin typeface="+mn-lt"/>
              </a:rPr>
              <a:t> they want to, they can do it on the back</a:t>
            </a:r>
            <a:r>
              <a:rPr lang="en-US" sz="1900" i="1" dirty="0" smtClean="0">
                <a:latin typeface="+mn-lt"/>
              </a:rPr>
              <a:t>.</a:t>
            </a:r>
          </a:p>
          <a:p>
            <a:pPr eaLnBrk="1" hangingPunct="1">
              <a:defRPr/>
            </a:pPr>
            <a:r>
              <a:rPr lang="en-US" sz="1900" i="1" dirty="0" smtClean="0">
                <a:latin typeface="+mn-lt"/>
              </a:rPr>
              <a:t> </a:t>
            </a:r>
            <a:endParaRPr lang="en-US" altLang="en-US" sz="800" i="1" dirty="0" smtClean="0">
              <a:solidFill>
                <a:srgbClr val="FFFFFF"/>
              </a:solidFill>
            </a:endParaRPr>
          </a:p>
          <a:p>
            <a:pPr eaLnBrk="1" hangingPunct="1">
              <a:buFont typeface="Arial" pitchFamily="34" charset="0"/>
              <a:buChar char="•"/>
              <a:defRPr/>
            </a:pPr>
            <a:r>
              <a:rPr lang="en-US" altLang="en-US" sz="1900" dirty="0" smtClean="0">
                <a:latin typeface="Calibri" pitchFamily="34" charset="0"/>
              </a:rPr>
              <a:t> Use </a:t>
            </a:r>
            <a:r>
              <a:rPr lang="en-US" altLang="en-US" sz="1900" dirty="0">
                <a:latin typeface="Calibri" pitchFamily="34" charset="0"/>
              </a:rPr>
              <a:t>of</a:t>
            </a:r>
            <a:r>
              <a:rPr lang="en-US" altLang="en-US" sz="1900" dirty="0" smtClean="0">
                <a:latin typeface="Calibri" pitchFamily="34" charset="0"/>
              </a:rPr>
              <a:t> one causal connector (so)</a:t>
            </a:r>
          </a:p>
          <a:p>
            <a:pPr eaLnBrk="1" hangingPunct="1">
              <a:buFont typeface="Arial" pitchFamily="34" charset="0"/>
              <a:buChar char="•"/>
              <a:defRPr/>
            </a:pPr>
            <a:r>
              <a:rPr lang="en-US" altLang="en-US" sz="1900" dirty="0" smtClean="0">
                <a:latin typeface="Calibri" pitchFamily="34" charset="0"/>
              </a:rPr>
              <a:t> Use of one conditional connector (if)</a:t>
            </a:r>
            <a:endParaRPr lang="en-US" altLang="en-US" sz="1900" dirty="0">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7" name="Right Arrow 16"/>
          <p:cNvSpPr>
            <a:spLocks noChangeArrowheads="1"/>
          </p:cNvSpPr>
          <p:nvPr/>
        </p:nvSpPr>
        <p:spPr bwMode="auto">
          <a:xfrm>
            <a:off x="1408176" y="5367528"/>
            <a:ext cx="6309360" cy="222025"/>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Tree>
    <p:extLst>
      <p:ext uri="{BB962C8B-B14F-4D97-AF65-F5344CB8AC3E}">
        <p14:creationId xmlns:p14="http://schemas.microsoft.com/office/powerpoint/2010/main" val="27736221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10577" y="1015070"/>
            <a:ext cx="6237169" cy="4121373"/>
          </a:xfrm>
          <a:prstGeom prst="wedgeRoundRectCallout">
            <a:avLst>
              <a:gd name="adj1" fmla="val 14945"/>
              <a:gd name="adj2" fmla="val 5620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latin typeface="Calibri" pitchFamily="34" charset="0"/>
              </a:rPr>
              <a:t>Controlled </a:t>
            </a:r>
            <a:r>
              <a:rPr lang="en-US" altLang="en-US" sz="1800" u="sng" dirty="0" smtClean="0">
                <a:latin typeface="Calibri" pitchFamily="34" charset="0"/>
              </a:rPr>
              <a:t>Advanced Relationships (</a:t>
            </a:r>
            <a:r>
              <a:rPr lang="en-US" altLang="en-US" sz="1800" u="sng" dirty="0">
                <a:latin typeface="Calibri" pitchFamily="34" charset="0"/>
              </a:rPr>
              <a:t>EL)</a:t>
            </a:r>
            <a:r>
              <a:rPr lang="en-US" altLang="en-US" sz="1800" dirty="0" smtClean="0">
                <a:latin typeface="Calibri" pitchFamily="34" charset="0"/>
              </a:rPr>
              <a:t>:</a:t>
            </a:r>
          </a:p>
          <a:p>
            <a:pPr eaLnBrk="1" hangingPunct="1">
              <a:defRPr/>
            </a:pPr>
            <a:endParaRPr lang="en-US" altLang="en-US" sz="1200" dirty="0">
              <a:latin typeface="Calibri" pitchFamily="34" charset="0"/>
            </a:endParaRPr>
          </a:p>
          <a:p>
            <a:pPr eaLnBrk="1" hangingPunct="1">
              <a:defRPr/>
            </a:pPr>
            <a:r>
              <a:rPr lang="en-US" sz="1800" i="1" dirty="0">
                <a:latin typeface="+mn-lt"/>
              </a:rPr>
              <a:t>You need to brush your teeth </a:t>
            </a:r>
            <a:r>
              <a:rPr lang="en-US" sz="1800" b="1" i="1" dirty="0" smtClean="0">
                <a:latin typeface="+mn-lt"/>
              </a:rPr>
              <a:t>because</a:t>
            </a:r>
            <a:r>
              <a:rPr lang="en-US" sz="1800" i="1" dirty="0" smtClean="0">
                <a:latin typeface="+mn-lt"/>
              </a:rPr>
              <a:t> </a:t>
            </a:r>
            <a:r>
              <a:rPr lang="en-US" sz="1800" b="1" i="1" dirty="0" smtClean="0">
                <a:latin typeface="+mn-lt"/>
              </a:rPr>
              <a:t>if</a:t>
            </a:r>
            <a:r>
              <a:rPr lang="en-US" sz="1800" i="1" dirty="0" smtClean="0">
                <a:latin typeface="+mn-lt"/>
              </a:rPr>
              <a:t> </a:t>
            </a:r>
            <a:r>
              <a:rPr lang="en-US" sz="1800" i="1" dirty="0">
                <a:latin typeface="+mn-lt"/>
              </a:rPr>
              <a:t>you don't, you'll get a tooth to fall down. And you don't want a tooth to fall down </a:t>
            </a:r>
            <a:r>
              <a:rPr lang="en-US" sz="1800" b="1" i="1" dirty="0">
                <a:latin typeface="+mn-lt"/>
              </a:rPr>
              <a:t>because</a:t>
            </a:r>
            <a:r>
              <a:rPr lang="en-US" sz="1800" i="1" dirty="0">
                <a:latin typeface="+mn-lt"/>
              </a:rPr>
              <a:t> you want them straight ahead </a:t>
            </a:r>
            <a:r>
              <a:rPr lang="en-US" sz="1800" b="1" i="1" dirty="0">
                <a:latin typeface="+mn-lt"/>
              </a:rPr>
              <a:t>for</a:t>
            </a:r>
            <a:r>
              <a:rPr lang="en-US" sz="1800" i="1" dirty="0">
                <a:latin typeface="+mn-lt"/>
              </a:rPr>
              <a:t> you cannot lose </a:t>
            </a:r>
            <a:r>
              <a:rPr lang="en-US" sz="1800" i="1" dirty="0" err="1">
                <a:latin typeface="+mn-lt"/>
              </a:rPr>
              <a:t>tooths</a:t>
            </a:r>
            <a:r>
              <a:rPr lang="en-US" sz="1800" i="1" dirty="0">
                <a:latin typeface="+mn-lt"/>
              </a:rPr>
              <a:t>. </a:t>
            </a:r>
            <a:endParaRPr lang="en-US" sz="1800" i="1" dirty="0" smtClean="0">
              <a:latin typeface="+mn-lt"/>
            </a:endParaRPr>
          </a:p>
          <a:p>
            <a:pPr eaLnBrk="1" hangingPunct="1">
              <a:defRPr/>
            </a:pPr>
            <a:r>
              <a:rPr lang="en-US" sz="1800" dirty="0" smtClean="0">
                <a:latin typeface="+mn-lt"/>
              </a:rPr>
              <a:t>[</a:t>
            </a:r>
            <a:r>
              <a:rPr lang="en-US" sz="1800" dirty="0">
                <a:latin typeface="+mn-lt"/>
              </a:rPr>
              <a:t>Okay. And can you tell him how to do it</a:t>
            </a:r>
            <a:r>
              <a:rPr lang="en-US" sz="1800" dirty="0" smtClean="0">
                <a:latin typeface="+mn-lt"/>
              </a:rPr>
              <a:t> ‘cause </a:t>
            </a:r>
            <a:r>
              <a:rPr lang="en-US" sz="1800" dirty="0">
                <a:latin typeface="+mn-lt"/>
              </a:rPr>
              <a:t>he doesn't know how</a:t>
            </a:r>
            <a:r>
              <a:rPr lang="en-US" sz="1800" dirty="0" smtClean="0">
                <a:latin typeface="+mn-lt"/>
              </a:rPr>
              <a:t>?]</a:t>
            </a:r>
          </a:p>
          <a:p>
            <a:pPr eaLnBrk="1" hangingPunct="1">
              <a:defRPr/>
            </a:pPr>
            <a:r>
              <a:rPr lang="en-US" sz="1800" i="1" dirty="0" smtClean="0">
                <a:latin typeface="+mn-lt"/>
              </a:rPr>
              <a:t>First </a:t>
            </a:r>
            <a:r>
              <a:rPr lang="en-US" sz="1800" i="1" dirty="0">
                <a:latin typeface="+mn-lt"/>
              </a:rPr>
              <a:t>you put toothpaste on the toothbrush. Next you water it a little bit. And then you let it dry for a little bit. And then you brush</a:t>
            </a:r>
            <a:r>
              <a:rPr lang="en-US" sz="1800" i="1" dirty="0" smtClean="0">
                <a:latin typeface="+mn-lt"/>
              </a:rPr>
              <a:t>.</a:t>
            </a:r>
          </a:p>
          <a:p>
            <a:pPr eaLnBrk="1" hangingPunct="1">
              <a:defRPr/>
            </a:pPr>
            <a:endParaRPr lang="en-US" altLang="en-US" sz="1200" i="1" dirty="0" smtClean="0">
              <a:latin typeface="Calibri" pitchFamily="34" charset="0"/>
            </a:endParaRPr>
          </a:p>
          <a:p>
            <a:pPr eaLnBrk="1" hangingPunct="1">
              <a:buFont typeface="Arial" pitchFamily="34" charset="0"/>
              <a:buChar char="•"/>
              <a:defRPr/>
            </a:pPr>
            <a:r>
              <a:rPr lang="en-US" altLang="en-US" sz="1800" dirty="0" smtClean="0">
                <a:latin typeface="Calibri" pitchFamily="34" charset="0"/>
              </a:rPr>
              <a:t> Use of two causal connectors (because, </a:t>
            </a:r>
            <a:r>
              <a:rPr lang="en-US" altLang="en-US" sz="1800" i="1" dirty="0" smtClean="0">
                <a:latin typeface="Calibri" pitchFamily="34" charset="0"/>
              </a:rPr>
              <a:t>for</a:t>
            </a:r>
            <a:r>
              <a:rPr lang="en-US" altLang="en-US" sz="1800" dirty="0" smtClean="0">
                <a:latin typeface="Calibri" pitchFamily="34" charset="0"/>
              </a:rPr>
              <a:t> in a non-conventional use)</a:t>
            </a:r>
          </a:p>
          <a:p>
            <a:pPr eaLnBrk="1" hangingPunct="1">
              <a:buFont typeface="Arial" pitchFamily="34" charset="0"/>
              <a:buChar char="•"/>
              <a:defRPr/>
            </a:pPr>
            <a:r>
              <a:rPr lang="en-US" altLang="en-US" sz="1800" dirty="0" smtClean="0">
                <a:latin typeface="Calibri" pitchFamily="34" charset="0"/>
              </a:rPr>
              <a:t> Use of one conditional connector (if)</a:t>
            </a:r>
          </a:p>
        </p:txBody>
      </p:sp>
      <p:sp>
        <p:nvSpPr>
          <p:cNvPr id="13" name="Rounded Rectangular Callout 12"/>
          <p:cNvSpPr>
            <a:spLocks noChangeArrowheads="1"/>
          </p:cNvSpPr>
          <p:nvPr/>
        </p:nvSpPr>
        <p:spPr bwMode="auto">
          <a:xfrm>
            <a:off x="2887038" y="1143000"/>
            <a:ext cx="6061948" cy="3993443"/>
          </a:xfrm>
          <a:prstGeom prst="wedgeRoundRectCallout">
            <a:avLst>
              <a:gd name="adj1" fmla="val 17518"/>
              <a:gd name="adj2" fmla="val 5636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a:latin typeface="Calibri" pitchFamily="34" charset="0"/>
              </a:rPr>
              <a:t>Controlled </a:t>
            </a:r>
            <a:r>
              <a:rPr lang="en-US" altLang="en-US" sz="1700" u="sng" dirty="0" smtClean="0">
                <a:latin typeface="Calibri" pitchFamily="34" charset="0"/>
              </a:rPr>
              <a:t>Advanced Relationships (</a:t>
            </a:r>
            <a:r>
              <a:rPr lang="en-US" altLang="en-US" sz="1700" u="sng" dirty="0">
                <a:latin typeface="Calibri" pitchFamily="34" charset="0"/>
              </a:rPr>
              <a:t>EO/P):</a:t>
            </a:r>
          </a:p>
          <a:p>
            <a:pPr eaLnBrk="1" hangingPunct="1">
              <a:defRPr/>
            </a:pPr>
            <a:endParaRPr lang="en-US" altLang="en-US" sz="800" u="sng" dirty="0">
              <a:latin typeface="Calibri" pitchFamily="34" charset="0"/>
            </a:endParaRPr>
          </a:p>
          <a:p>
            <a:pPr eaLnBrk="1" hangingPunct="1">
              <a:defRPr/>
            </a:pPr>
            <a:r>
              <a:rPr lang="en-US" sz="1700" b="1" i="1" dirty="0">
                <a:latin typeface="+mn-lt"/>
              </a:rPr>
              <a:t>The reason why you need to do it is</a:t>
            </a:r>
            <a:r>
              <a:rPr lang="en-US" sz="1700" i="1" dirty="0">
                <a:latin typeface="+mn-lt"/>
              </a:rPr>
              <a:t> they don't become </a:t>
            </a:r>
            <a:r>
              <a:rPr lang="en-US" sz="1700" i="1" dirty="0" smtClean="0">
                <a:latin typeface="+mn-lt"/>
              </a:rPr>
              <a:t>green </a:t>
            </a:r>
            <a:r>
              <a:rPr lang="en-US" sz="1700" i="1" dirty="0">
                <a:latin typeface="+mn-lt"/>
              </a:rPr>
              <a:t>and </a:t>
            </a:r>
            <a:r>
              <a:rPr lang="en-US" sz="1700" b="1" i="1" dirty="0">
                <a:latin typeface="+mn-lt"/>
              </a:rPr>
              <a:t>so</a:t>
            </a:r>
            <a:r>
              <a:rPr lang="en-US" sz="1700" i="1" dirty="0">
                <a:latin typeface="+mn-lt"/>
              </a:rPr>
              <a:t> they don't break. </a:t>
            </a:r>
            <a:r>
              <a:rPr lang="en-US" sz="1700" b="1" i="1" dirty="0">
                <a:latin typeface="+mn-lt"/>
              </a:rPr>
              <a:t>Because</a:t>
            </a:r>
            <a:r>
              <a:rPr lang="en-US" sz="1700" i="1" dirty="0">
                <a:latin typeface="+mn-lt"/>
              </a:rPr>
              <a:t> </a:t>
            </a:r>
            <a:r>
              <a:rPr lang="en-US" sz="1700" b="1" i="1" dirty="0">
                <a:latin typeface="+mn-lt"/>
              </a:rPr>
              <a:t>if</a:t>
            </a:r>
            <a:r>
              <a:rPr lang="en-US" sz="1700" i="1" dirty="0">
                <a:latin typeface="+mn-lt"/>
              </a:rPr>
              <a:t> they break, you need fake teeth </a:t>
            </a:r>
            <a:r>
              <a:rPr lang="en-US" sz="1700" b="1" i="1" dirty="0">
                <a:latin typeface="+mn-lt"/>
              </a:rPr>
              <a:t>if</a:t>
            </a:r>
            <a:r>
              <a:rPr lang="en-US" sz="1700" i="1" dirty="0">
                <a:latin typeface="+mn-lt"/>
              </a:rPr>
              <a:t> they come </a:t>
            </a:r>
            <a:r>
              <a:rPr lang="en-US" sz="1700" i="1" dirty="0" smtClean="0">
                <a:latin typeface="+mn-lt"/>
              </a:rPr>
              <a:t>out. All </a:t>
            </a:r>
            <a:r>
              <a:rPr lang="en-US" sz="1700" i="1" dirty="0">
                <a:latin typeface="+mn-lt"/>
              </a:rPr>
              <a:t>of them at the same time. </a:t>
            </a:r>
            <a:endParaRPr lang="en-US" sz="1700" i="1" dirty="0" smtClean="0">
              <a:latin typeface="+mn-lt"/>
            </a:endParaRPr>
          </a:p>
          <a:p>
            <a:pPr eaLnBrk="1" hangingPunct="1">
              <a:defRPr/>
            </a:pPr>
            <a:r>
              <a:rPr lang="en-US" sz="1700" dirty="0" smtClean="0">
                <a:latin typeface="+mn-lt"/>
              </a:rPr>
              <a:t>[</a:t>
            </a:r>
            <a:r>
              <a:rPr lang="en-US" sz="1700" dirty="0">
                <a:latin typeface="+mn-lt"/>
              </a:rPr>
              <a:t>And can you tell him how to do it because he doesn't know how?] </a:t>
            </a:r>
            <a:endParaRPr lang="en-US" sz="1700" dirty="0" smtClean="0">
              <a:latin typeface="+mn-lt"/>
            </a:endParaRPr>
          </a:p>
          <a:p>
            <a:pPr eaLnBrk="1" hangingPunct="1">
              <a:defRPr/>
            </a:pPr>
            <a:r>
              <a:rPr lang="en-US" sz="1700" i="1" dirty="0" smtClean="0">
                <a:latin typeface="+mn-lt"/>
              </a:rPr>
              <a:t>You </a:t>
            </a:r>
            <a:r>
              <a:rPr lang="en-US" sz="1700" i="1" dirty="0">
                <a:latin typeface="+mn-lt"/>
              </a:rPr>
              <a:t>need to get a </a:t>
            </a:r>
            <a:r>
              <a:rPr lang="en-US" sz="1700" i="1" dirty="0" smtClean="0">
                <a:latin typeface="+mn-lt"/>
              </a:rPr>
              <a:t>toothbrush. Then </a:t>
            </a:r>
            <a:r>
              <a:rPr lang="en-US" sz="1700" i="1" dirty="0">
                <a:latin typeface="+mn-lt"/>
              </a:rPr>
              <a:t>put toothpaste on the part that's like a brush. Then you get a glass. And then you put water in it. Then you start brushing your teeth. Then you drink the </a:t>
            </a:r>
            <a:r>
              <a:rPr lang="en-US" sz="1700" i="1" dirty="0" smtClean="0">
                <a:latin typeface="+mn-lt"/>
              </a:rPr>
              <a:t>water. Then </a:t>
            </a:r>
            <a:r>
              <a:rPr lang="en-US" sz="1700" i="1" dirty="0">
                <a:latin typeface="+mn-lt"/>
              </a:rPr>
              <a:t>spit it out. And then you brush your teeth.</a:t>
            </a:r>
            <a:r>
              <a:rPr lang="en-US" sz="1700" i="1" dirty="0" smtClean="0">
                <a:latin typeface="+mn-lt"/>
              </a:rPr>
              <a:t> </a:t>
            </a:r>
          </a:p>
          <a:p>
            <a:pPr eaLnBrk="1" hangingPunct="1">
              <a:defRPr/>
            </a:pPr>
            <a:endParaRPr lang="en-US" altLang="en-US" sz="800" i="1" dirty="0" smtClean="0">
              <a:latin typeface="Calibri" pitchFamily="34" charset="0"/>
            </a:endParaRPr>
          </a:p>
          <a:p>
            <a:pPr eaLnBrk="1" hangingPunct="1">
              <a:buFont typeface="Arial" pitchFamily="34" charset="0"/>
              <a:buChar char="•"/>
              <a:defRPr/>
            </a:pPr>
            <a:r>
              <a:rPr lang="en-US" altLang="en-US" sz="1700" dirty="0" smtClean="0">
                <a:latin typeface="Calibri" pitchFamily="34" charset="0"/>
              </a:rPr>
              <a:t> Use of three causal connectors (the reason why you need to do it is, so, because)</a:t>
            </a:r>
          </a:p>
          <a:p>
            <a:pPr eaLnBrk="1" hangingPunct="1">
              <a:buFont typeface="Arial" pitchFamily="34" charset="0"/>
              <a:buChar char="•"/>
              <a:defRPr/>
            </a:pPr>
            <a:r>
              <a:rPr lang="en-US" altLang="en-US" sz="1700" dirty="0" smtClean="0">
                <a:latin typeface="Calibri" pitchFamily="34" charset="0"/>
              </a:rPr>
              <a:t> Use of one conditional connector (if)</a:t>
            </a:r>
            <a:endParaRPr lang="en-US" altLang="en-US" sz="1700" dirty="0">
              <a:latin typeface="Calibri" pitchFamily="34" charset="0"/>
            </a:endParaRPr>
          </a:p>
        </p:txBody>
      </p:sp>
      <p:sp>
        <p:nvSpPr>
          <p:cNvPr id="15" name="Rectangle 3"/>
          <p:cNvSpPr>
            <a:spLocks noChangeArrowheads="1"/>
          </p:cNvSpPr>
          <p:nvPr/>
        </p:nvSpPr>
        <p:spPr bwMode="auto">
          <a:xfrm>
            <a:off x="868680" y="2566737"/>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Right Arrow 17"/>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1"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pic>
        <p:nvPicPr>
          <p:cNvPr id="3" name="AdvRel_K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56559" y="5876786"/>
            <a:ext cx="374904" cy="374904"/>
          </a:xfrm>
          <a:prstGeom prst="rect">
            <a:avLst/>
          </a:prstGeom>
        </p:spPr>
      </p:pic>
    </p:spTree>
    <p:extLst>
      <p:ext uri="{BB962C8B-B14F-4D97-AF65-F5344CB8AC3E}">
        <p14:creationId xmlns:p14="http://schemas.microsoft.com/office/powerpoint/2010/main" val="7601405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1" y="2566737"/>
            <a:ext cx="7560483"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chemeClr val="tx1">
                  <a:lumMod val="75000"/>
                  <a:lumOff val="25000"/>
                </a:schemeClr>
              </a:solidFill>
            </a:endParaRPr>
          </a:p>
          <a:p>
            <a:pPr eaLnBrk="1" hangingPunct="1">
              <a:defRPr/>
            </a:pPr>
            <a:r>
              <a:rPr lang="en-US" altLang="en-US" b="1" dirty="0" smtClean="0">
                <a:solidFill>
                  <a:schemeClr val="tx1">
                    <a:lumMod val="65000"/>
                    <a:lumOff val="35000"/>
                  </a:schemeClr>
                </a:solidFill>
              </a:rPr>
              <a:t>Academic task</a:t>
            </a:r>
          </a:p>
          <a:p>
            <a:pPr eaLnBrk="1" hangingPunct="1">
              <a:defRPr/>
            </a:pPr>
            <a:r>
              <a:rPr lang="en-US" altLang="en-US" b="1" dirty="0" smtClean="0">
                <a:solidFill>
                  <a:srgbClr val="FAC294"/>
                </a:solidFill>
              </a:rPr>
              <a:t>EL</a:t>
            </a:r>
          </a:p>
          <a:p>
            <a:pPr eaLnBrk="1" hangingPunct="1">
              <a:defRPr/>
            </a:pPr>
            <a:r>
              <a:rPr lang="en-US" altLang="en-US" b="1" dirty="0" smtClean="0">
                <a:solidFill>
                  <a:schemeClr val="accent2">
                    <a:lumMod val="75000"/>
                  </a:schemeClr>
                </a:solidFill>
              </a:rPr>
              <a:t>EO/P</a:t>
            </a:r>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r>
              <a:rPr lang="en-US" altLang="en-US" dirty="0"/>
              <a:t>    </a:t>
            </a:r>
            <a:r>
              <a:rPr lang="en-US" altLang="en-US" dirty="0" smtClean="0"/>
              <a:t>	  </a:t>
            </a:r>
            <a:r>
              <a:rPr lang="en-US" altLang="en-US" dirty="0" smtClean="0">
                <a:solidFill>
                  <a:schemeClr val="bg2">
                    <a:lumMod val="25000"/>
                  </a:schemeClr>
                </a:solidFill>
              </a:rPr>
              <a:t>Not </a:t>
            </a:r>
            <a:r>
              <a:rPr lang="en-US" altLang="en-US" dirty="0">
                <a:solidFill>
                  <a:schemeClr val="bg2">
                    <a:lumMod val="25000"/>
                  </a:schemeClr>
                </a:solidFill>
              </a:rPr>
              <a:t>(yet) evident     </a:t>
            </a:r>
            <a:r>
              <a:rPr lang="en-US" altLang="en-US" dirty="0" smtClean="0">
                <a:solidFill>
                  <a:schemeClr val="bg2">
                    <a:lumMod val="25000"/>
                  </a:schemeClr>
                </a:solidFill>
              </a:rPr>
              <a:t> Emerging        Developing       Controlled</a:t>
            </a:r>
            <a:endParaRPr lang="en-US" altLang="en-US" dirty="0">
              <a:solidFill>
                <a:schemeClr val="bg2">
                  <a:lumMod val="25000"/>
                </a:schemeClr>
              </a:solidFill>
            </a:endParaRPr>
          </a:p>
        </p:txBody>
      </p:sp>
      <p:sp>
        <p:nvSpPr>
          <p:cNvPr id="14" name="Rounded Rectangular Callout 13"/>
          <p:cNvSpPr>
            <a:spLocks noChangeArrowheads="1"/>
          </p:cNvSpPr>
          <p:nvPr/>
        </p:nvSpPr>
        <p:spPr bwMode="auto">
          <a:xfrm>
            <a:off x="1746573" y="4042249"/>
            <a:ext cx="1106424" cy="107419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Calibri" pitchFamily="34" charset="0"/>
              </a:rPr>
              <a:t>No Evidence of Advanced Relationships (EL):</a:t>
            </a:r>
          </a:p>
          <a:p>
            <a:pPr eaLnBrk="1" hangingPunct="1">
              <a:defRPr/>
            </a:pPr>
            <a:endParaRPr lang="en-US" altLang="en-US" sz="400" i="1" dirty="0" smtClean="0">
              <a:latin typeface="Calibri" pitchFamily="34" charset="0"/>
            </a:endParaRPr>
          </a:p>
          <a:p>
            <a:pPr eaLnBrk="1" hangingPunct="1">
              <a:defRPr/>
            </a:pPr>
            <a:r>
              <a:rPr lang="en-US" sz="400" i="1" dirty="0" smtClean="0"/>
              <a:t>You need count them and and then count them like this. And go no go keep it check. You need count them in line. </a:t>
            </a:r>
          </a:p>
          <a:p>
            <a:pPr eaLnBrk="1" hangingPunct="1">
              <a:defRPr/>
            </a:pPr>
            <a:r>
              <a:rPr lang="en-US" sz="400" dirty="0" smtClean="0"/>
              <a:t>[Can you tell him why?] </a:t>
            </a:r>
          </a:p>
          <a:p>
            <a:pPr eaLnBrk="1" hangingPunct="1">
              <a:defRPr/>
            </a:pPr>
            <a:r>
              <a:rPr lang="en-US" sz="400" i="1" dirty="0" smtClean="0"/>
              <a:t>You know you go have to figure it out. </a:t>
            </a:r>
          </a:p>
          <a:p>
            <a:pPr eaLnBrk="1" hangingPunct="1">
              <a:defRPr/>
            </a:pPr>
            <a:endParaRPr lang="en-US" altLang="en-US" sz="400" i="1" dirty="0" smtClean="0"/>
          </a:p>
          <a:p>
            <a:pPr eaLnBrk="1" hangingPunct="1">
              <a:buFont typeface="Arial" pitchFamily="34" charset="0"/>
              <a:buChar char="•"/>
              <a:defRPr/>
            </a:pPr>
            <a:r>
              <a:rPr lang="en-US" altLang="en-US" sz="400" dirty="0" smtClean="0">
                <a:latin typeface="Calibri" pitchFamily="34" charset="0"/>
              </a:rPr>
              <a:t>Does not use discourse connectors to establish advanced relationships between ideas</a:t>
            </a:r>
          </a:p>
          <a:p>
            <a:pPr eaLnBrk="1" hangingPunct="1">
              <a:defRPr/>
            </a:pPr>
            <a:endParaRPr lang="en-US" altLang="en-US" sz="400" dirty="0"/>
          </a:p>
        </p:txBody>
      </p:sp>
      <p:sp>
        <p:nvSpPr>
          <p:cNvPr id="12" name="Rounded Rectangular Callout 11"/>
          <p:cNvSpPr>
            <a:spLocks noChangeArrowheads="1"/>
          </p:cNvSpPr>
          <p:nvPr/>
        </p:nvSpPr>
        <p:spPr bwMode="auto">
          <a:xfrm>
            <a:off x="4887668" y="3471465"/>
            <a:ext cx="1124712" cy="1011624"/>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Developing Advanced Relationships (EL)</a:t>
            </a:r>
            <a:r>
              <a:rPr lang="en-US" altLang="en-US" sz="400" dirty="0">
                <a:latin typeface="Calibri" pitchFamily="34" charset="0"/>
              </a:rPr>
              <a:t>:</a:t>
            </a:r>
          </a:p>
          <a:p>
            <a:pPr eaLnBrk="1" hangingPunct="1">
              <a:defRPr/>
            </a:pPr>
            <a:endParaRPr lang="en-US" altLang="en-US" sz="400" dirty="0">
              <a:latin typeface="Calibri" pitchFamily="34" charset="0"/>
            </a:endParaRPr>
          </a:p>
          <a:p>
            <a:pPr eaLnBrk="1" hangingPunct="1">
              <a:defRPr/>
            </a:pPr>
            <a:r>
              <a:rPr lang="en-US" sz="400" b="1" i="1" dirty="0"/>
              <a:t>Because</a:t>
            </a:r>
            <a:r>
              <a:rPr lang="en-US" sz="400" i="1" dirty="0"/>
              <a:t> you can add.</a:t>
            </a:r>
            <a:r>
              <a:rPr lang="en-US" sz="400" b="1" i="1" dirty="0"/>
              <a:t> If </a:t>
            </a:r>
            <a:r>
              <a:rPr lang="en-US" sz="400" i="1" dirty="0"/>
              <a:t>there are four plus three, then that equals seven. And then three plus three equals six. And </a:t>
            </a:r>
            <a:r>
              <a:rPr lang="en-US" sz="400" b="1" i="1" dirty="0"/>
              <a:t>if</a:t>
            </a:r>
            <a:r>
              <a:rPr lang="en-US" sz="400" i="1" dirty="0"/>
              <a:t> you want to use one in another and you don't know what to do, you need to count by ones. Count by twos. Two, four, six. </a:t>
            </a:r>
          </a:p>
          <a:p>
            <a:pPr eaLnBrk="1" hangingPunct="1">
              <a:defRPr/>
            </a:pPr>
            <a:endParaRPr lang="en-US" altLang="en-US" sz="400" i="1" dirty="0"/>
          </a:p>
          <a:p>
            <a:pPr eaLnBrk="1" hangingPunct="1">
              <a:defRPr/>
            </a:pPr>
            <a:r>
              <a:rPr lang="en-US" altLang="en-US" sz="400" dirty="0" smtClean="0"/>
              <a:t>Use </a:t>
            </a:r>
            <a:r>
              <a:rPr lang="en-US" altLang="en-US" sz="400" dirty="0"/>
              <a:t>of two different causal connectors (because and if)</a:t>
            </a:r>
          </a:p>
        </p:txBody>
      </p:sp>
      <p:sp>
        <p:nvSpPr>
          <p:cNvPr id="10" name="Rounded Rectangular Callout 9"/>
          <p:cNvSpPr>
            <a:spLocks noChangeArrowheads="1"/>
          </p:cNvSpPr>
          <p:nvPr/>
        </p:nvSpPr>
        <p:spPr bwMode="auto">
          <a:xfrm>
            <a:off x="3277665" y="3678877"/>
            <a:ext cx="1111456" cy="1292578"/>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(EL):</a:t>
            </a:r>
          </a:p>
          <a:p>
            <a:pPr eaLnBrk="1" hangingPunct="1">
              <a:defRPr/>
            </a:pPr>
            <a:endParaRPr lang="en-US" altLang="en-US" sz="400" u="sng" dirty="0">
              <a:latin typeface="Calibri" pitchFamily="34" charset="0"/>
            </a:endParaRPr>
          </a:p>
          <a:p>
            <a:pPr eaLnBrk="1" hangingPunct="1">
              <a:defRPr/>
            </a:pPr>
            <a:r>
              <a:rPr lang="en-US" sz="400" i="1" dirty="0"/>
              <a:t>Yeah. I will do it. </a:t>
            </a:r>
          </a:p>
          <a:p>
            <a:pPr eaLnBrk="1" hangingPunct="1">
              <a:defRPr/>
            </a:pPr>
            <a:r>
              <a:rPr lang="en-US" sz="400" dirty="0"/>
              <a:t>[Can you tell her how to do it?]</a:t>
            </a:r>
            <a:br>
              <a:rPr lang="en-US" sz="400" dirty="0"/>
            </a:br>
            <a:r>
              <a:rPr lang="en-US" sz="400" i="1" dirty="0"/>
              <a:t>Yeah. You know how to do it. Have some. </a:t>
            </a:r>
            <a:br>
              <a:rPr lang="en-US" sz="400" i="1" dirty="0"/>
            </a:br>
            <a:r>
              <a:rPr lang="en-US" sz="400" dirty="0"/>
              <a:t>[Can you tell your friend how to do it?]</a:t>
            </a:r>
            <a:br>
              <a:rPr lang="en-US" sz="400" dirty="0"/>
            </a:br>
            <a:r>
              <a:rPr lang="en-US" sz="400" i="1" dirty="0"/>
              <a:t>One, two, three, four, five, six. </a:t>
            </a:r>
          </a:p>
          <a:p>
            <a:pPr eaLnBrk="1" hangingPunct="1">
              <a:defRPr/>
            </a:pPr>
            <a:r>
              <a:rPr lang="en-US" sz="400" dirty="0"/>
              <a:t>[And can you tell her why this way helps?] </a:t>
            </a:r>
          </a:p>
          <a:p>
            <a:pPr eaLnBrk="1" hangingPunct="1">
              <a:defRPr/>
            </a:pPr>
            <a:r>
              <a:rPr lang="en-US" sz="400" b="1" i="1" dirty="0"/>
              <a:t>For</a:t>
            </a:r>
            <a:r>
              <a:rPr lang="en-US" sz="400" i="1" dirty="0"/>
              <a:t> you can listen in your brain. </a:t>
            </a:r>
          </a:p>
          <a:p>
            <a:pPr eaLnBrk="1" hangingPunct="1">
              <a:defRPr/>
            </a:pPr>
            <a:endParaRPr lang="en-US" altLang="en-US" sz="400" i="1" dirty="0"/>
          </a:p>
          <a:p>
            <a:pPr eaLnBrk="1" hangingPunct="1">
              <a:defRPr/>
            </a:pPr>
            <a:r>
              <a:rPr lang="en-US" altLang="en-US" sz="400" dirty="0"/>
              <a:t>Uses a discourse connector (</a:t>
            </a:r>
            <a:r>
              <a:rPr lang="en-US" altLang="en-US" sz="400" b="1" dirty="0"/>
              <a:t>for</a:t>
            </a:r>
            <a:r>
              <a:rPr lang="en-US" altLang="en-US" sz="400" dirty="0"/>
              <a:t>) to establish a causal relationship  </a:t>
            </a:r>
          </a:p>
        </p:txBody>
      </p:sp>
      <p:sp>
        <p:nvSpPr>
          <p:cNvPr id="15" name="Rounded Rectangular Callout 14"/>
          <p:cNvSpPr>
            <a:spLocks noChangeArrowheads="1"/>
          </p:cNvSpPr>
          <p:nvPr/>
        </p:nvSpPr>
        <p:spPr bwMode="auto">
          <a:xfrm>
            <a:off x="4999914" y="3667232"/>
            <a:ext cx="1106424" cy="111637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350" u="sng" dirty="0">
                <a:latin typeface="Calibri" pitchFamily="34" charset="0"/>
              </a:rPr>
              <a:t>Developing Advanced Relationships (EO/P)</a:t>
            </a:r>
            <a:r>
              <a:rPr lang="en-US" altLang="en-US" sz="350" dirty="0">
                <a:latin typeface="Calibri" pitchFamily="34" charset="0"/>
              </a:rPr>
              <a:t>:</a:t>
            </a:r>
          </a:p>
          <a:p>
            <a:pPr eaLnBrk="1" hangingPunct="1">
              <a:defRPr/>
            </a:pPr>
            <a:endParaRPr lang="en-US" altLang="en-US" sz="350" dirty="0">
              <a:solidFill>
                <a:srgbClr val="FFFFFF"/>
              </a:solidFill>
            </a:endParaRPr>
          </a:p>
          <a:p>
            <a:pPr eaLnBrk="1" hangingPunct="1">
              <a:defRPr/>
            </a:pPr>
            <a:r>
              <a:rPr lang="en-US" sz="350" i="1" dirty="0"/>
              <a:t>Those six cubes </a:t>
            </a:r>
            <a:r>
              <a:rPr lang="en-US" sz="350" b="1" i="1" dirty="0"/>
              <a:t>because</a:t>
            </a:r>
            <a:r>
              <a:rPr lang="en-US" sz="350" i="1" dirty="0"/>
              <a:t> three and three makes six. </a:t>
            </a:r>
          </a:p>
          <a:p>
            <a:pPr eaLnBrk="1" hangingPunct="1">
              <a:defRPr/>
            </a:pPr>
            <a:r>
              <a:rPr lang="en-US" sz="350" dirty="0"/>
              <a:t>[Can you tell him how to do it?] </a:t>
            </a:r>
          </a:p>
          <a:p>
            <a:pPr eaLnBrk="1" hangingPunct="1">
              <a:defRPr/>
            </a:pPr>
            <a:r>
              <a:rPr lang="en-US" sz="350" b="1" i="1" dirty="0"/>
              <a:t>If</a:t>
            </a:r>
            <a:r>
              <a:rPr lang="en-US" sz="350" i="1" dirty="0"/>
              <a:t> you find stuff that's three and three, you know that's six. </a:t>
            </a:r>
            <a:r>
              <a:rPr lang="en-US" sz="350" dirty="0"/>
              <a:t>[Okay. And can you tell him why this way helps?] </a:t>
            </a:r>
          </a:p>
          <a:p>
            <a:pPr eaLnBrk="1" hangingPunct="1">
              <a:defRPr/>
            </a:pPr>
            <a:r>
              <a:rPr lang="en-US" sz="350" b="1" i="1" dirty="0"/>
              <a:t>Because if </a:t>
            </a:r>
            <a:r>
              <a:rPr lang="en-US" sz="350" i="1" dirty="0"/>
              <a:t>you put them all separate, you have to go a long time. Like one, two, three, four, five six. You have to count a long time. This way you could just do it quick. </a:t>
            </a:r>
          </a:p>
          <a:p>
            <a:pPr eaLnBrk="1" hangingPunct="1">
              <a:defRPr/>
            </a:pPr>
            <a:endParaRPr lang="en-US" altLang="en-US" sz="350" i="1" dirty="0"/>
          </a:p>
          <a:p>
            <a:pPr eaLnBrk="1" hangingPunct="1">
              <a:defRPr/>
            </a:pPr>
            <a:r>
              <a:rPr lang="en-US" altLang="en-US" sz="350" dirty="0"/>
              <a:t>Use of two different causal connectors (because and if) </a:t>
            </a:r>
          </a:p>
          <a:p>
            <a:pPr eaLnBrk="1" hangingPunct="1">
              <a:defRPr/>
            </a:pPr>
            <a:r>
              <a:rPr lang="en-US" altLang="en-US" sz="350" dirty="0"/>
              <a:t>Clear relationships between connectors. </a:t>
            </a:r>
          </a:p>
        </p:txBody>
      </p:sp>
      <p:sp>
        <p:nvSpPr>
          <p:cNvPr id="18" name="Rounded Rectangular Callout 17"/>
          <p:cNvSpPr>
            <a:spLocks noChangeArrowheads="1"/>
          </p:cNvSpPr>
          <p:nvPr/>
        </p:nvSpPr>
        <p:spPr bwMode="auto">
          <a:xfrm>
            <a:off x="3390221" y="3946100"/>
            <a:ext cx="1066882" cy="107419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Emerging Advanced Relationships (EO/P):</a:t>
            </a:r>
          </a:p>
          <a:p>
            <a:pPr eaLnBrk="1" hangingPunct="1">
              <a:defRPr/>
            </a:pPr>
            <a:endParaRPr lang="en-US" altLang="en-US" sz="400" dirty="0">
              <a:latin typeface="Calibri" pitchFamily="34" charset="0"/>
            </a:endParaRPr>
          </a:p>
          <a:p>
            <a:pPr eaLnBrk="1" hangingPunct="1">
              <a:defRPr/>
            </a:pPr>
            <a:r>
              <a:rPr lang="en-US" sz="400" i="1" dirty="0"/>
              <a:t>Putting them in order and counting them. </a:t>
            </a:r>
          </a:p>
          <a:p>
            <a:pPr eaLnBrk="1" hangingPunct="1">
              <a:defRPr/>
            </a:pPr>
            <a:r>
              <a:rPr lang="en-US" sz="400" dirty="0"/>
              <a:t>[Okay. And can you tell him why this way helps?</a:t>
            </a:r>
            <a:r>
              <a:rPr lang="en-US" sz="400" i="1" dirty="0"/>
              <a:t>]</a:t>
            </a:r>
            <a:br>
              <a:rPr lang="en-US" sz="400" i="1" dirty="0"/>
            </a:br>
            <a:r>
              <a:rPr lang="en-US" sz="400" b="1" i="1" dirty="0"/>
              <a:t>'Cause </a:t>
            </a:r>
            <a:r>
              <a:rPr lang="en-US" sz="400" i="1" dirty="0"/>
              <a:t>it's really good. </a:t>
            </a:r>
          </a:p>
          <a:p>
            <a:pPr eaLnBrk="1" hangingPunct="1">
              <a:defRPr/>
            </a:pPr>
            <a:endParaRPr lang="en-US" altLang="en-US" sz="400" i="1" dirty="0"/>
          </a:p>
          <a:p>
            <a:pPr eaLnBrk="1" hangingPunct="1">
              <a:defRPr/>
            </a:pPr>
            <a:r>
              <a:rPr lang="en-US" altLang="en-US" sz="400" dirty="0"/>
              <a:t>Uses a discourse connector (</a:t>
            </a:r>
            <a:r>
              <a:rPr lang="en-US" altLang="en-US" sz="400" b="1" dirty="0"/>
              <a:t>because</a:t>
            </a:r>
            <a:r>
              <a:rPr lang="en-US" altLang="en-US" sz="400" dirty="0"/>
              <a:t>) to establish a causal relationship </a:t>
            </a:r>
          </a:p>
        </p:txBody>
      </p:sp>
      <p:sp>
        <p:nvSpPr>
          <p:cNvPr id="21" name="Text Placeholder 3"/>
          <p:cNvSpPr txBox="1">
            <a:spLocks/>
          </p:cNvSpPr>
          <p:nvPr/>
        </p:nvSpPr>
        <p:spPr>
          <a:xfrm>
            <a:off x="758952"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7" name="Rounded Rectangular Callout 16"/>
          <p:cNvSpPr>
            <a:spLocks noChangeArrowheads="1"/>
          </p:cNvSpPr>
          <p:nvPr/>
        </p:nvSpPr>
        <p:spPr bwMode="auto">
          <a:xfrm>
            <a:off x="1870057" y="4268025"/>
            <a:ext cx="1099174" cy="97179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No Evidence of Advanced Relationships (EO/P)</a:t>
            </a:r>
            <a:r>
              <a:rPr lang="en-US" altLang="en-US" sz="400" dirty="0">
                <a:latin typeface="Calibri" pitchFamily="34" charset="0"/>
              </a:rPr>
              <a:t>:</a:t>
            </a:r>
          </a:p>
          <a:p>
            <a:pPr eaLnBrk="1" hangingPunct="1">
              <a:defRPr/>
            </a:pPr>
            <a:endParaRPr lang="en-US" altLang="en-US" sz="400" i="1" dirty="0">
              <a:latin typeface="Calibri" pitchFamily="34" charset="0"/>
            </a:endParaRPr>
          </a:p>
          <a:p>
            <a:pPr eaLnBrk="1" hangingPunct="1">
              <a:defRPr/>
            </a:pPr>
            <a:r>
              <a:rPr lang="en-US" sz="400" i="1" dirty="0"/>
              <a:t>How to count? </a:t>
            </a:r>
          </a:p>
          <a:p>
            <a:pPr eaLnBrk="1" hangingPunct="1">
              <a:defRPr/>
            </a:pPr>
            <a:r>
              <a:rPr lang="en-US" sz="400" dirty="0"/>
              <a:t>[I mean can you tell him how to do it? How to count?] </a:t>
            </a:r>
            <a:r>
              <a:rPr lang="en-US" sz="400" i="1" dirty="0"/>
              <a:t>With voice. </a:t>
            </a:r>
          </a:p>
          <a:p>
            <a:pPr eaLnBrk="1" hangingPunct="1">
              <a:defRPr/>
            </a:pPr>
            <a:r>
              <a:rPr lang="en-US" sz="400" dirty="0"/>
              <a:t>[Anything else?] </a:t>
            </a:r>
          </a:p>
          <a:p>
            <a:pPr eaLnBrk="1" hangingPunct="1">
              <a:defRPr/>
            </a:pPr>
            <a:r>
              <a:rPr lang="en-US" sz="400" i="1" dirty="0"/>
              <a:t>No.</a:t>
            </a:r>
          </a:p>
          <a:p>
            <a:pPr eaLnBrk="1" hangingPunct="1">
              <a:defRPr/>
            </a:pPr>
            <a:r>
              <a:rPr lang="en-US" sz="400" dirty="0"/>
              <a:t>[Okay. And can you tell him why this way helps?]</a:t>
            </a:r>
          </a:p>
          <a:p>
            <a:pPr eaLnBrk="1" hangingPunct="1">
              <a:defRPr/>
            </a:pPr>
            <a:r>
              <a:rPr lang="en-US" sz="400" i="1" dirty="0"/>
              <a:t> Learn math. </a:t>
            </a:r>
          </a:p>
          <a:p>
            <a:pPr eaLnBrk="1" hangingPunct="1">
              <a:defRPr/>
            </a:pPr>
            <a:endParaRPr lang="en-US" sz="400" i="1" dirty="0"/>
          </a:p>
          <a:p>
            <a:pPr eaLnBrk="1" hangingPunct="1">
              <a:defRPr/>
            </a:pPr>
            <a:r>
              <a:rPr lang="en-US" altLang="en-US" sz="400" dirty="0">
                <a:latin typeface="Calibri" pitchFamily="34" charset="0"/>
              </a:rPr>
              <a:t>Does not use discourse connectors to establish advanced relationships between ideas</a:t>
            </a:r>
          </a:p>
        </p:txBody>
      </p:sp>
      <p:sp>
        <p:nvSpPr>
          <p:cNvPr id="13" name="Rounded Rectangular Callout 12"/>
          <p:cNvSpPr>
            <a:spLocks noChangeArrowheads="1"/>
          </p:cNvSpPr>
          <p:nvPr/>
        </p:nvSpPr>
        <p:spPr bwMode="auto">
          <a:xfrm>
            <a:off x="6438214" y="3109679"/>
            <a:ext cx="1124712" cy="115834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latin typeface="Calibri" pitchFamily="34" charset="0"/>
              </a:rPr>
              <a:t>Controlled Advanced Relationships (EL):</a:t>
            </a:r>
          </a:p>
          <a:p>
            <a:pPr eaLnBrk="1" hangingPunct="1">
              <a:defRPr/>
            </a:pPr>
            <a:endParaRPr lang="en-US" altLang="en-US" sz="400" u="sng" dirty="0">
              <a:latin typeface="Calibri" pitchFamily="34" charset="0"/>
            </a:endParaRPr>
          </a:p>
          <a:p>
            <a:pPr eaLnBrk="1" hangingPunct="1">
              <a:defRPr/>
            </a:pPr>
            <a:r>
              <a:rPr lang="en-US" sz="400" i="1" dirty="0"/>
              <a:t>She should put them in order and count them in order, </a:t>
            </a:r>
            <a:r>
              <a:rPr lang="en-US" sz="400" b="1" i="1" dirty="0"/>
              <a:t>so</a:t>
            </a:r>
            <a:r>
              <a:rPr lang="en-US" sz="400" i="1" dirty="0"/>
              <a:t> she could know how many there are in all.  </a:t>
            </a:r>
          </a:p>
          <a:p>
            <a:pPr eaLnBrk="1" hangingPunct="1">
              <a:defRPr/>
            </a:pPr>
            <a:r>
              <a:rPr lang="en-US" sz="400" dirty="0"/>
              <a:t>[Tell her why using the cubes this way helps her.]</a:t>
            </a:r>
            <a:br>
              <a:rPr lang="en-US" sz="400" dirty="0"/>
            </a:br>
            <a:r>
              <a:rPr lang="en-US" sz="400" i="1" dirty="0"/>
              <a:t>It helps her </a:t>
            </a:r>
            <a:r>
              <a:rPr lang="en-US" sz="400" b="1" i="1" dirty="0"/>
              <a:t>because</a:t>
            </a:r>
            <a:r>
              <a:rPr lang="en-US" sz="400" i="1" dirty="0"/>
              <a:t> </a:t>
            </a:r>
            <a:r>
              <a:rPr lang="en-US" sz="400" b="1" i="1" dirty="0"/>
              <a:t>if</a:t>
            </a:r>
            <a:r>
              <a:rPr lang="en-US" sz="400" i="1" dirty="0"/>
              <a:t> they were messy, she would count them again and again.</a:t>
            </a:r>
          </a:p>
          <a:p>
            <a:pPr eaLnBrk="1" hangingPunct="1">
              <a:defRPr/>
            </a:pPr>
            <a:endParaRPr lang="en-US" sz="400" i="1" dirty="0"/>
          </a:p>
          <a:p>
            <a:pPr eaLnBrk="1" hangingPunct="1">
              <a:defRPr/>
            </a:pPr>
            <a:r>
              <a:rPr lang="en-US" sz="400" dirty="0"/>
              <a:t>Use of two causal connectors (so, because)</a:t>
            </a:r>
          </a:p>
          <a:p>
            <a:pPr eaLnBrk="1" hangingPunct="1">
              <a:defRPr/>
            </a:pPr>
            <a:r>
              <a:rPr lang="en-US" sz="400" dirty="0"/>
              <a:t>Use of one conditional connector (if)</a:t>
            </a:r>
          </a:p>
        </p:txBody>
      </p:sp>
      <p:sp>
        <p:nvSpPr>
          <p:cNvPr id="16" name="Rounded Rectangular Callout 15"/>
          <p:cNvSpPr>
            <a:spLocks noChangeArrowheads="1"/>
          </p:cNvSpPr>
          <p:nvPr/>
        </p:nvSpPr>
        <p:spPr bwMode="auto">
          <a:xfrm>
            <a:off x="6557631" y="3355287"/>
            <a:ext cx="1152144" cy="142831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latin typeface="Arial" panose="020B0604020202020204" pitchFamily="34" charset="0"/>
                <a:cs typeface="Arial" panose="020B0604020202020204" pitchFamily="34" charset="0"/>
              </a:rPr>
              <a:t>Controlled Advanced Relationships (EO/P):</a:t>
            </a:r>
          </a:p>
          <a:p>
            <a:pPr>
              <a:defRPr/>
            </a:pPr>
            <a:endParaRPr lang="en-US" altLang="en-US" sz="400" u="sng" dirty="0">
              <a:latin typeface="Arial" panose="020B0604020202020204" pitchFamily="34" charset="0"/>
              <a:cs typeface="Arial" panose="020B0604020202020204" pitchFamily="34" charset="0"/>
            </a:endParaRPr>
          </a:p>
          <a:p>
            <a:pPr>
              <a:defRPr/>
            </a:pPr>
            <a:r>
              <a:rPr lang="en-US" sz="400" i="1" dirty="0">
                <a:latin typeface="Arial" panose="020B0604020202020204" pitchFamily="34" charset="0"/>
                <a:cs typeface="Arial" panose="020B0604020202020204" pitchFamily="34" charset="0"/>
              </a:rPr>
              <a:t>It will help you </a:t>
            </a:r>
            <a:r>
              <a:rPr lang="en-US" sz="400" b="1" i="1" u="sng" dirty="0">
                <a:latin typeface="Arial" panose="020B0604020202020204" pitchFamily="34" charset="0"/>
                <a:cs typeface="Arial" panose="020B0604020202020204" pitchFamily="34" charset="0"/>
              </a:rPr>
              <a:t>because</a:t>
            </a:r>
            <a:r>
              <a:rPr lang="en-US" sz="400" i="1" dirty="0">
                <a:latin typeface="Arial" panose="020B0604020202020204" pitchFamily="34" charset="0"/>
                <a:cs typeface="Arial" panose="020B0604020202020204" pitchFamily="34" charset="0"/>
              </a:rPr>
              <a:t> it's more organized and it helps me </a:t>
            </a:r>
            <a:r>
              <a:rPr lang="en-US" sz="400" b="1" i="1" u="sng" dirty="0">
                <a:latin typeface="Arial" panose="020B0604020202020204" pitchFamily="34" charset="0"/>
                <a:cs typeface="Arial" panose="020B0604020202020204" pitchFamily="34" charset="0"/>
              </a:rPr>
              <a:t>so</a:t>
            </a:r>
            <a:r>
              <a:rPr lang="en-US" sz="400" i="1" dirty="0">
                <a:latin typeface="Arial" panose="020B0604020202020204" pitchFamily="34" charset="0"/>
                <a:cs typeface="Arial" panose="020B0604020202020204" pitchFamily="34" charset="0"/>
              </a:rPr>
              <a:t> I think it would help you at the same time. And this is how. You just stack them up by color code </a:t>
            </a:r>
            <a:r>
              <a:rPr lang="en-US" sz="400" b="1" i="1" u="sng" dirty="0">
                <a:latin typeface="Arial" panose="020B0604020202020204" pitchFamily="34" charset="0"/>
                <a:cs typeface="Arial" panose="020B0604020202020204" pitchFamily="34" charset="0"/>
              </a:rPr>
              <a:t>or</a:t>
            </a:r>
            <a:r>
              <a:rPr lang="en-US" sz="400" i="1" dirty="0">
                <a:latin typeface="Arial" panose="020B0604020202020204" pitchFamily="34" charset="0"/>
                <a:cs typeface="Arial" panose="020B0604020202020204" pitchFamily="34" charset="0"/>
              </a:rPr>
              <a:t> you can just stack them up by the group which you want. You can do it by five, by ten, by twenty, by how many you want. As long as they're equal groups. All equal.</a:t>
            </a:r>
          </a:p>
          <a:p>
            <a:pPr>
              <a:defRPr/>
            </a:pPr>
            <a:endParaRPr lang="en-US" altLang="en-US" sz="400" i="1" dirty="0">
              <a:latin typeface="Arial" panose="020B0604020202020204" pitchFamily="34" charset="0"/>
              <a:cs typeface="Arial" panose="020B0604020202020204" pitchFamily="34" charset="0"/>
            </a:endParaRPr>
          </a:p>
          <a:p>
            <a:pPr>
              <a:buFont typeface="Arial" pitchFamily="34" charset="0"/>
              <a:buChar char="•"/>
              <a:defRPr/>
            </a:pPr>
            <a:r>
              <a:rPr lang="en-US" altLang="en-US" sz="400" dirty="0">
                <a:latin typeface="Arial" panose="020B0604020202020204" pitchFamily="34" charset="0"/>
                <a:cs typeface="Arial" panose="020B0604020202020204" pitchFamily="34" charset="0"/>
              </a:rPr>
              <a:t>Use of discourse connectors (</a:t>
            </a:r>
            <a:r>
              <a:rPr lang="en-US" altLang="en-US" sz="400" b="1" i="1" u="sng" dirty="0">
                <a:latin typeface="Arial" panose="020B0604020202020204" pitchFamily="34" charset="0"/>
                <a:cs typeface="Arial" panose="020B0604020202020204" pitchFamily="34" charset="0"/>
              </a:rPr>
              <a:t>because</a:t>
            </a:r>
            <a:r>
              <a:rPr lang="en-US" altLang="en-US" sz="400" dirty="0">
                <a:latin typeface="Arial" panose="020B0604020202020204" pitchFamily="34" charset="0"/>
                <a:cs typeface="Arial" panose="020B0604020202020204" pitchFamily="34" charset="0"/>
              </a:rPr>
              <a:t>, </a:t>
            </a:r>
            <a:r>
              <a:rPr lang="en-US" altLang="en-US" sz="400" b="1" i="1" u="sng" dirty="0">
                <a:latin typeface="Arial" panose="020B0604020202020204" pitchFamily="34" charset="0"/>
                <a:cs typeface="Arial" panose="020B0604020202020204" pitchFamily="34" charset="0"/>
              </a:rPr>
              <a:t>so</a:t>
            </a:r>
            <a:r>
              <a:rPr lang="en-US" altLang="en-US" sz="400" dirty="0">
                <a:latin typeface="Arial" panose="020B0604020202020204" pitchFamily="34" charset="0"/>
                <a:cs typeface="Arial" panose="020B0604020202020204" pitchFamily="34" charset="0"/>
              </a:rPr>
              <a:t>, </a:t>
            </a:r>
            <a:r>
              <a:rPr lang="en-US" altLang="en-US" sz="400" b="1" i="1" u="sng" dirty="0">
                <a:latin typeface="Arial" panose="020B0604020202020204" pitchFamily="34" charset="0"/>
                <a:cs typeface="Arial" panose="020B0604020202020204" pitchFamily="34" charset="0"/>
              </a:rPr>
              <a:t>or</a:t>
            </a:r>
            <a:r>
              <a:rPr lang="en-US" altLang="en-US" sz="400" dirty="0">
                <a:latin typeface="Arial" panose="020B0604020202020204" pitchFamily="34" charset="0"/>
                <a:cs typeface="Arial" panose="020B0604020202020204" pitchFamily="34" charset="0"/>
              </a:rPr>
              <a:t>) to establish two types of advanced relationships: causal and contrastive</a:t>
            </a:r>
          </a:p>
          <a:p>
            <a:pPr>
              <a:buFont typeface="Arial" pitchFamily="34" charset="0"/>
              <a:buChar char="•"/>
              <a:defRPr/>
            </a:pPr>
            <a:r>
              <a:rPr lang="en-US" altLang="en-US" sz="400" dirty="0">
                <a:latin typeface="Arial" panose="020B0604020202020204" pitchFamily="34" charset="0"/>
                <a:cs typeface="Arial" panose="020B0604020202020204" pitchFamily="34" charset="0"/>
              </a:rPr>
              <a:t>Use of two different words for the same type of relationship (causal)</a:t>
            </a:r>
          </a:p>
        </p:txBody>
      </p:sp>
      <p:sp>
        <p:nvSpPr>
          <p:cNvPr id="19" name="Right Arrow 18"/>
          <p:cNvSpPr>
            <a:spLocks noChangeArrowheads="1"/>
          </p:cNvSpPr>
          <p:nvPr/>
        </p:nvSpPr>
        <p:spPr bwMode="auto">
          <a:xfrm>
            <a:off x="1408176" y="5367528"/>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23" name="TextBox 22"/>
          <p:cNvSpPr txBox="1"/>
          <p:nvPr/>
        </p:nvSpPr>
        <p:spPr>
          <a:xfrm>
            <a:off x="342900" y="883110"/>
            <a:ext cx="8412480" cy="1923604"/>
          </a:xfrm>
          <a:prstGeom prst="rect">
            <a:avLst/>
          </a:prstGeom>
          <a:noFill/>
        </p:spPr>
        <p:txBody>
          <a:bodyPr wrap="square" rtlCol="0">
            <a:spAutoFit/>
          </a:bodyPr>
          <a:lstStyle/>
          <a:p>
            <a:pPr marL="285750" indent="-285750">
              <a:buFont typeface="Arial" panose="020B0604020202020204" pitchFamily="34" charset="0"/>
              <a:buChar char="•"/>
            </a:pPr>
            <a:r>
              <a:rPr lang="en-US" sz="1700" dirty="0"/>
              <a:t>C</a:t>
            </a:r>
            <a:r>
              <a:rPr lang="en-US" sz="1700" dirty="0" smtClean="0"/>
              <a:t>hildren </a:t>
            </a:r>
            <a:r>
              <a:rPr lang="en-US" sz="1700" dirty="0"/>
              <a:t>use causal (</a:t>
            </a:r>
            <a:r>
              <a:rPr lang="en-US" sz="1700" i="1" dirty="0"/>
              <a:t>because</a:t>
            </a:r>
            <a:r>
              <a:rPr lang="en-US" sz="1700" dirty="0"/>
              <a:t>, </a:t>
            </a:r>
            <a:r>
              <a:rPr lang="en-US" sz="1700" i="1" dirty="0"/>
              <a:t>so</a:t>
            </a:r>
            <a:r>
              <a:rPr lang="en-US" sz="1700" dirty="0"/>
              <a:t>), conditional (</a:t>
            </a:r>
            <a:r>
              <a:rPr lang="en-US" sz="1700" i="1" dirty="0"/>
              <a:t>if-then, when, whenever</a:t>
            </a:r>
            <a:r>
              <a:rPr lang="en-US" sz="1700" dirty="0"/>
              <a:t>), </a:t>
            </a:r>
            <a:r>
              <a:rPr lang="en-US" sz="1700" dirty="0" smtClean="0"/>
              <a:t>comparative (</a:t>
            </a:r>
            <a:r>
              <a:rPr lang="en-US" sz="1700" i="1" dirty="0" smtClean="0"/>
              <a:t>like, as though, if</a:t>
            </a:r>
            <a:r>
              <a:rPr lang="en-US" sz="1700" dirty="0" smtClean="0"/>
              <a:t>), and </a:t>
            </a:r>
            <a:r>
              <a:rPr lang="en-US" sz="1700" dirty="0"/>
              <a:t>contrastive (</a:t>
            </a:r>
            <a:r>
              <a:rPr lang="en-US" sz="1700" i="1" dirty="0"/>
              <a:t>or, but, on the other hand</a:t>
            </a:r>
            <a:r>
              <a:rPr lang="en-US" sz="1700" dirty="0"/>
              <a:t>) discourse connectors to establish more sophisticated relationships between ideas and </a:t>
            </a:r>
            <a:r>
              <a:rPr lang="en-US" sz="1700" dirty="0" smtClean="0"/>
              <a:t>processes</a:t>
            </a:r>
          </a:p>
          <a:p>
            <a:pPr marL="285750" indent="-285750">
              <a:buFont typeface="Arial" panose="020B0604020202020204" pitchFamily="34" charset="0"/>
              <a:buChar char="•"/>
            </a:pPr>
            <a:r>
              <a:rPr lang="en-US" sz="1700" dirty="0" smtClean="0"/>
              <a:t>Along the progression, children’s </a:t>
            </a:r>
            <a:r>
              <a:rPr lang="en-US" sz="1700" dirty="0"/>
              <a:t>discourse connectors move from basic </a:t>
            </a:r>
            <a:r>
              <a:rPr lang="en-US" sz="1700" dirty="0" smtClean="0"/>
              <a:t>causal connectors (“I </a:t>
            </a:r>
            <a:r>
              <a:rPr lang="en-US" sz="1700" dirty="0"/>
              <a:t>did this </a:t>
            </a:r>
            <a:r>
              <a:rPr lang="en-US" sz="1700" i="1" dirty="0"/>
              <a:t>and</a:t>
            </a:r>
            <a:r>
              <a:rPr lang="en-US" sz="1700" dirty="0"/>
              <a:t> that happened”) to more sophisticated connectors to establish causality (</a:t>
            </a:r>
            <a:r>
              <a:rPr lang="en-US" sz="1700" i="1" dirty="0"/>
              <a:t>because, as a consequence</a:t>
            </a:r>
            <a:r>
              <a:rPr lang="en-US" sz="1700" dirty="0"/>
              <a:t>) </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1379269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animEffect transition="in" filter="fade">
                                      <p:cBhvr>
                                        <p:cTn id="15" dur="300"/>
                                        <p:tgtEl>
                                          <p:spTgt spid="1946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3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3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460">
                                            <p:txEl>
                                              <p:pRg st="3" end="3"/>
                                            </p:txEl>
                                          </p:spTgt>
                                        </p:tgtEl>
                                        <p:attrNameLst>
                                          <p:attrName>style.visibility</p:attrName>
                                        </p:attrNameLst>
                                      </p:cBhvr>
                                      <p:to>
                                        <p:strVal val="visible"/>
                                      </p:to>
                                    </p:set>
                                    <p:animEffect transition="in" filter="fade">
                                      <p:cBhvr>
                                        <p:cTn id="40" dur="300"/>
                                        <p:tgtEl>
                                          <p:spTgt spid="19460">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3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3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3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0" grpId="0" animBg="1"/>
      <p:bldP spid="15" grpId="0" animBg="1"/>
      <p:bldP spid="18" grpId="0" animBg="1"/>
      <p:bldP spid="17"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a:spLocks noChangeArrowheads="1"/>
          </p:cNvSpPr>
          <p:nvPr/>
        </p:nvSpPr>
        <p:spPr bwMode="auto">
          <a:xfrm>
            <a:off x="2814144" y="1127439"/>
            <a:ext cx="5690363" cy="3793256"/>
          </a:xfrm>
          <a:prstGeom prst="wedgeRoundRectCallout">
            <a:avLst>
              <a:gd name="adj1" fmla="val -55578"/>
              <a:gd name="adj2" fmla="val 6178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No </a:t>
            </a:r>
            <a:r>
              <a:rPr lang="en-US" altLang="en-US" sz="2000" u="sng" dirty="0">
                <a:latin typeface="Calibri" pitchFamily="34" charset="0"/>
              </a:rPr>
              <a:t>Evidence of </a:t>
            </a:r>
            <a:r>
              <a:rPr lang="en-US" altLang="en-US" sz="2000" u="sng" dirty="0" smtClean="0">
                <a:latin typeface="Calibri" pitchFamily="34" charset="0"/>
              </a:rPr>
              <a:t>Advanced Relationships (</a:t>
            </a:r>
            <a:r>
              <a:rPr lang="en-US" altLang="en-US" sz="2000" u="sng" dirty="0">
                <a:latin typeface="Calibri" pitchFamily="34" charset="0"/>
              </a:rPr>
              <a:t>EL)</a:t>
            </a:r>
            <a:r>
              <a:rPr lang="en-US" altLang="en-US" sz="2000" u="sng" dirty="0" smtClean="0">
                <a:latin typeface="Calibri" pitchFamily="34" charset="0"/>
              </a:rPr>
              <a:t>:</a:t>
            </a:r>
          </a:p>
          <a:p>
            <a:pPr eaLnBrk="1" hangingPunct="1">
              <a:defRPr/>
            </a:pPr>
            <a:endParaRPr lang="en-US" altLang="en-US" sz="2000" i="1" dirty="0">
              <a:latin typeface="Calibri" pitchFamily="34" charset="0"/>
            </a:endParaRPr>
          </a:p>
          <a:p>
            <a:pPr eaLnBrk="1" hangingPunct="1">
              <a:defRPr/>
            </a:pPr>
            <a:r>
              <a:rPr lang="en-US" sz="2000" i="1" dirty="0">
                <a:latin typeface="+mn-lt"/>
              </a:rPr>
              <a:t>You need count them and and then count them like this. And go no go keep it check. You need count them in line. </a:t>
            </a:r>
            <a:endParaRPr lang="en-US" sz="2000" i="1" dirty="0" smtClean="0">
              <a:latin typeface="+mn-lt"/>
            </a:endParaRPr>
          </a:p>
          <a:p>
            <a:pPr eaLnBrk="1" hangingPunct="1">
              <a:defRPr/>
            </a:pPr>
            <a:r>
              <a:rPr lang="en-US" sz="2000" dirty="0" smtClean="0">
                <a:latin typeface="+mn-lt"/>
              </a:rPr>
              <a:t>[Can </a:t>
            </a:r>
            <a:r>
              <a:rPr lang="en-US" sz="2000" dirty="0">
                <a:latin typeface="+mn-lt"/>
              </a:rPr>
              <a:t>you tell him why?] </a:t>
            </a:r>
            <a:endParaRPr lang="en-US" sz="2000" dirty="0" smtClean="0">
              <a:latin typeface="+mn-lt"/>
            </a:endParaRPr>
          </a:p>
          <a:p>
            <a:pPr eaLnBrk="1" hangingPunct="1">
              <a:defRPr/>
            </a:pPr>
            <a:r>
              <a:rPr lang="en-US" sz="2000" i="1" dirty="0" smtClean="0">
                <a:latin typeface="+mn-lt"/>
              </a:rPr>
              <a:t>You </a:t>
            </a:r>
            <a:r>
              <a:rPr lang="en-US" sz="2000" i="1" dirty="0">
                <a:latin typeface="+mn-lt"/>
              </a:rPr>
              <a:t>know you go have to figure it out. </a:t>
            </a:r>
            <a:endParaRPr lang="en-US" sz="2000" i="1" dirty="0" smtClean="0">
              <a:latin typeface="+mn-lt"/>
            </a:endParaRPr>
          </a:p>
          <a:p>
            <a:pPr eaLnBrk="1" hangingPunct="1">
              <a:defRPr/>
            </a:pPr>
            <a:endParaRPr lang="en-US" altLang="en-US" sz="2000" i="1" dirty="0" smtClean="0">
              <a:latin typeface="+mn-lt"/>
            </a:endParaRPr>
          </a:p>
          <a:p>
            <a:pPr eaLnBrk="1" hangingPunct="1">
              <a:buFont typeface="Arial" pitchFamily="34" charset="0"/>
              <a:buChar char="•"/>
              <a:defRPr/>
            </a:pPr>
            <a:r>
              <a:rPr lang="en-US" altLang="en-US" sz="2000" dirty="0" smtClean="0">
                <a:latin typeface="Calibri" pitchFamily="34" charset="0"/>
              </a:rPr>
              <a:t> Lack of discourse </a:t>
            </a:r>
            <a:r>
              <a:rPr lang="en-US" altLang="en-US" sz="2000" dirty="0" smtClean="0">
                <a:latin typeface="+mn-lt"/>
              </a:rPr>
              <a:t>connectors </a:t>
            </a:r>
            <a:r>
              <a:rPr lang="en-US" sz="2000" dirty="0">
                <a:latin typeface="+mn-lt"/>
              </a:rPr>
              <a:t>to establish advanced relationships between </a:t>
            </a:r>
            <a:r>
              <a:rPr lang="en-US" sz="2000" dirty="0" smtClean="0">
                <a:latin typeface="+mn-lt"/>
              </a:rPr>
              <a:t>ideas</a:t>
            </a:r>
            <a:endParaRPr lang="en-US" altLang="en-US" sz="2000" dirty="0">
              <a:latin typeface="+mn-lt"/>
            </a:endParaRPr>
          </a:p>
        </p:txBody>
      </p:sp>
      <p:sp>
        <p:nvSpPr>
          <p:cNvPr id="10" name="Rounded Rectangular Callout 9"/>
          <p:cNvSpPr>
            <a:spLocks noChangeArrowheads="1"/>
          </p:cNvSpPr>
          <p:nvPr/>
        </p:nvSpPr>
        <p:spPr bwMode="auto">
          <a:xfrm>
            <a:off x="2691829" y="1127439"/>
            <a:ext cx="6185043" cy="3842096"/>
          </a:xfrm>
          <a:prstGeom prst="wedgeRoundRectCallout">
            <a:avLst>
              <a:gd name="adj1" fmla="val -49589"/>
              <a:gd name="adj2" fmla="val 6101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No Evidence of Advanced Relationships (</a:t>
            </a:r>
            <a:r>
              <a:rPr lang="en-US" altLang="en-US" sz="2000" u="sng" dirty="0">
                <a:latin typeface="Calibri" pitchFamily="34" charset="0"/>
              </a:rPr>
              <a:t>EO/P</a:t>
            </a:r>
            <a:r>
              <a:rPr lang="en-US" altLang="en-US" sz="2000" u="sng" dirty="0" smtClean="0">
                <a:latin typeface="Calibri" pitchFamily="34" charset="0"/>
              </a:rPr>
              <a:t>)</a:t>
            </a:r>
            <a:r>
              <a:rPr lang="en-US" altLang="en-US" sz="2000" dirty="0" smtClean="0">
                <a:latin typeface="Calibri" pitchFamily="34" charset="0"/>
              </a:rPr>
              <a:t>:</a:t>
            </a:r>
          </a:p>
          <a:p>
            <a:pPr eaLnBrk="1" hangingPunct="1">
              <a:defRPr/>
            </a:pPr>
            <a:endParaRPr lang="en-US" altLang="en-US" sz="1600" i="1" dirty="0">
              <a:latin typeface="Calibri" pitchFamily="34" charset="0"/>
            </a:endParaRPr>
          </a:p>
          <a:p>
            <a:pPr eaLnBrk="1" hangingPunct="1">
              <a:defRPr/>
            </a:pPr>
            <a:r>
              <a:rPr lang="en-US" sz="2000" i="1" dirty="0">
                <a:latin typeface="+mn-lt"/>
              </a:rPr>
              <a:t>How to count? </a:t>
            </a:r>
            <a:endParaRPr lang="en-US" sz="2000" i="1" dirty="0" smtClean="0">
              <a:latin typeface="+mn-lt"/>
            </a:endParaRPr>
          </a:p>
          <a:p>
            <a:pPr eaLnBrk="1" hangingPunct="1">
              <a:defRPr/>
            </a:pPr>
            <a:r>
              <a:rPr lang="en-US" sz="2000" dirty="0" smtClean="0">
                <a:latin typeface="+mn-lt"/>
              </a:rPr>
              <a:t>[I </a:t>
            </a:r>
            <a:r>
              <a:rPr lang="en-US" sz="2000" dirty="0">
                <a:latin typeface="+mn-lt"/>
              </a:rPr>
              <a:t>mean can you tell him how to do it? How to count?]</a:t>
            </a:r>
            <a:r>
              <a:rPr lang="en-US" sz="2000" dirty="0" smtClean="0">
                <a:latin typeface="+mn-lt"/>
              </a:rPr>
              <a:t> </a:t>
            </a:r>
          </a:p>
          <a:p>
            <a:pPr eaLnBrk="1" hangingPunct="1">
              <a:defRPr/>
            </a:pPr>
            <a:r>
              <a:rPr lang="en-US" sz="2000" i="1" dirty="0" smtClean="0">
                <a:latin typeface="+mn-lt"/>
              </a:rPr>
              <a:t>With </a:t>
            </a:r>
            <a:r>
              <a:rPr lang="en-US" sz="2000" i="1" dirty="0">
                <a:latin typeface="+mn-lt"/>
              </a:rPr>
              <a:t>voice. </a:t>
            </a:r>
            <a:endParaRPr lang="en-US" sz="2000" i="1" dirty="0" smtClean="0">
              <a:latin typeface="+mn-lt"/>
            </a:endParaRPr>
          </a:p>
          <a:p>
            <a:pPr eaLnBrk="1" hangingPunct="1">
              <a:defRPr/>
            </a:pPr>
            <a:r>
              <a:rPr lang="en-US" sz="2000" dirty="0" smtClean="0">
                <a:latin typeface="+mn-lt"/>
              </a:rPr>
              <a:t>[Anything </a:t>
            </a:r>
            <a:r>
              <a:rPr lang="en-US" sz="2000" dirty="0">
                <a:latin typeface="+mn-lt"/>
              </a:rPr>
              <a:t>else?] </a:t>
            </a:r>
            <a:endParaRPr lang="en-US" sz="2000" dirty="0" smtClean="0">
              <a:latin typeface="+mn-lt"/>
            </a:endParaRPr>
          </a:p>
          <a:p>
            <a:pPr eaLnBrk="1" hangingPunct="1">
              <a:defRPr/>
            </a:pPr>
            <a:r>
              <a:rPr lang="en-US" sz="2000" i="1" dirty="0" smtClean="0">
                <a:latin typeface="+mn-lt"/>
              </a:rPr>
              <a:t>No.</a:t>
            </a:r>
          </a:p>
          <a:p>
            <a:pPr eaLnBrk="1" hangingPunct="1">
              <a:defRPr/>
            </a:pPr>
            <a:r>
              <a:rPr lang="en-US" sz="2000" dirty="0" smtClean="0">
                <a:latin typeface="+mn-lt"/>
              </a:rPr>
              <a:t>[Okay</a:t>
            </a:r>
            <a:r>
              <a:rPr lang="en-US" sz="2000" dirty="0">
                <a:latin typeface="+mn-lt"/>
              </a:rPr>
              <a:t>. And can you tell him why this way helps?</a:t>
            </a:r>
            <a:r>
              <a:rPr lang="en-US" sz="2000" dirty="0" smtClean="0">
                <a:latin typeface="+mn-lt"/>
              </a:rPr>
              <a:t>]</a:t>
            </a:r>
          </a:p>
          <a:p>
            <a:pPr eaLnBrk="1" hangingPunct="1">
              <a:defRPr/>
            </a:pPr>
            <a:r>
              <a:rPr lang="en-US" sz="2000" i="1" dirty="0" smtClean="0">
                <a:latin typeface="+mn-lt"/>
              </a:rPr>
              <a:t> </a:t>
            </a:r>
            <a:r>
              <a:rPr lang="en-US" sz="2000" i="1" dirty="0">
                <a:latin typeface="+mn-lt"/>
              </a:rPr>
              <a:t>Learn math. </a:t>
            </a:r>
            <a:endParaRPr lang="en-US" sz="2000" i="1" dirty="0" smtClean="0">
              <a:latin typeface="+mn-lt"/>
            </a:endParaRPr>
          </a:p>
          <a:p>
            <a:pPr eaLnBrk="1" hangingPunct="1">
              <a:defRPr/>
            </a:pPr>
            <a:endParaRPr lang="en-US" sz="1600" i="1" dirty="0" smtClean="0">
              <a:latin typeface="+mn-lt"/>
            </a:endParaRPr>
          </a:p>
          <a:p>
            <a:pPr marL="285750" indent="-285750" eaLnBrk="1" hangingPunct="1">
              <a:buFont typeface="Arial"/>
              <a:buChar char="•"/>
              <a:defRPr/>
            </a:pPr>
            <a:r>
              <a:rPr lang="en-US" altLang="en-US" sz="2000" dirty="0" smtClean="0">
                <a:latin typeface="Calibri" pitchFamily="34" charset="0"/>
              </a:rPr>
              <a:t>Lack of discourse connectors </a:t>
            </a:r>
            <a:r>
              <a:rPr lang="en-US" sz="2000" dirty="0" smtClean="0">
                <a:latin typeface="+mn-lt"/>
              </a:rPr>
              <a:t>to </a:t>
            </a:r>
            <a:r>
              <a:rPr lang="en-US" sz="2000" dirty="0">
                <a:latin typeface="+mn-lt"/>
              </a:rPr>
              <a:t>establish advanced relationships between </a:t>
            </a:r>
            <a:r>
              <a:rPr lang="en-US" sz="2000" dirty="0" smtClean="0">
                <a:latin typeface="+mn-lt"/>
              </a:rPr>
              <a:t>ideas</a:t>
            </a:r>
            <a:endParaRPr lang="en-US" altLang="en-US" sz="2000" dirty="0">
              <a:latin typeface="Calibri" pitchFamily="34" charset="0"/>
            </a:endParaRPr>
          </a:p>
        </p:txBody>
      </p:sp>
      <p:sp>
        <p:nvSpPr>
          <p:cNvPr id="11"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2" name="Text Placeholder 3"/>
          <p:cNvSpPr txBox="1">
            <a:spLocks/>
          </p:cNvSpPr>
          <p:nvPr/>
        </p:nvSpPr>
        <p:spPr>
          <a:xfrm>
            <a:off x="759279" y="0"/>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3" name="Right Arrow 12"/>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3774478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871100" y="2565462"/>
            <a:ext cx="713232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853158" y="1228803"/>
            <a:ext cx="5904996" cy="3691892"/>
          </a:xfrm>
          <a:prstGeom prst="wedgeRoundRectCallout">
            <a:avLst>
              <a:gd name="adj1" fmla="val -32765"/>
              <a:gd name="adj2" fmla="val 6250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latin typeface="Calibri" pitchFamily="34" charset="0"/>
              </a:rPr>
              <a:t>Emerging Advanced Relationships (</a:t>
            </a:r>
            <a:r>
              <a:rPr lang="en-US" altLang="en-US" sz="2000" u="sng" dirty="0">
                <a:latin typeface="Calibri" pitchFamily="34" charset="0"/>
              </a:rPr>
              <a:t>EL):</a:t>
            </a:r>
          </a:p>
          <a:p>
            <a:pPr eaLnBrk="1" hangingPunct="1">
              <a:defRPr/>
            </a:pPr>
            <a:endParaRPr lang="en-US" altLang="en-US" sz="2000" u="sng" dirty="0" smtClean="0">
              <a:latin typeface="Calibri" pitchFamily="34" charset="0"/>
            </a:endParaRPr>
          </a:p>
          <a:p>
            <a:pPr eaLnBrk="1" hangingPunct="1">
              <a:defRPr/>
            </a:pPr>
            <a:r>
              <a:rPr lang="en-US" sz="2000" i="1" dirty="0" smtClean="0">
                <a:latin typeface="+mn-lt"/>
              </a:rPr>
              <a:t>I </a:t>
            </a:r>
            <a:r>
              <a:rPr lang="en-US" sz="2000" i="1" dirty="0">
                <a:latin typeface="+mn-lt"/>
              </a:rPr>
              <a:t>will do it. </a:t>
            </a:r>
            <a:endParaRPr lang="en-US" sz="2000" i="1" dirty="0" smtClean="0">
              <a:latin typeface="+mn-lt"/>
            </a:endParaRPr>
          </a:p>
          <a:p>
            <a:pPr eaLnBrk="1" hangingPunct="1">
              <a:defRPr/>
            </a:pPr>
            <a:r>
              <a:rPr lang="en-US" sz="2000" dirty="0" smtClean="0">
                <a:latin typeface="+mn-lt"/>
              </a:rPr>
              <a:t>[Can </a:t>
            </a:r>
            <a:r>
              <a:rPr lang="en-US" sz="2000" dirty="0">
                <a:latin typeface="+mn-lt"/>
              </a:rPr>
              <a:t>you tell her how to do it?]</a:t>
            </a:r>
            <a:r>
              <a:rPr lang="en-US" sz="2000" dirty="0" smtClean="0">
                <a:latin typeface="+mn-lt"/>
              </a:rPr>
              <a:t/>
            </a:r>
            <a:br>
              <a:rPr lang="en-US" sz="2000" dirty="0" smtClean="0">
                <a:latin typeface="+mn-lt"/>
              </a:rPr>
            </a:br>
            <a:r>
              <a:rPr lang="en-US" sz="2000" i="1" dirty="0" smtClean="0">
                <a:latin typeface="+mn-lt"/>
              </a:rPr>
              <a:t>You </a:t>
            </a:r>
            <a:r>
              <a:rPr lang="en-US" sz="2000" i="1" dirty="0">
                <a:latin typeface="+mn-lt"/>
              </a:rPr>
              <a:t>know how to do it. Have some. </a:t>
            </a:r>
            <a:br>
              <a:rPr lang="en-US" sz="2000" i="1" dirty="0">
                <a:latin typeface="+mn-lt"/>
              </a:rPr>
            </a:br>
            <a:r>
              <a:rPr lang="en-US" sz="2000" dirty="0" smtClean="0">
                <a:latin typeface="+mn-lt"/>
              </a:rPr>
              <a:t>[Can </a:t>
            </a:r>
            <a:r>
              <a:rPr lang="en-US" sz="2000" dirty="0">
                <a:latin typeface="+mn-lt"/>
              </a:rPr>
              <a:t>you tell your friend how to do it?]</a:t>
            </a:r>
            <a:br>
              <a:rPr lang="en-US" sz="2000" dirty="0">
                <a:latin typeface="+mn-lt"/>
              </a:rPr>
            </a:br>
            <a:r>
              <a:rPr lang="en-US" sz="2000" i="1" dirty="0">
                <a:latin typeface="+mn-lt"/>
              </a:rPr>
              <a:t>One, two, three, four, five, six. </a:t>
            </a:r>
            <a:endParaRPr lang="en-US" sz="2000" i="1" dirty="0" smtClean="0">
              <a:latin typeface="+mn-lt"/>
            </a:endParaRPr>
          </a:p>
          <a:p>
            <a:pPr eaLnBrk="1" hangingPunct="1">
              <a:defRPr/>
            </a:pPr>
            <a:r>
              <a:rPr lang="en-US" sz="2000" dirty="0" smtClean="0">
                <a:latin typeface="+mn-lt"/>
              </a:rPr>
              <a:t>[And </a:t>
            </a:r>
            <a:r>
              <a:rPr lang="en-US" sz="2000" dirty="0">
                <a:latin typeface="+mn-lt"/>
              </a:rPr>
              <a:t>can you tell her why this way helps?] </a:t>
            </a:r>
            <a:endParaRPr lang="en-US" sz="2000" dirty="0" smtClean="0">
              <a:latin typeface="+mn-lt"/>
            </a:endParaRPr>
          </a:p>
          <a:p>
            <a:pPr eaLnBrk="1" hangingPunct="1">
              <a:defRPr/>
            </a:pPr>
            <a:r>
              <a:rPr lang="en-US" sz="2000" b="1" i="1" dirty="0" smtClean="0">
                <a:latin typeface="+mn-lt"/>
              </a:rPr>
              <a:t>For</a:t>
            </a:r>
            <a:r>
              <a:rPr lang="en-US" sz="2000" i="1" dirty="0" smtClean="0">
                <a:latin typeface="+mn-lt"/>
              </a:rPr>
              <a:t> </a:t>
            </a:r>
            <a:r>
              <a:rPr lang="en-US" sz="2000" i="1" dirty="0">
                <a:latin typeface="+mn-lt"/>
              </a:rPr>
              <a:t>you can listen in your brain. </a:t>
            </a:r>
            <a:endParaRPr lang="en-US" sz="2000" i="1" dirty="0" smtClean="0">
              <a:latin typeface="+mn-lt"/>
            </a:endParaRP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Use of one causal connector (for) </a:t>
            </a:r>
            <a:endParaRPr lang="en-US" altLang="en-US" sz="2000" dirty="0">
              <a:latin typeface="+mn-lt"/>
            </a:endParaRPr>
          </a:p>
        </p:txBody>
      </p:sp>
      <p:sp>
        <p:nvSpPr>
          <p:cNvPr id="10" name="Rounded Rectangular Callout 9"/>
          <p:cNvSpPr>
            <a:spLocks noChangeArrowheads="1"/>
          </p:cNvSpPr>
          <p:nvPr/>
        </p:nvSpPr>
        <p:spPr bwMode="auto">
          <a:xfrm>
            <a:off x="2853158" y="1453443"/>
            <a:ext cx="5904996" cy="3287889"/>
          </a:xfrm>
          <a:prstGeom prst="wedgeRoundRectCallout">
            <a:avLst>
              <a:gd name="adj1" fmla="val -28265"/>
              <a:gd name="adj2" fmla="val 69542"/>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latin typeface="Calibri" pitchFamily="34" charset="0"/>
              </a:rPr>
              <a:t>Emerging </a:t>
            </a:r>
            <a:r>
              <a:rPr lang="en-US" altLang="en-US" sz="2000" u="sng" dirty="0" smtClean="0">
                <a:latin typeface="Calibri" pitchFamily="34" charset="0"/>
              </a:rPr>
              <a:t>Advanced Relationships (EO/P):</a:t>
            </a:r>
          </a:p>
          <a:p>
            <a:pPr eaLnBrk="1" hangingPunct="1">
              <a:defRPr/>
            </a:pPr>
            <a:endParaRPr lang="en-US" altLang="en-US" sz="2000" dirty="0" smtClean="0">
              <a:latin typeface="Calibri" pitchFamily="34" charset="0"/>
            </a:endParaRPr>
          </a:p>
          <a:p>
            <a:pPr eaLnBrk="1" hangingPunct="1">
              <a:defRPr/>
            </a:pPr>
            <a:r>
              <a:rPr lang="en-US" sz="2000" i="1" dirty="0">
                <a:latin typeface="+mn-lt"/>
              </a:rPr>
              <a:t>Putting them in order and counting them. </a:t>
            </a:r>
            <a:endParaRPr lang="en-US" sz="2000" i="1" dirty="0" smtClean="0">
              <a:latin typeface="+mn-lt"/>
            </a:endParaRPr>
          </a:p>
          <a:p>
            <a:pPr eaLnBrk="1" hangingPunct="1">
              <a:defRPr/>
            </a:pPr>
            <a:r>
              <a:rPr lang="en-US" sz="2000" dirty="0" smtClean="0">
                <a:latin typeface="+mn-lt"/>
              </a:rPr>
              <a:t>[Okay</a:t>
            </a:r>
            <a:r>
              <a:rPr lang="en-US" sz="2000" dirty="0">
                <a:latin typeface="+mn-lt"/>
              </a:rPr>
              <a:t>. And can you tell him why this way helps?</a:t>
            </a:r>
            <a:r>
              <a:rPr lang="en-US" sz="2000" i="1" dirty="0">
                <a:latin typeface="+mn-lt"/>
              </a:rPr>
              <a:t>]</a:t>
            </a:r>
            <a:br>
              <a:rPr lang="en-US" sz="2000" i="1" dirty="0">
                <a:latin typeface="+mn-lt"/>
              </a:rPr>
            </a:br>
            <a:r>
              <a:rPr lang="en-US" sz="2000" b="1" i="1" dirty="0" smtClean="0">
                <a:latin typeface="+mn-lt"/>
              </a:rPr>
              <a:t>Because </a:t>
            </a:r>
            <a:r>
              <a:rPr lang="en-US" sz="2000" i="1" dirty="0">
                <a:latin typeface="+mn-lt"/>
              </a:rPr>
              <a:t>it's really good. </a:t>
            </a:r>
            <a:endParaRPr lang="en-US" sz="2000" i="1" dirty="0" smtClean="0">
              <a:latin typeface="+mn-lt"/>
            </a:endParaRPr>
          </a:p>
          <a:p>
            <a:pPr eaLnBrk="1" hangingPunct="1">
              <a:defRPr/>
            </a:pPr>
            <a:endParaRPr lang="en-US" altLang="en-US" sz="2000" i="1" dirty="0" smtClean="0">
              <a:latin typeface="+mn-lt"/>
            </a:endParaRPr>
          </a:p>
          <a:p>
            <a:pPr marL="285750" indent="-285750" eaLnBrk="1" hangingPunct="1">
              <a:buFont typeface="Arial"/>
              <a:buChar char="•"/>
              <a:defRPr/>
            </a:pPr>
            <a:r>
              <a:rPr lang="en-US" altLang="en-US" sz="2000" dirty="0" smtClean="0">
                <a:latin typeface="+mn-lt"/>
              </a:rPr>
              <a:t>Use of one causal connector (because)</a:t>
            </a:r>
            <a:endParaRPr lang="en-US" altLang="en-US" sz="2000" dirty="0">
              <a:latin typeface="+mn-lt"/>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5" name="Text Placeholder 3"/>
          <p:cNvSpPr txBox="1">
            <a:spLocks/>
          </p:cNvSpPr>
          <p:nvPr/>
        </p:nvSpPr>
        <p:spPr>
          <a:xfrm>
            <a:off x="759279" y="637"/>
            <a:ext cx="763106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2800" b="1" dirty="0" smtClean="0">
                <a:solidFill>
                  <a:srgbClr val="404040"/>
                </a:solidFill>
                <a:effectLst>
                  <a:outerShdw blurRad="38100" dist="38100" dir="2700000" algn="tl">
                    <a:srgbClr val="C0C0C0"/>
                  </a:outerShdw>
                </a:effectLst>
                <a:latin typeface="Helvetica" pitchFamily="1" charset="0"/>
              </a:rPr>
              <a:t>Establishment of Advanced Relationships between Ideas</a:t>
            </a:r>
            <a:endParaRPr lang="en-US" altLang="en-US" sz="2800" b="1" dirty="0">
              <a:solidFill>
                <a:srgbClr val="404040"/>
              </a:solidFill>
              <a:effectLst>
                <a:outerShdw blurRad="38100" dist="38100" dir="2700000" algn="tl">
                  <a:srgbClr val="C0C0C0"/>
                </a:outerShdw>
              </a:effectLst>
              <a:latin typeface="Helvetica" pitchFamily="1" charset="0"/>
            </a:endParaRPr>
          </a:p>
        </p:txBody>
      </p:sp>
      <p:sp>
        <p:nvSpPr>
          <p:cNvPr id="11" name="Right Arrow 10"/>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Tree>
    <p:extLst>
      <p:ext uri="{BB962C8B-B14F-4D97-AF65-F5344CB8AC3E}">
        <p14:creationId xmlns:p14="http://schemas.microsoft.com/office/powerpoint/2010/main" val="1558249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6845</TotalTime>
  <Words>10007</Words>
  <Application>Microsoft Office PowerPoint</Application>
  <PresentationFormat>On-screen Show (4:3)</PresentationFormat>
  <Paragraphs>1146</Paragraphs>
  <Slides>31</Slides>
  <Notes>31</Notes>
  <HiddenSlides>0</HiddenSlides>
  <MMClips>6</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ＭＳ Ｐゴシック</vt:lpstr>
      <vt:lpstr>Abadi MT Condensed Extra Bold</vt:lpstr>
      <vt:lpstr>Arial</vt:lpstr>
      <vt:lpstr>Calibri</vt:lpstr>
      <vt:lpstr>Georgia</vt:lpstr>
      <vt:lpstr>Helvetica</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mistrygsr</cp:lastModifiedBy>
  <cp:revision>500</cp:revision>
  <cp:lastPrinted>2013-04-28T09:45:58Z</cp:lastPrinted>
  <dcterms:created xsi:type="dcterms:W3CDTF">2015-01-22T23:26:50Z</dcterms:created>
  <dcterms:modified xsi:type="dcterms:W3CDTF">2015-08-26T22:36:26Z</dcterms:modified>
</cp:coreProperties>
</file>